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9"/>
  </p:notesMasterIdLst>
  <p:sldIdLst>
    <p:sldId id="256" r:id="rId2"/>
    <p:sldId id="270" r:id="rId3"/>
    <p:sldId id="258" r:id="rId4"/>
    <p:sldId id="272" r:id="rId5"/>
    <p:sldId id="273" r:id="rId6"/>
    <p:sldId id="274" r:id="rId7"/>
    <p:sldId id="267"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676"/>
    <a:srgbClr val="EEAE7F"/>
    <a:srgbClr val="815246"/>
    <a:srgbClr val="E7D675"/>
    <a:srgbClr val="8DEAB5"/>
    <a:srgbClr val="ECEFEF"/>
    <a:srgbClr val="E9D675"/>
    <a:srgbClr val="FF5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57"/>
    <p:restoredTop sz="89676"/>
  </p:normalViewPr>
  <p:slideViewPr>
    <p:cSldViewPr snapToGrid="0">
      <p:cViewPr>
        <p:scale>
          <a:sx n="33" d="100"/>
          <a:sy n="33" d="100"/>
        </p:scale>
        <p:origin x="2160" y="2296"/>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DC095-F5C0-924A-90B7-B8C1B9E5A689}" type="datetimeFigureOut">
              <a:rPr kumimoji="1" lang="ja-JP" altLang="en-US" smtClean="0"/>
              <a:t>2025/7/25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D5900-EE39-7C4A-AA9C-B73B4B5786C7}" type="slidenum">
              <a:rPr kumimoji="1" lang="ja-JP" altLang="en-US" smtClean="0"/>
              <a:t>‹#›</a:t>
            </a:fld>
            <a:endParaRPr kumimoji="1" lang="ja-JP" altLang="en-US"/>
          </a:p>
        </p:txBody>
      </p:sp>
    </p:spTree>
    <p:extLst>
      <p:ext uri="{BB962C8B-B14F-4D97-AF65-F5344CB8AC3E}">
        <p14:creationId xmlns:p14="http://schemas.microsoft.com/office/powerpoint/2010/main" val="41791534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私たちが考えたのは旅先や出先でのスキマ時間に自分に合った寄り道を提案してくれるアプリ</a:t>
            </a:r>
            <a:r>
              <a:rPr kumimoji="1" lang="en-US" altLang="ja-JP" dirty="0"/>
              <a:t>『</a:t>
            </a:r>
            <a:r>
              <a:rPr kumimoji="1" lang="ja-JP" altLang="en-US"/>
              <a:t>寄りナビ</a:t>
            </a:r>
            <a:r>
              <a:rPr kumimoji="1" lang="en-US" altLang="ja-JP" dirty="0"/>
              <a:t>』</a:t>
            </a:r>
            <a:r>
              <a:rPr kumimoji="1" lang="ja-JP" altLang="en-US"/>
              <a:t>です</a:t>
            </a:r>
          </a:p>
        </p:txBody>
      </p:sp>
      <p:sp>
        <p:nvSpPr>
          <p:cNvPr id="4" name="スライド番号プレースホルダー 3"/>
          <p:cNvSpPr>
            <a:spLocks noGrp="1"/>
          </p:cNvSpPr>
          <p:nvPr>
            <p:ph type="sldNum" sz="quarter" idx="5"/>
          </p:nvPr>
        </p:nvSpPr>
        <p:spPr/>
        <p:txBody>
          <a:bodyPr/>
          <a:lstStyle/>
          <a:p>
            <a:fld id="{E04D5900-EE39-7C4A-AA9C-B73B4B5786C7}" type="slidenum">
              <a:rPr kumimoji="1" lang="ja-JP" altLang="en-US" smtClean="0"/>
              <a:t>1</a:t>
            </a:fld>
            <a:endParaRPr kumimoji="1" lang="ja-JP" altLang="en-US"/>
          </a:p>
        </p:txBody>
      </p:sp>
    </p:spTree>
    <p:extLst>
      <p:ext uri="{BB962C8B-B14F-4D97-AF65-F5344CB8AC3E}">
        <p14:creationId xmlns:p14="http://schemas.microsoft.com/office/powerpoint/2010/main" val="92341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0FDED-FAD7-750A-8B58-A999131B100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E627BD-26A8-CF69-F938-2FA49B5A27E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55504C-8EBF-C7EF-F269-B5CEC85D7AA3}"/>
              </a:ext>
            </a:extLst>
          </p:cNvPr>
          <p:cNvSpPr>
            <a:spLocks noGrp="1"/>
          </p:cNvSpPr>
          <p:nvPr>
            <p:ph type="body" idx="1"/>
          </p:nvPr>
        </p:nvSpPr>
        <p:spPr/>
        <p:txBody>
          <a:bodyPr/>
          <a:lstStyle/>
          <a:p>
            <a:r>
              <a:rPr kumimoji="1" lang="ja-JP" altLang="en-US"/>
              <a:t>このアプリを作ろうとした背景として、旅先で中途半端なスキマ時間が生じることがよくあり、その時間を使って旅をより良いものにできると考えたからです。</a:t>
            </a:r>
            <a:br>
              <a:rPr kumimoji="1" lang="en-US" altLang="ja-JP" dirty="0"/>
            </a:br>
            <a:r>
              <a:rPr kumimoji="1" lang="ja-JP" altLang="en-US"/>
              <a:t>実際に私が旅行に行った時も予約をとっている次の時間まで</a:t>
            </a:r>
            <a:r>
              <a:rPr kumimoji="1" lang="en-US" altLang="ja-JP" dirty="0"/>
              <a:t>1</a:t>
            </a:r>
            <a:r>
              <a:rPr kumimoji="1" lang="ja-JP" altLang="en-US"/>
              <a:t>時間程度時間が空いてしまって</a:t>
            </a:r>
            <a:r>
              <a:rPr kumimoji="1" lang="en-US" altLang="ja-JP" dirty="0"/>
              <a:t>Google Map</a:t>
            </a:r>
            <a:r>
              <a:rPr kumimoji="1" lang="ja-JP" altLang="en-US"/>
              <a:t>等で時間を潰せる場所を調べたんですけど</a:t>
            </a:r>
            <a:endParaRPr kumimoji="1" lang="en-US" altLang="ja-JP" dirty="0"/>
          </a:p>
          <a:p>
            <a:endParaRPr kumimoji="1" lang="en-US" altLang="ja-JP" dirty="0"/>
          </a:p>
          <a:p>
            <a:endParaRPr kumimoji="1" lang="en-US" altLang="ja-JP" dirty="0"/>
          </a:p>
          <a:p>
            <a:r>
              <a:rPr kumimoji="1" lang="ja-JP" altLang="en-US"/>
              <a:t>「評価の高さ」や「現在地からの距離」のような情報を羅列されてわかりずらくて、</a:t>
            </a:r>
            <a:endParaRPr kumimoji="1" lang="en-US" altLang="ja-JP" dirty="0"/>
          </a:p>
          <a:p>
            <a:endParaRPr kumimoji="1" lang="en-US" altLang="ja-JP" dirty="0"/>
          </a:p>
          <a:p>
            <a:r>
              <a:rPr kumimoji="1" lang="ja-JP" altLang="en-US"/>
              <a:t>調べているうちに時間が、、、なんてことがありました。</a:t>
            </a:r>
            <a:endParaRPr kumimoji="1" lang="en-US" altLang="ja-JP" dirty="0"/>
          </a:p>
          <a:p>
            <a:endParaRPr kumimoji="1" lang="en-US" altLang="ja-JP" dirty="0"/>
          </a:p>
          <a:p>
            <a:r>
              <a:rPr kumimoji="1" lang="ja-JP" altLang="en-US"/>
              <a:t>その悲しい時間を解決するのがこのアプリです。</a:t>
            </a:r>
            <a:endParaRPr kumimoji="1" lang="en-US" altLang="ja-JP" dirty="0"/>
          </a:p>
        </p:txBody>
      </p:sp>
      <p:sp>
        <p:nvSpPr>
          <p:cNvPr id="4" name="スライド番号プレースホルダー 3">
            <a:extLst>
              <a:ext uri="{FF2B5EF4-FFF2-40B4-BE49-F238E27FC236}">
                <a16:creationId xmlns:a16="http://schemas.microsoft.com/office/drawing/2014/main" id="{CFFF298C-84A4-693F-643A-C8F14F5EF590}"/>
              </a:ext>
            </a:extLst>
          </p:cNvPr>
          <p:cNvSpPr>
            <a:spLocks noGrp="1"/>
          </p:cNvSpPr>
          <p:nvPr>
            <p:ph type="sldNum" sz="quarter" idx="5"/>
          </p:nvPr>
        </p:nvSpPr>
        <p:spPr/>
        <p:txBody>
          <a:bodyPr/>
          <a:lstStyle/>
          <a:p>
            <a:fld id="{E04D5900-EE39-7C4A-AA9C-B73B4B5786C7}" type="slidenum">
              <a:rPr kumimoji="1" lang="ja-JP" altLang="en-US" smtClean="0"/>
              <a:t>2</a:t>
            </a:fld>
            <a:endParaRPr kumimoji="1" lang="ja-JP" altLang="en-US"/>
          </a:p>
        </p:txBody>
      </p:sp>
    </p:spTree>
    <p:extLst>
      <p:ext uri="{BB962C8B-B14F-4D97-AF65-F5344CB8AC3E}">
        <p14:creationId xmlns:p14="http://schemas.microsoft.com/office/powerpoint/2010/main" val="382952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サービス名は寄りナビ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コンセプトは</a:t>
            </a:r>
            <a:r>
              <a:rPr kumimoji="1" lang="en-US" altLang="ja-JP" dirty="0"/>
              <a:t>『</a:t>
            </a:r>
            <a:r>
              <a:rPr lang="ja-JP" altLang="en-US"/>
              <a:t>旅先のスキマ時間にちょっといい寄り道を</a:t>
            </a:r>
            <a:r>
              <a:rPr kumimoji="1" lang="en-US" altLang="ja-JP" dirty="0"/>
              <a:t>』</a:t>
            </a:r>
            <a:r>
              <a:rPr kumimoji="1" lang="ja-JP" altLang="en-US"/>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このアプリは現在地と次の予定の目的地、到着を希望する時間と今自分がどんなことをしたいか、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たとえば「座りたい」とか「小腹がすいた」みたいなのを入力することで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その時の自分に合った寄り道スポットを提案してくれます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また、「ベンチがあり」や「屋台」などの提案理由を示してくれるので納得できます。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E04D5900-EE39-7C4A-AA9C-B73B4B5786C7}" type="slidenum">
              <a:rPr kumimoji="1" lang="ja-JP" altLang="en-US" smtClean="0"/>
              <a:t>3</a:t>
            </a:fld>
            <a:endParaRPr kumimoji="1" lang="ja-JP" altLang="en-US"/>
          </a:p>
        </p:txBody>
      </p:sp>
    </p:spTree>
    <p:extLst>
      <p:ext uri="{BB962C8B-B14F-4D97-AF65-F5344CB8AC3E}">
        <p14:creationId xmlns:p14="http://schemas.microsoft.com/office/powerpoint/2010/main" val="344420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210B8-D178-B8DE-A3B4-D6674543862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166144-F073-D4F9-4CB7-C9C5C2C3F1C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D7EC9CC-B8D7-EBBA-7F6F-5004589DD780}"/>
              </a:ext>
            </a:extLst>
          </p:cNvPr>
          <p:cNvSpPr>
            <a:spLocks noGrp="1"/>
          </p:cNvSpPr>
          <p:nvPr>
            <p:ph type="body" idx="1"/>
          </p:nvPr>
        </p:nvSpPr>
        <p:spPr/>
        <p:txBody>
          <a:bodyPr/>
          <a:lstStyle/>
          <a:p>
            <a:r>
              <a:rPr kumimoji="1" lang="ja-JP" altLang="en-US"/>
              <a:t>次にこのアプリでできることです</a:t>
            </a:r>
            <a:endParaRPr kumimoji="1" lang="en-US" altLang="ja-JP" dirty="0"/>
          </a:p>
          <a:p>
            <a:r>
              <a:rPr kumimoji="1" lang="ja-JP" altLang="en-US"/>
              <a:t>このアプリに現在地、次の予定の目的地と到着希望時刻、今の気分を入力することで</a:t>
            </a:r>
            <a:endParaRPr kumimoji="1" lang="en-US" altLang="ja-JP" dirty="0"/>
          </a:p>
          <a:p>
            <a:r>
              <a:rPr kumimoji="1" lang="ja-JP" altLang="en-US"/>
              <a:t>アプリがスキマ時間を計算、次に紹介する計算式に基づいて寄り道スコアを計算、</a:t>
            </a:r>
            <a:endParaRPr kumimoji="1" lang="en-US" altLang="ja-JP" dirty="0"/>
          </a:p>
          <a:p>
            <a:r>
              <a:rPr kumimoji="1" lang="ja-JP" altLang="en-US"/>
              <a:t>ちょうどいい寄り道スポットを提案してくれます。</a:t>
            </a:r>
            <a:endParaRPr kumimoji="1" lang="en-US" altLang="ja-JP" dirty="0"/>
          </a:p>
          <a:p>
            <a:r>
              <a:rPr kumimoji="1" lang="ja-JP" altLang="en-US"/>
              <a:t>また、寄り道が終わった後にはおすすめされたスポットが気分にあっていたかや、スポット情報が適切だったかのフィートバックをすることができ、</a:t>
            </a:r>
            <a:endParaRPr kumimoji="1" lang="en-US" altLang="ja-JP" dirty="0"/>
          </a:p>
          <a:p>
            <a:r>
              <a:rPr kumimoji="1" lang="ja-JP" altLang="en-US"/>
              <a:t>次回からの寄り道スポットの提案が個人個人に余えりあったものとなります。</a:t>
            </a:r>
            <a:endParaRPr kumimoji="1" lang="en-US" altLang="ja-JP" dirty="0"/>
          </a:p>
          <a:p>
            <a:endParaRPr kumimoji="1" lang="en-US" altLang="ja-JP" dirty="0"/>
          </a:p>
          <a:p>
            <a:r>
              <a:rPr kumimoji="1" lang="ja-JP" altLang="en-US"/>
              <a:t>続いて寄り道スコアについてです</a:t>
            </a:r>
            <a:endParaRPr kumimoji="1" lang="en-US" altLang="ja-JP" dirty="0"/>
          </a:p>
        </p:txBody>
      </p:sp>
      <p:sp>
        <p:nvSpPr>
          <p:cNvPr id="4" name="スライド番号プレースホルダー 3">
            <a:extLst>
              <a:ext uri="{FF2B5EF4-FFF2-40B4-BE49-F238E27FC236}">
                <a16:creationId xmlns:a16="http://schemas.microsoft.com/office/drawing/2014/main" id="{B288C4B6-471A-4AE9-51E0-9A0DEAC22ADD}"/>
              </a:ext>
            </a:extLst>
          </p:cNvPr>
          <p:cNvSpPr>
            <a:spLocks noGrp="1"/>
          </p:cNvSpPr>
          <p:nvPr>
            <p:ph type="sldNum" sz="quarter" idx="5"/>
          </p:nvPr>
        </p:nvSpPr>
        <p:spPr/>
        <p:txBody>
          <a:bodyPr/>
          <a:lstStyle/>
          <a:p>
            <a:fld id="{E04D5900-EE39-7C4A-AA9C-B73B4B5786C7}" type="slidenum">
              <a:rPr kumimoji="1" lang="ja-JP" altLang="en-US" smtClean="0"/>
              <a:t>4</a:t>
            </a:fld>
            <a:endParaRPr kumimoji="1" lang="ja-JP" altLang="en-US"/>
          </a:p>
        </p:txBody>
      </p:sp>
    </p:spTree>
    <p:extLst>
      <p:ext uri="{BB962C8B-B14F-4D97-AF65-F5344CB8AC3E}">
        <p14:creationId xmlns:p14="http://schemas.microsoft.com/office/powerpoint/2010/main" val="295970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4D5900-EE39-7C4A-AA9C-B73B4B5786C7}" type="slidenum">
              <a:rPr kumimoji="1" lang="ja-JP" altLang="en-US" smtClean="0"/>
              <a:t>5</a:t>
            </a:fld>
            <a:endParaRPr kumimoji="1" lang="ja-JP" altLang="en-US"/>
          </a:p>
        </p:txBody>
      </p:sp>
    </p:spTree>
    <p:extLst>
      <p:ext uri="{BB962C8B-B14F-4D97-AF65-F5344CB8AC3E}">
        <p14:creationId xmlns:p14="http://schemas.microsoft.com/office/powerpoint/2010/main" val="348610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1A3F4-848B-A3F4-73A2-E5FBF2D623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20B8CF-43A2-E087-11E7-4692B4310F0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A0711A3-DC1D-886E-5492-95D7CA3F65E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6F8D030-4C33-5B04-7AB2-122986116AA3}"/>
              </a:ext>
            </a:extLst>
          </p:cNvPr>
          <p:cNvSpPr>
            <a:spLocks noGrp="1"/>
          </p:cNvSpPr>
          <p:nvPr>
            <p:ph type="sldNum" sz="quarter" idx="5"/>
          </p:nvPr>
        </p:nvSpPr>
        <p:spPr/>
        <p:txBody>
          <a:bodyPr/>
          <a:lstStyle/>
          <a:p>
            <a:fld id="{E04D5900-EE39-7C4A-AA9C-B73B4B5786C7}" type="slidenum">
              <a:rPr kumimoji="1" lang="ja-JP" altLang="en-US" smtClean="0"/>
              <a:t>6</a:t>
            </a:fld>
            <a:endParaRPr kumimoji="1" lang="ja-JP" altLang="en-US"/>
          </a:p>
        </p:txBody>
      </p:sp>
    </p:spTree>
    <p:extLst>
      <p:ext uri="{BB962C8B-B14F-4D97-AF65-F5344CB8AC3E}">
        <p14:creationId xmlns:p14="http://schemas.microsoft.com/office/powerpoint/2010/main" val="215089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4D5900-EE39-7C4A-AA9C-B73B4B5786C7}" type="slidenum">
              <a:rPr kumimoji="1" lang="ja-JP" altLang="en-US" smtClean="0"/>
              <a:t>7</a:t>
            </a:fld>
            <a:endParaRPr kumimoji="1" lang="ja-JP" altLang="en-US"/>
          </a:p>
        </p:txBody>
      </p:sp>
    </p:spTree>
    <p:extLst>
      <p:ext uri="{BB962C8B-B14F-4D97-AF65-F5344CB8AC3E}">
        <p14:creationId xmlns:p14="http://schemas.microsoft.com/office/powerpoint/2010/main" val="418312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F13942-8162-8E62-12FC-5B0BF1385D1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F23615F-4068-A615-5589-6B5B856386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88EA1C3-B1B4-74F2-EEBE-04F65C844255}"/>
              </a:ext>
            </a:extLst>
          </p:cNvPr>
          <p:cNvSpPr>
            <a:spLocks noGrp="1"/>
          </p:cNvSpPr>
          <p:nvPr>
            <p:ph type="dt" sz="half" idx="10"/>
          </p:nvPr>
        </p:nvSpPr>
        <p:spPr/>
        <p:txBody>
          <a:bodyPr/>
          <a:lstStyle/>
          <a:p>
            <a:fld id="{BF822BE1-21D1-864C-BCAC-816B8B022D26}"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0E2C8202-0F20-595B-B71E-76B1F4AC2F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BF041D-E224-39B2-E671-95E328026AAB}"/>
              </a:ext>
            </a:extLst>
          </p:cNvPr>
          <p:cNvSpPr>
            <a:spLocks noGrp="1"/>
          </p:cNvSpPr>
          <p:nvPr>
            <p:ph type="sldNum" sz="quarter" idx="12"/>
          </p:nvPr>
        </p:nvSpPr>
        <p:spPr/>
        <p:txBody>
          <a:bodyPr/>
          <a:lstStyle/>
          <a:p>
            <a:fld id="{AEEEE26E-9274-F949-9097-6818EAE60213}" type="slidenum">
              <a:rPr kumimoji="1" lang="ja-JP" altLang="en-US" smtClean="0"/>
              <a:t>‹#›</a:t>
            </a:fld>
            <a:endParaRPr kumimoji="1" lang="ja-JP" altLang="en-US"/>
          </a:p>
        </p:txBody>
      </p:sp>
    </p:spTree>
    <p:extLst>
      <p:ext uri="{BB962C8B-B14F-4D97-AF65-F5344CB8AC3E}">
        <p14:creationId xmlns:p14="http://schemas.microsoft.com/office/powerpoint/2010/main" val="3803771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AA0685-B1F3-F689-6FAD-B43BDEDCFAC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65B63B-856E-EDC8-6C8A-1D78A672E18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9315DB-E7B0-0E41-919A-D06DE23F810A}"/>
              </a:ext>
            </a:extLst>
          </p:cNvPr>
          <p:cNvSpPr>
            <a:spLocks noGrp="1"/>
          </p:cNvSpPr>
          <p:nvPr>
            <p:ph type="dt" sz="half" idx="10"/>
          </p:nvPr>
        </p:nvSpPr>
        <p:spPr/>
        <p:txBody>
          <a:bodyPr/>
          <a:lstStyle/>
          <a:p>
            <a:fld id="{BF822BE1-21D1-864C-BCAC-816B8B022D26}"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F28997FA-3757-FAE4-F875-6CC0499301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C1EE2C-FC34-FA7A-B533-05F76E32CFD9}"/>
              </a:ext>
            </a:extLst>
          </p:cNvPr>
          <p:cNvSpPr>
            <a:spLocks noGrp="1"/>
          </p:cNvSpPr>
          <p:nvPr>
            <p:ph type="sldNum" sz="quarter" idx="12"/>
          </p:nvPr>
        </p:nvSpPr>
        <p:spPr/>
        <p:txBody>
          <a:bodyPr/>
          <a:lstStyle/>
          <a:p>
            <a:fld id="{AEEEE26E-9274-F949-9097-6818EAE60213}" type="slidenum">
              <a:rPr kumimoji="1" lang="ja-JP" altLang="en-US" smtClean="0"/>
              <a:t>‹#›</a:t>
            </a:fld>
            <a:endParaRPr kumimoji="1" lang="ja-JP" altLang="en-US"/>
          </a:p>
        </p:txBody>
      </p:sp>
    </p:spTree>
    <p:extLst>
      <p:ext uri="{BB962C8B-B14F-4D97-AF65-F5344CB8AC3E}">
        <p14:creationId xmlns:p14="http://schemas.microsoft.com/office/powerpoint/2010/main" val="60190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1C364ED-5FDE-80ED-9F0E-39F00AB49DD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3B5FAA-FC53-06DB-1284-375CD6BAC2C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1298C8-D68E-C7A6-5C6E-C3D29442AA45}"/>
              </a:ext>
            </a:extLst>
          </p:cNvPr>
          <p:cNvSpPr>
            <a:spLocks noGrp="1"/>
          </p:cNvSpPr>
          <p:nvPr>
            <p:ph type="dt" sz="half" idx="10"/>
          </p:nvPr>
        </p:nvSpPr>
        <p:spPr/>
        <p:txBody>
          <a:bodyPr/>
          <a:lstStyle/>
          <a:p>
            <a:fld id="{BF822BE1-21D1-864C-BCAC-816B8B022D26}"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69514066-7923-5AEF-DB8E-9D90996DD9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36587C-E5EA-E917-4153-D98037F84282}"/>
              </a:ext>
            </a:extLst>
          </p:cNvPr>
          <p:cNvSpPr>
            <a:spLocks noGrp="1"/>
          </p:cNvSpPr>
          <p:nvPr>
            <p:ph type="sldNum" sz="quarter" idx="12"/>
          </p:nvPr>
        </p:nvSpPr>
        <p:spPr/>
        <p:txBody>
          <a:bodyPr/>
          <a:lstStyle/>
          <a:p>
            <a:fld id="{AEEEE26E-9274-F949-9097-6818EAE60213}" type="slidenum">
              <a:rPr kumimoji="1" lang="ja-JP" altLang="en-US" smtClean="0"/>
              <a:t>‹#›</a:t>
            </a:fld>
            <a:endParaRPr kumimoji="1" lang="ja-JP" altLang="en-US"/>
          </a:p>
        </p:txBody>
      </p:sp>
    </p:spTree>
    <p:extLst>
      <p:ext uri="{BB962C8B-B14F-4D97-AF65-F5344CB8AC3E}">
        <p14:creationId xmlns:p14="http://schemas.microsoft.com/office/powerpoint/2010/main" val="67081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E48F61-3CDA-97F9-75F7-24A2515C875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DC80731-358E-69F0-ED88-D9C4CCFD681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96995D-9B80-2A57-F7C2-53A15031FEDA}"/>
              </a:ext>
            </a:extLst>
          </p:cNvPr>
          <p:cNvSpPr>
            <a:spLocks noGrp="1"/>
          </p:cNvSpPr>
          <p:nvPr>
            <p:ph type="dt" sz="half" idx="10"/>
          </p:nvPr>
        </p:nvSpPr>
        <p:spPr/>
        <p:txBody>
          <a:bodyPr/>
          <a:lstStyle/>
          <a:p>
            <a:fld id="{BF822BE1-21D1-864C-BCAC-816B8B022D26}"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C69873E5-7857-1A3D-E28C-E4677A93DC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7750F0-1E8B-3E95-0F71-0BB441003E9F}"/>
              </a:ext>
            </a:extLst>
          </p:cNvPr>
          <p:cNvSpPr>
            <a:spLocks noGrp="1"/>
          </p:cNvSpPr>
          <p:nvPr>
            <p:ph type="sldNum" sz="quarter" idx="12"/>
          </p:nvPr>
        </p:nvSpPr>
        <p:spPr/>
        <p:txBody>
          <a:bodyPr/>
          <a:lstStyle/>
          <a:p>
            <a:fld id="{AEEEE26E-9274-F949-9097-6818EAE60213}" type="slidenum">
              <a:rPr kumimoji="1" lang="ja-JP" altLang="en-US" smtClean="0"/>
              <a:t>‹#›</a:t>
            </a:fld>
            <a:endParaRPr kumimoji="1" lang="ja-JP" altLang="en-US"/>
          </a:p>
        </p:txBody>
      </p:sp>
    </p:spTree>
    <p:extLst>
      <p:ext uri="{BB962C8B-B14F-4D97-AF65-F5344CB8AC3E}">
        <p14:creationId xmlns:p14="http://schemas.microsoft.com/office/powerpoint/2010/main" val="300256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EE940-9909-4D5C-B55E-0FEF9CDB3E9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E3B6F1A-C91B-A726-2A88-53FE2C8454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AE4D570-D1CC-B342-CE08-252249ECBF69}"/>
              </a:ext>
            </a:extLst>
          </p:cNvPr>
          <p:cNvSpPr>
            <a:spLocks noGrp="1"/>
          </p:cNvSpPr>
          <p:nvPr>
            <p:ph type="dt" sz="half" idx="10"/>
          </p:nvPr>
        </p:nvSpPr>
        <p:spPr/>
        <p:txBody>
          <a:bodyPr/>
          <a:lstStyle/>
          <a:p>
            <a:fld id="{BF822BE1-21D1-864C-BCAC-816B8B022D26}"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3AFDF066-58D7-8E99-DA05-8C12643755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975406-28CD-114C-76B7-730B10557450}"/>
              </a:ext>
            </a:extLst>
          </p:cNvPr>
          <p:cNvSpPr>
            <a:spLocks noGrp="1"/>
          </p:cNvSpPr>
          <p:nvPr>
            <p:ph type="sldNum" sz="quarter" idx="12"/>
          </p:nvPr>
        </p:nvSpPr>
        <p:spPr/>
        <p:txBody>
          <a:bodyPr/>
          <a:lstStyle/>
          <a:p>
            <a:fld id="{AEEEE26E-9274-F949-9097-6818EAE60213}" type="slidenum">
              <a:rPr kumimoji="1" lang="ja-JP" altLang="en-US" smtClean="0"/>
              <a:t>‹#›</a:t>
            </a:fld>
            <a:endParaRPr kumimoji="1" lang="ja-JP" altLang="en-US"/>
          </a:p>
        </p:txBody>
      </p:sp>
    </p:spTree>
    <p:extLst>
      <p:ext uri="{BB962C8B-B14F-4D97-AF65-F5344CB8AC3E}">
        <p14:creationId xmlns:p14="http://schemas.microsoft.com/office/powerpoint/2010/main" val="263908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2EB3B8-C22C-95C0-1BD5-691247C41A4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6621AF-2938-548E-E3DB-0CE281F230D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0EDA0FD-59C0-C9E0-7E23-253FF2C7495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B990236-5017-8208-2405-5FC05CA3F508}"/>
              </a:ext>
            </a:extLst>
          </p:cNvPr>
          <p:cNvSpPr>
            <a:spLocks noGrp="1"/>
          </p:cNvSpPr>
          <p:nvPr>
            <p:ph type="dt" sz="half" idx="10"/>
          </p:nvPr>
        </p:nvSpPr>
        <p:spPr/>
        <p:txBody>
          <a:bodyPr/>
          <a:lstStyle/>
          <a:p>
            <a:fld id="{BF822BE1-21D1-864C-BCAC-816B8B022D26}" type="datetimeFigureOut">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A039A71E-AF14-9CF7-AFE8-9FA0828291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E1F1EE2-2BB5-4983-2F18-90A03A3A89A7}"/>
              </a:ext>
            </a:extLst>
          </p:cNvPr>
          <p:cNvSpPr>
            <a:spLocks noGrp="1"/>
          </p:cNvSpPr>
          <p:nvPr>
            <p:ph type="sldNum" sz="quarter" idx="12"/>
          </p:nvPr>
        </p:nvSpPr>
        <p:spPr/>
        <p:txBody>
          <a:bodyPr/>
          <a:lstStyle/>
          <a:p>
            <a:fld id="{AEEEE26E-9274-F949-9097-6818EAE60213}" type="slidenum">
              <a:rPr kumimoji="1" lang="ja-JP" altLang="en-US" smtClean="0"/>
              <a:t>‹#›</a:t>
            </a:fld>
            <a:endParaRPr kumimoji="1" lang="ja-JP" altLang="en-US"/>
          </a:p>
        </p:txBody>
      </p:sp>
    </p:spTree>
    <p:extLst>
      <p:ext uri="{BB962C8B-B14F-4D97-AF65-F5344CB8AC3E}">
        <p14:creationId xmlns:p14="http://schemas.microsoft.com/office/powerpoint/2010/main" val="312104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16898-4ACB-26E1-1138-58271B7FBD8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C2B2F1-0847-6954-5D47-E32CCFE056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A38A90B-7ABB-8802-717B-5D204FC042D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2A54BB-809A-D799-DB67-4785A54C0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F7A9794-BB40-0851-F980-77DFE52FC2E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ABD4DEA-00FE-E290-283D-ED08BBF9A4C0}"/>
              </a:ext>
            </a:extLst>
          </p:cNvPr>
          <p:cNvSpPr>
            <a:spLocks noGrp="1"/>
          </p:cNvSpPr>
          <p:nvPr>
            <p:ph type="dt" sz="half" idx="10"/>
          </p:nvPr>
        </p:nvSpPr>
        <p:spPr/>
        <p:txBody>
          <a:bodyPr/>
          <a:lstStyle/>
          <a:p>
            <a:fld id="{BF822BE1-21D1-864C-BCAC-816B8B022D26}" type="datetimeFigureOut">
              <a:rPr kumimoji="1" lang="ja-JP" altLang="en-US" smtClean="0"/>
              <a:t>2025/7/25</a:t>
            </a:fld>
            <a:endParaRPr kumimoji="1" lang="ja-JP" altLang="en-US"/>
          </a:p>
        </p:txBody>
      </p:sp>
      <p:sp>
        <p:nvSpPr>
          <p:cNvPr id="8" name="フッター プレースホルダー 7">
            <a:extLst>
              <a:ext uri="{FF2B5EF4-FFF2-40B4-BE49-F238E27FC236}">
                <a16:creationId xmlns:a16="http://schemas.microsoft.com/office/drawing/2014/main" id="{52B89FE6-34DF-341E-CA2F-26FFC63616A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0CF4574-17A8-2252-121F-01D3100E5A34}"/>
              </a:ext>
            </a:extLst>
          </p:cNvPr>
          <p:cNvSpPr>
            <a:spLocks noGrp="1"/>
          </p:cNvSpPr>
          <p:nvPr>
            <p:ph type="sldNum" sz="quarter" idx="12"/>
          </p:nvPr>
        </p:nvSpPr>
        <p:spPr/>
        <p:txBody>
          <a:bodyPr/>
          <a:lstStyle/>
          <a:p>
            <a:fld id="{AEEEE26E-9274-F949-9097-6818EAE60213}" type="slidenum">
              <a:rPr kumimoji="1" lang="ja-JP" altLang="en-US" smtClean="0"/>
              <a:t>‹#›</a:t>
            </a:fld>
            <a:endParaRPr kumimoji="1" lang="ja-JP" altLang="en-US"/>
          </a:p>
        </p:txBody>
      </p:sp>
    </p:spTree>
    <p:extLst>
      <p:ext uri="{BB962C8B-B14F-4D97-AF65-F5344CB8AC3E}">
        <p14:creationId xmlns:p14="http://schemas.microsoft.com/office/powerpoint/2010/main" val="186398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4C153F-5931-319D-A322-1294FE48E44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129C4F9-4D79-BB1B-5753-9DC5AC413DFB}"/>
              </a:ext>
            </a:extLst>
          </p:cNvPr>
          <p:cNvSpPr>
            <a:spLocks noGrp="1"/>
          </p:cNvSpPr>
          <p:nvPr>
            <p:ph type="dt" sz="half" idx="10"/>
          </p:nvPr>
        </p:nvSpPr>
        <p:spPr/>
        <p:txBody>
          <a:bodyPr/>
          <a:lstStyle/>
          <a:p>
            <a:fld id="{BF822BE1-21D1-864C-BCAC-816B8B022D26}" type="datetimeFigureOut">
              <a:rPr kumimoji="1" lang="ja-JP" altLang="en-US" smtClean="0"/>
              <a:t>2025/7/25</a:t>
            </a:fld>
            <a:endParaRPr kumimoji="1" lang="ja-JP" altLang="en-US"/>
          </a:p>
        </p:txBody>
      </p:sp>
      <p:sp>
        <p:nvSpPr>
          <p:cNvPr id="4" name="フッター プレースホルダー 3">
            <a:extLst>
              <a:ext uri="{FF2B5EF4-FFF2-40B4-BE49-F238E27FC236}">
                <a16:creationId xmlns:a16="http://schemas.microsoft.com/office/drawing/2014/main" id="{D26D674E-9A28-0546-FC0D-7C362CE5C9E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60FDF01-1962-352D-7B1D-EF96FF7B519C}"/>
              </a:ext>
            </a:extLst>
          </p:cNvPr>
          <p:cNvSpPr>
            <a:spLocks noGrp="1"/>
          </p:cNvSpPr>
          <p:nvPr>
            <p:ph type="sldNum" sz="quarter" idx="12"/>
          </p:nvPr>
        </p:nvSpPr>
        <p:spPr/>
        <p:txBody>
          <a:bodyPr/>
          <a:lstStyle/>
          <a:p>
            <a:fld id="{AEEEE26E-9274-F949-9097-6818EAE60213}" type="slidenum">
              <a:rPr kumimoji="1" lang="ja-JP" altLang="en-US" smtClean="0"/>
              <a:t>‹#›</a:t>
            </a:fld>
            <a:endParaRPr kumimoji="1" lang="ja-JP" altLang="en-US"/>
          </a:p>
        </p:txBody>
      </p:sp>
    </p:spTree>
    <p:extLst>
      <p:ext uri="{BB962C8B-B14F-4D97-AF65-F5344CB8AC3E}">
        <p14:creationId xmlns:p14="http://schemas.microsoft.com/office/powerpoint/2010/main" val="315287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7821FAD-15B5-E4A0-2220-29FF7A526969}"/>
              </a:ext>
            </a:extLst>
          </p:cNvPr>
          <p:cNvSpPr>
            <a:spLocks noGrp="1"/>
          </p:cNvSpPr>
          <p:nvPr>
            <p:ph type="dt" sz="half" idx="10"/>
          </p:nvPr>
        </p:nvSpPr>
        <p:spPr/>
        <p:txBody>
          <a:bodyPr/>
          <a:lstStyle/>
          <a:p>
            <a:fld id="{BF822BE1-21D1-864C-BCAC-816B8B022D26}" type="datetimeFigureOut">
              <a:rPr kumimoji="1" lang="ja-JP" altLang="en-US" smtClean="0"/>
              <a:t>2025/7/25</a:t>
            </a:fld>
            <a:endParaRPr kumimoji="1" lang="ja-JP" altLang="en-US"/>
          </a:p>
        </p:txBody>
      </p:sp>
      <p:sp>
        <p:nvSpPr>
          <p:cNvPr id="3" name="フッター プレースホルダー 2">
            <a:extLst>
              <a:ext uri="{FF2B5EF4-FFF2-40B4-BE49-F238E27FC236}">
                <a16:creationId xmlns:a16="http://schemas.microsoft.com/office/drawing/2014/main" id="{9C28BB6C-74DF-F42A-74F7-2BE0C21D014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0D9F733-6610-FC26-98D7-6C91D428EC5D}"/>
              </a:ext>
            </a:extLst>
          </p:cNvPr>
          <p:cNvSpPr>
            <a:spLocks noGrp="1"/>
          </p:cNvSpPr>
          <p:nvPr>
            <p:ph type="sldNum" sz="quarter" idx="12"/>
          </p:nvPr>
        </p:nvSpPr>
        <p:spPr/>
        <p:txBody>
          <a:bodyPr/>
          <a:lstStyle/>
          <a:p>
            <a:fld id="{AEEEE26E-9274-F949-9097-6818EAE60213}" type="slidenum">
              <a:rPr kumimoji="1" lang="ja-JP" altLang="en-US" smtClean="0"/>
              <a:t>‹#›</a:t>
            </a:fld>
            <a:endParaRPr kumimoji="1" lang="ja-JP" altLang="en-US"/>
          </a:p>
        </p:txBody>
      </p:sp>
    </p:spTree>
    <p:extLst>
      <p:ext uri="{BB962C8B-B14F-4D97-AF65-F5344CB8AC3E}">
        <p14:creationId xmlns:p14="http://schemas.microsoft.com/office/powerpoint/2010/main" val="243397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C9821-E69D-DB94-620C-59B2649B0B3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A385F9-8664-712F-8863-514CAD4A70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43227F9-6708-FBCA-D5FF-6C900AB33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2645A3-AA83-FC6F-D223-2F1F6B3F8424}"/>
              </a:ext>
            </a:extLst>
          </p:cNvPr>
          <p:cNvSpPr>
            <a:spLocks noGrp="1"/>
          </p:cNvSpPr>
          <p:nvPr>
            <p:ph type="dt" sz="half" idx="10"/>
          </p:nvPr>
        </p:nvSpPr>
        <p:spPr/>
        <p:txBody>
          <a:bodyPr/>
          <a:lstStyle/>
          <a:p>
            <a:fld id="{BF822BE1-21D1-864C-BCAC-816B8B022D26}" type="datetimeFigureOut">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A43EB7E0-9F47-6E3D-0535-198CC47463D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1F00A2-370F-C931-577D-833DBECAE602}"/>
              </a:ext>
            </a:extLst>
          </p:cNvPr>
          <p:cNvSpPr>
            <a:spLocks noGrp="1"/>
          </p:cNvSpPr>
          <p:nvPr>
            <p:ph type="sldNum" sz="quarter" idx="12"/>
          </p:nvPr>
        </p:nvSpPr>
        <p:spPr/>
        <p:txBody>
          <a:bodyPr/>
          <a:lstStyle/>
          <a:p>
            <a:fld id="{AEEEE26E-9274-F949-9097-6818EAE60213}" type="slidenum">
              <a:rPr kumimoji="1" lang="ja-JP" altLang="en-US" smtClean="0"/>
              <a:t>‹#›</a:t>
            </a:fld>
            <a:endParaRPr kumimoji="1" lang="ja-JP" altLang="en-US"/>
          </a:p>
        </p:txBody>
      </p:sp>
    </p:spTree>
    <p:extLst>
      <p:ext uri="{BB962C8B-B14F-4D97-AF65-F5344CB8AC3E}">
        <p14:creationId xmlns:p14="http://schemas.microsoft.com/office/powerpoint/2010/main" val="147617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75B060-E945-6E9F-8F23-9AD8F1ABDD3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3A3F9FE-BF0F-7AFC-29C2-DA9D3A344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44ACC0F-207D-916C-4210-A098FD928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B01B95-729B-1B1C-3E1F-604DD04DEA6A}"/>
              </a:ext>
            </a:extLst>
          </p:cNvPr>
          <p:cNvSpPr>
            <a:spLocks noGrp="1"/>
          </p:cNvSpPr>
          <p:nvPr>
            <p:ph type="dt" sz="half" idx="10"/>
          </p:nvPr>
        </p:nvSpPr>
        <p:spPr/>
        <p:txBody>
          <a:bodyPr/>
          <a:lstStyle/>
          <a:p>
            <a:fld id="{BF822BE1-21D1-864C-BCAC-816B8B022D26}" type="datetimeFigureOut">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89E7BA36-CE0A-9FA8-C44D-3BB4843F6DB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4FE8997-3BB9-87C9-73FE-A59D8999EA3B}"/>
              </a:ext>
            </a:extLst>
          </p:cNvPr>
          <p:cNvSpPr>
            <a:spLocks noGrp="1"/>
          </p:cNvSpPr>
          <p:nvPr>
            <p:ph type="sldNum" sz="quarter" idx="12"/>
          </p:nvPr>
        </p:nvSpPr>
        <p:spPr/>
        <p:txBody>
          <a:bodyPr/>
          <a:lstStyle/>
          <a:p>
            <a:fld id="{AEEEE26E-9274-F949-9097-6818EAE60213}" type="slidenum">
              <a:rPr kumimoji="1" lang="ja-JP" altLang="en-US" smtClean="0"/>
              <a:t>‹#›</a:t>
            </a:fld>
            <a:endParaRPr kumimoji="1" lang="ja-JP" altLang="en-US"/>
          </a:p>
        </p:txBody>
      </p:sp>
    </p:spTree>
    <p:extLst>
      <p:ext uri="{BB962C8B-B14F-4D97-AF65-F5344CB8AC3E}">
        <p14:creationId xmlns:p14="http://schemas.microsoft.com/office/powerpoint/2010/main" val="2485998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14009EB-93E4-B515-904B-6949F2F462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86386D1-045C-0CB8-9A0D-4D7E11EAFC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FEE326-92FC-E3D9-0EF3-849F72F4E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822BE1-21D1-864C-BCAC-816B8B022D26}"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F02C341E-73D7-D73D-A026-5E1B0A2F3E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4CF9623-B654-0473-6E83-4EA2C02AA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EEE26E-9274-F949-9097-6818EAE60213}" type="slidenum">
              <a:rPr kumimoji="1" lang="ja-JP" altLang="en-US" smtClean="0"/>
              <a:t>‹#›</a:t>
            </a:fld>
            <a:endParaRPr kumimoji="1" lang="ja-JP" altLang="en-US"/>
          </a:p>
        </p:txBody>
      </p:sp>
    </p:spTree>
    <p:extLst>
      <p:ext uri="{BB962C8B-B14F-4D97-AF65-F5344CB8AC3E}">
        <p14:creationId xmlns:p14="http://schemas.microsoft.com/office/powerpoint/2010/main" val="2594330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82F21316-F975-6743-C9B0-C96CA019B5D1}"/>
              </a:ext>
            </a:extLst>
          </p:cNvPr>
          <p:cNvSpPr txBox="1">
            <a:spLocks/>
          </p:cNvSpPr>
          <p:nvPr/>
        </p:nvSpPr>
        <p:spPr>
          <a:xfrm>
            <a:off x="3181501" y="3550722"/>
            <a:ext cx="5828997" cy="15906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20000"/>
              </a:lnSpc>
            </a:pPr>
            <a:r>
              <a:rPr lang="ja-JP" altLang="en-US" sz="4400"/>
              <a:t>旅先のすき間時間に​</a:t>
            </a:r>
          </a:p>
          <a:p>
            <a:pPr>
              <a:lnSpc>
                <a:spcPct val="120000"/>
              </a:lnSpc>
            </a:pPr>
            <a:r>
              <a:rPr lang="ja-JP" altLang="en-US" sz="4400"/>
              <a:t>ちょっといい寄り道を</a:t>
            </a:r>
          </a:p>
        </p:txBody>
      </p:sp>
      <p:sp>
        <p:nvSpPr>
          <p:cNvPr id="7" name="字幕 2">
            <a:extLst>
              <a:ext uri="{FF2B5EF4-FFF2-40B4-BE49-F238E27FC236}">
                <a16:creationId xmlns:a16="http://schemas.microsoft.com/office/drawing/2014/main" id="{BDD63A0E-1F7C-EC82-60BC-B9C785B8FC5E}"/>
              </a:ext>
            </a:extLst>
          </p:cNvPr>
          <p:cNvSpPr txBox="1">
            <a:spLocks/>
          </p:cNvSpPr>
          <p:nvPr/>
        </p:nvSpPr>
        <p:spPr>
          <a:xfrm>
            <a:off x="8414795" y="249419"/>
            <a:ext cx="3393821" cy="97749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lnSpc>
                <a:spcPct val="100000"/>
              </a:lnSpc>
            </a:pPr>
            <a:r>
              <a:rPr lang="ja-JP" altLang="en-US" sz="2000"/>
              <a:t>東京都立産業技術高等専門学校</a:t>
            </a:r>
            <a:endParaRPr lang="en-US" altLang="ja-JP" sz="2000" dirty="0"/>
          </a:p>
          <a:p>
            <a:pPr algn="r">
              <a:lnSpc>
                <a:spcPct val="100000"/>
              </a:lnSpc>
            </a:pPr>
            <a:r>
              <a:rPr lang="ja-JP" altLang="en-US" sz="2000"/>
              <a:t>金子、篠塚、原田</a:t>
            </a:r>
            <a:endParaRPr lang="en-US" altLang="ja-JP" sz="2000" dirty="0"/>
          </a:p>
          <a:p>
            <a:pPr algn="r">
              <a:lnSpc>
                <a:spcPct val="100000"/>
              </a:lnSpc>
            </a:pPr>
            <a:r>
              <a:rPr lang="en-US" altLang="ja-JP" sz="2000" dirty="0"/>
              <a:t> </a:t>
            </a:r>
          </a:p>
        </p:txBody>
      </p:sp>
      <p:pic>
        <p:nvPicPr>
          <p:cNvPr id="3" name="図 2" descr="テキスト&#10;&#10;自動的に生成された説明">
            <a:extLst>
              <a:ext uri="{FF2B5EF4-FFF2-40B4-BE49-F238E27FC236}">
                <a16:creationId xmlns:a16="http://schemas.microsoft.com/office/drawing/2014/main" id="{D72BA6DD-73C5-39E7-0A94-977C4019492D}"/>
              </a:ext>
            </a:extLst>
          </p:cNvPr>
          <p:cNvPicPr>
            <a:picLocks noChangeAspect="1"/>
          </p:cNvPicPr>
          <p:nvPr/>
        </p:nvPicPr>
        <p:blipFill>
          <a:blip r:embed="rId3"/>
          <a:stretch>
            <a:fillRect/>
          </a:stretch>
        </p:blipFill>
        <p:spPr>
          <a:xfrm>
            <a:off x="4213111" y="846983"/>
            <a:ext cx="3765776" cy="3765776"/>
          </a:xfrm>
          <a:prstGeom prst="rect">
            <a:avLst/>
          </a:prstGeom>
        </p:spPr>
      </p:pic>
      <p:sp>
        <p:nvSpPr>
          <p:cNvPr id="2" name="テキスト ボックス 1">
            <a:extLst>
              <a:ext uri="{FF2B5EF4-FFF2-40B4-BE49-F238E27FC236}">
                <a16:creationId xmlns:a16="http://schemas.microsoft.com/office/drawing/2014/main" id="{A6184224-3F9B-2512-6F72-8C04AE4E5348}"/>
              </a:ext>
            </a:extLst>
          </p:cNvPr>
          <p:cNvSpPr txBox="1"/>
          <p:nvPr/>
        </p:nvSpPr>
        <p:spPr>
          <a:xfrm>
            <a:off x="11879094" y="6488668"/>
            <a:ext cx="312906" cy="369332"/>
          </a:xfrm>
          <a:prstGeom prst="rect">
            <a:avLst/>
          </a:prstGeom>
          <a:noFill/>
        </p:spPr>
        <p:txBody>
          <a:bodyPr wrap="none" rtlCol="0">
            <a:spAutoFit/>
          </a:bodyPr>
          <a:lstStyle/>
          <a:p>
            <a:pPr algn="r"/>
            <a:r>
              <a:rPr kumimoji="1" lang="en-US" altLang="ja-JP" dirty="0"/>
              <a:t>1</a:t>
            </a:r>
            <a:endParaRPr kumimoji="1" lang="ja-JP" altLang="en-US"/>
          </a:p>
        </p:txBody>
      </p:sp>
    </p:spTree>
    <p:extLst>
      <p:ext uri="{BB962C8B-B14F-4D97-AF65-F5344CB8AC3E}">
        <p14:creationId xmlns:p14="http://schemas.microsoft.com/office/powerpoint/2010/main" val="59568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F21B7-92AD-1F27-1CE6-834310B1008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9E06D36-AAE9-C3DE-10DC-E828A1632B2C}"/>
              </a:ext>
            </a:extLst>
          </p:cNvPr>
          <p:cNvSpPr>
            <a:spLocks noGrp="1"/>
          </p:cNvSpPr>
          <p:nvPr>
            <p:ph type="title"/>
          </p:nvPr>
        </p:nvSpPr>
        <p:spPr/>
        <p:txBody>
          <a:bodyPr/>
          <a:lstStyle/>
          <a:p>
            <a:r>
              <a:rPr lang="ja-JP" altLang="en-US"/>
              <a:t>背景</a:t>
            </a:r>
            <a:endParaRPr kumimoji="1" lang="ja-JP" altLang="en-US"/>
          </a:p>
        </p:txBody>
      </p:sp>
      <p:sp>
        <p:nvSpPr>
          <p:cNvPr id="3" name="コンテンツ プレースホルダー 2">
            <a:extLst>
              <a:ext uri="{FF2B5EF4-FFF2-40B4-BE49-F238E27FC236}">
                <a16:creationId xmlns:a16="http://schemas.microsoft.com/office/drawing/2014/main" id="{AB7B7FC8-7CDE-9D20-5ECD-C51C8FF61D40}"/>
              </a:ext>
            </a:extLst>
          </p:cNvPr>
          <p:cNvSpPr>
            <a:spLocks noGrp="1"/>
          </p:cNvSpPr>
          <p:nvPr>
            <p:ph idx="1"/>
          </p:nvPr>
        </p:nvSpPr>
        <p:spPr>
          <a:xfrm>
            <a:off x="838200" y="1825625"/>
            <a:ext cx="9461500" cy="4351338"/>
          </a:xfrm>
        </p:spPr>
        <p:txBody>
          <a:bodyPr/>
          <a:lstStyle/>
          <a:p>
            <a:pPr marL="0" indent="0">
              <a:buNone/>
            </a:pPr>
            <a:r>
              <a:rPr lang="ja-JP" altLang="en-US">
                <a:solidFill>
                  <a:schemeClr val="tx1">
                    <a:lumMod val="75000"/>
                    <a:lumOff val="25000"/>
                  </a:schemeClr>
                </a:solidFill>
              </a:rPr>
              <a:t>旅行や外出時「次の予定までの中途半端な待ち時間」</a:t>
            </a:r>
            <a:endParaRPr lang="en-US" altLang="ja-JP" dirty="0">
              <a:solidFill>
                <a:schemeClr val="tx1">
                  <a:lumMod val="75000"/>
                  <a:lumOff val="25000"/>
                </a:schemeClr>
              </a:solidFill>
            </a:endParaRPr>
          </a:p>
          <a:p>
            <a:pPr marL="0" indent="0">
              <a:buNone/>
            </a:pPr>
            <a:r>
              <a:rPr lang="ja-JP" altLang="en-US">
                <a:solidFill>
                  <a:schemeClr val="tx1">
                    <a:lumMod val="75000"/>
                    <a:lumOff val="25000"/>
                  </a:schemeClr>
                </a:solidFill>
              </a:rPr>
              <a:t>が発生することがある​</a:t>
            </a:r>
          </a:p>
          <a:p>
            <a:pPr marL="0" indent="0">
              <a:buNone/>
            </a:pPr>
            <a:r>
              <a:rPr lang="en-US" altLang="ja-JP" dirty="0">
                <a:solidFill>
                  <a:schemeClr val="tx1">
                    <a:lumMod val="75000"/>
                    <a:lumOff val="25000"/>
                  </a:schemeClr>
                </a:solidFill>
              </a:rPr>
              <a:t>Google Map</a:t>
            </a:r>
            <a:r>
              <a:rPr lang="ja-JP" altLang="en-US">
                <a:solidFill>
                  <a:schemeClr val="tx1">
                    <a:lumMod val="75000"/>
                    <a:lumOff val="25000"/>
                  </a:schemeClr>
                </a:solidFill>
              </a:rPr>
              <a:t>や観光ガイドアプリで調べても、</a:t>
            </a:r>
            <a:endParaRPr lang="en-US" altLang="ja-JP" dirty="0">
              <a:solidFill>
                <a:schemeClr val="tx1">
                  <a:lumMod val="75000"/>
                  <a:lumOff val="25000"/>
                </a:schemeClr>
              </a:solidFill>
            </a:endParaRPr>
          </a:p>
          <a:p>
            <a:pPr marL="0" indent="0">
              <a:lnSpc>
                <a:spcPct val="150000"/>
              </a:lnSpc>
              <a:buNone/>
            </a:pPr>
            <a:r>
              <a:rPr lang="ja-JP" altLang="en-US">
                <a:solidFill>
                  <a:schemeClr val="tx1">
                    <a:lumMod val="75000"/>
                    <a:lumOff val="25000"/>
                  </a:schemeClr>
                </a:solidFill>
              </a:rPr>
              <a:t>情報を羅列されてわかりずらい​</a:t>
            </a:r>
          </a:p>
          <a:p>
            <a:pPr marL="0" indent="0">
              <a:buNone/>
            </a:pPr>
            <a:r>
              <a:rPr lang="ja-JP" altLang="en-US">
                <a:solidFill>
                  <a:schemeClr val="tx1">
                    <a:lumMod val="75000"/>
                    <a:lumOff val="25000"/>
                  </a:schemeClr>
                </a:solidFill>
              </a:rPr>
              <a:t>その結果、</a:t>
            </a:r>
            <a:endParaRPr lang="en-US" altLang="ja-JP" dirty="0">
              <a:solidFill>
                <a:schemeClr val="tx1">
                  <a:lumMod val="75000"/>
                  <a:lumOff val="25000"/>
                </a:schemeClr>
              </a:solidFill>
            </a:endParaRPr>
          </a:p>
          <a:p>
            <a:pPr marL="0" indent="0">
              <a:buNone/>
            </a:pPr>
            <a:r>
              <a:rPr lang="ja-JP" altLang="en-US">
                <a:solidFill>
                  <a:schemeClr val="tx1">
                    <a:lumMod val="75000"/>
                    <a:lumOff val="25000"/>
                  </a:schemeClr>
                </a:solidFill>
              </a:rPr>
              <a:t>「コンビニで時間を潰す」「駅でスマホをいじる」など</a:t>
            </a:r>
            <a:endParaRPr lang="en-US" altLang="ja-JP" dirty="0">
              <a:solidFill>
                <a:schemeClr val="tx1">
                  <a:lumMod val="75000"/>
                  <a:lumOff val="25000"/>
                </a:schemeClr>
              </a:solidFill>
            </a:endParaRPr>
          </a:p>
          <a:p>
            <a:pPr marL="0" indent="0">
              <a:buNone/>
            </a:pPr>
            <a:r>
              <a:rPr lang="ja-JP" altLang="en-US">
                <a:solidFill>
                  <a:schemeClr val="tx1">
                    <a:lumMod val="75000"/>
                    <a:lumOff val="25000"/>
                  </a:schemeClr>
                </a:solidFill>
              </a:rPr>
              <a:t>体験価値の低い時間になる</a:t>
            </a:r>
          </a:p>
          <a:p>
            <a:pPr marL="0" indent="0">
              <a:buNone/>
            </a:pPr>
            <a:endParaRPr kumimoji="1" lang="en-US" altLang="ja-JP" dirty="0">
              <a:solidFill>
                <a:schemeClr val="tx1">
                  <a:lumMod val="75000"/>
                  <a:lumOff val="25000"/>
                </a:schemeClr>
              </a:solidFill>
            </a:endParaRPr>
          </a:p>
        </p:txBody>
      </p:sp>
      <p:pic>
        <p:nvPicPr>
          <p:cNvPr id="5" name="図 4">
            <a:extLst>
              <a:ext uri="{FF2B5EF4-FFF2-40B4-BE49-F238E27FC236}">
                <a16:creationId xmlns:a16="http://schemas.microsoft.com/office/drawing/2014/main" id="{CD4C830B-C511-A788-EB42-FDD9BB28B3E6}"/>
              </a:ext>
            </a:extLst>
          </p:cNvPr>
          <p:cNvPicPr>
            <a:picLocks noChangeAspect="1"/>
          </p:cNvPicPr>
          <p:nvPr/>
        </p:nvPicPr>
        <p:blipFill>
          <a:blip r:embed="rId3"/>
          <a:stretch>
            <a:fillRect/>
          </a:stretch>
        </p:blipFill>
        <p:spPr>
          <a:xfrm>
            <a:off x="8577314" y="1574617"/>
            <a:ext cx="4853354" cy="4853354"/>
          </a:xfrm>
          <a:prstGeom prst="rect">
            <a:avLst/>
          </a:prstGeom>
        </p:spPr>
      </p:pic>
      <p:sp>
        <p:nvSpPr>
          <p:cNvPr id="4" name="テキスト ボックス 3">
            <a:extLst>
              <a:ext uri="{FF2B5EF4-FFF2-40B4-BE49-F238E27FC236}">
                <a16:creationId xmlns:a16="http://schemas.microsoft.com/office/drawing/2014/main" id="{992F82E7-AC42-5C7B-AE5D-AE0CFBC8B709}"/>
              </a:ext>
            </a:extLst>
          </p:cNvPr>
          <p:cNvSpPr txBox="1"/>
          <p:nvPr/>
        </p:nvSpPr>
        <p:spPr>
          <a:xfrm>
            <a:off x="11879094" y="6488668"/>
            <a:ext cx="312906" cy="369332"/>
          </a:xfrm>
          <a:prstGeom prst="rect">
            <a:avLst/>
          </a:prstGeom>
          <a:noFill/>
        </p:spPr>
        <p:txBody>
          <a:bodyPr wrap="none" rtlCol="0">
            <a:spAutoFit/>
          </a:bodyPr>
          <a:lstStyle/>
          <a:p>
            <a:pPr algn="r"/>
            <a:r>
              <a:rPr kumimoji="1" lang="en-US" altLang="ja-JP" dirty="0"/>
              <a:t>2</a:t>
            </a:r>
            <a:endParaRPr kumimoji="1" lang="ja-JP" altLang="en-US"/>
          </a:p>
        </p:txBody>
      </p:sp>
    </p:spTree>
    <p:extLst>
      <p:ext uri="{BB962C8B-B14F-4D97-AF65-F5344CB8AC3E}">
        <p14:creationId xmlns:p14="http://schemas.microsoft.com/office/powerpoint/2010/main" val="339513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DD810C-A4B0-C03D-9FC8-A0D10FA61E2B}"/>
              </a:ext>
            </a:extLst>
          </p:cNvPr>
          <p:cNvSpPr>
            <a:spLocks noGrp="1"/>
          </p:cNvSpPr>
          <p:nvPr>
            <p:ph type="title"/>
          </p:nvPr>
        </p:nvSpPr>
        <p:spPr/>
        <p:txBody>
          <a:bodyPr/>
          <a:lstStyle/>
          <a:p>
            <a:r>
              <a:rPr lang="ja-JP" altLang="en-US"/>
              <a:t>アプリ</a:t>
            </a:r>
            <a:r>
              <a:rPr kumimoji="1" lang="ja-JP" altLang="en-US"/>
              <a:t>概要</a:t>
            </a:r>
          </a:p>
        </p:txBody>
      </p:sp>
      <p:sp>
        <p:nvSpPr>
          <p:cNvPr id="14" name="コンテンツ プレースホルダー 2">
            <a:extLst>
              <a:ext uri="{FF2B5EF4-FFF2-40B4-BE49-F238E27FC236}">
                <a16:creationId xmlns:a16="http://schemas.microsoft.com/office/drawing/2014/main" id="{2C87A082-01C7-E2B1-463A-1FACB342E9D2}"/>
              </a:ext>
            </a:extLst>
          </p:cNvPr>
          <p:cNvSpPr txBox="1">
            <a:spLocks/>
          </p:cNvSpPr>
          <p:nvPr/>
        </p:nvSpPr>
        <p:spPr>
          <a:xfrm>
            <a:off x="2964425" y="1825625"/>
            <a:ext cx="8389373" cy="4410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a:solidFill>
                  <a:schemeClr val="tx1">
                    <a:lumMod val="75000"/>
                    <a:lumOff val="25000"/>
                  </a:schemeClr>
                </a:solidFill>
              </a:rPr>
              <a:t>寄りナビ</a:t>
            </a:r>
            <a:endParaRPr lang="en-US" altLang="ja-JP" dirty="0">
              <a:solidFill>
                <a:schemeClr val="tx1">
                  <a:lumMod val="75000"/>
                  <a:lumOff val="25000"/>
                </a:schemeClr>
              </a:solidFill>
            </a:endParaRPr>
          </a:p>
          <a:p>
            <a:pPr marL="0" indent="0">
              <a:lnSpc>
                <a:spcPct val="150000"/>
              </a:lnSpc>
              <a:buFont typeface="Arial" panose="020B0604020202020204" pitchFamily="34" charset="0"/>
              <a:buNone/>
            </a:pPr>
            <a:r>
              <a:rPr lang="en-US" altLang="ja-JP" dirty="0">
                <a:solidFill>
                  <a:schemeClr val="tx1">
                    <a:lumMod val="75000"/>
                    <a:lumOff val="25000"/>
                  </a:schemeClr>
                </a:solidFill>
              </a:rPr>
              <a:t>〜</a:t>
            </a:r>
            <a:r>
              <a:rPr lang="ja-JP" altLang="en-US">
                <a:solidFill>
                  <a:schemeClr val="tx1">
                    <a:lumMod val="75000"/>
                    <a:lumOff val="25000"/>
                  </a:schemeClr>
                </a:solidFill>
              </a:rPr>
              <a:t>旅先のスキマ時間にちょっといい寄り道を</a:t>
            </a:r>
            <a:r>
              <a:rPr lang="en-US" altLang="ja-JP" dirty="0">
                <a:solidFill>
                  <a:schemeClr val="tx1">
                    <a:lumMod val="75000"/>
                    <a:lumOff val="25000"/>
                  </a:schemeClr>
                </a:solidFill>
              </a:rPr>
              <a:t>〜</a:t>
            </a:r>
          </a:p>
          <a:p>
            <a:pPr marL="0" indent="0">
              <a:lnSpc>
                <a:spcPct val="150000"/>
              </a:lnSpc>
              <a:buFont typeface="Arial" panose="020B0604020202020204" pitchFamily="34" charset="0"/>
              <a:buNone/>
            </a:pPr>
            <a:r>
              <a:rPr lang="ja-JP" altLang="en-US">
                <a:solidFill>
                  <a:schemeClr val="tx1">
                    <a:lumMod val="75000"/>
                    <a:lumOff val="25000"/>
                  </a:schemeClr>
                </a:solidFill>
              </a:rPr>
              <a:t>現在地・目的地・到着希望時刻・気分の入力から​</a:t>
            </a:r>
            <a:br>
              <a:rPr lang="ja-JP" altLang="en-US">
                <a:solidFill>
                  <a:schemeClr val="tx1">
                    <a:lumMod val="75000"/>
                    <a:lumOff val="25000"/>
                  </a:schemeClr>
                </a:solidFill>
              </a:rPr>
            </a:br>
            <a:r>
              <a:rPr lang="ja-JP" altLang="en-US">
                <a:solidFill>
                  <a:schemeClr val="tx1">
                    <a:lumMod val="75000"/>
                    <a:lumOff val="25000"/>
                  </a:schemeClr>
                </a:solidFill>
              </a:rPr>
              <a:t>寄り道スポットを提案​</a:t>
            </a:r>
          </a:p>
          <a:p>
            <a:pPr marL="0" indent="0">
              <a:lnSpc>
                <a:spcPct val="150000"/>
              </a:lnSpc>
              <a:buFont typeface="Arial" panose="020B0604020202020204" pitchFamily="34" charset="0"/>
              <a:buNone/>
            </a:pPr>
            <a:r>
              <a:rPr lang="ja-JP" altLang="en-US">
                <a:solidFill>
                  <a:schemeClr val="tx1">
                    <a:lumMod val="75000"/>
                    <a:lumOff val="25000"/>
                  </a:schemeClr>
                </a:solidFill>
              </a:rPr>
              <a:t>「気分に合っていること」「間に合うこと」​</a:t>
            </a:r>
            <a:br>
              <a:rPr lang="ja-JP" altLang="en-US">
                <a:solidFill>
                  <a:schemeClr val="tx1">
                    <a:lumMod val="75000"/>
                    <a:lumOff val="25000"/>
                  </a:schemeClr>
                </a:solidFill>
              </a:rPr>
            </a:br>
            <a:r>
              <a:rPr lang="ja-JP" altLang="en-US">
                <a:solidFill>
                  <a:schemeClr val="tx1">
                    <a:lumMod val="75000"/>
                    <a:lumOff val="25000"/>
                  </a:schemeClr>
                </a:solidFill>
              </a:rPr>
              <a:t>「遠回りになりすぎないこと」を重視​</a:t>
            </a:r>
          </a:p>
          <a:p>
            <a:pPr marL="0" indent="0">
              <a:lnSpc>
                <a:spcPct val="150000"/>
              </a:lnSpc>
              <a:buFont typeface="Arial" panose="020B0604020202020204" pitchFamily="34" charset="0"/>
              <a:buNone/>
            </a:pPr>
            <a:endParaRPr lang="en-US" altLang="ja-JP" dirty="0">
              <a:solidFill>
                <a:schemeClr val="tx1">
                  <a:lumMod val="75000"/>
                  <a:lumOff val="25000"/>
                </a:schemeClr>
              </a:solidFill>
            </a:endParaRPr>
          </a:p>
        </p:txBody>
      </p:sp>
      <p:sp>
        <p:nvSpPr>
          <p:cNvPr id="23" name="コンテンツ プレースホルダー 2">
            <a:extLst>
              <a:ext uri="{FF2B5EF4-FFF2-40B4-BE49-F238E27FC236}">
                <a16:creationId xmlns:a16="http://schemas.microsoft.com/office/drawing/2014/main" id="{BC52E855-EE8B-4B6E-3006-55A5318ED4DF}"/>
              </a:ext>
            </a:extLst>
          </p:cNvPr>
          <p:cNvSpPr txBox="1">
            <a:spLocks/>
          </p:cNvSpPr>
          <p:nvPr/>
        </p:nvSpPr>
        <p:spPr>
          <a:xfrm>
            <a:off x="838200" y="1825625"/>
            <a:ext cx="2126226" cy="4410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a:solidFill>
                  <a:schemeClr val="tx1">
                    <a:lumMod val="75000"/>
                    <a:lumOff val="25000"/>
                  </a:schemeClr>
                </a:solidFill>
              </a:rPr>
              <a:t>サービス名</a:t>
            </a:r>
            <a:endParaRPr lang="en-US" altLang="ja-JP" dirty="0">
              <a:solidFill>
                <a:schemeClr val="tx1">
                  <a:lumMod val="75000"/>
                  <a:lumOff val="25000"/>
                </a:schemeClr>
              </a:solidFill>
            </a:endParaRPr>
          </a:p>
          <a:p>
            <a:pPr marL="0" indent="0">
              <a:lnSpc>
                <a:spcPct val="150000"/>
              </a:lnSpc>
              <a:buFont typeface="Arial" panose="020B0604020202020204" pitchFamily="34" charset="0"/>
              <a:buNone/>
            </a:pPr>
            <a:r>
              <a:rPr lang="ja-JP" altLang="en-US">
                <a:solidFill>
                  <a:schemeClr val="tx1">
                    <a:lumMod val="75000"/>
                    <a:lumOff val="25000"/>
                  </a:schemeClr>
                </a:solidFill>
              </a:rPr>
              <a:t>コンセプト</a:t>
            </a:r>
            <a:endParaRPr lang="en-US" altLang="ja-JP" dirty="0">
              <a:solidFill>
                <a:schemeClr val="tx1">
                  <a:lumMod val="75000"/>
                  <a:lumOff val="25000"/>
                </a:schemeClr>
              </a:solidFill>
            </a:endParaRPr>
          </a:p>
          <a:p>
            <a:pPr marL="0" indent="0">
              <a:lnSpc>
                <a:spcPct val="150000"/>
              </a:lnSpc>
              <a:buFont typeface="Arial" panose="020B0604020202020204" pitchFamily="34" charset="0"/>
              <a:buNone/>
            </a:pPr>
            <a:r>
              <a:rPr lang="ja-JP" altLang="en-US">
                <a:solidFill>
                  <a:schemeClr val="tx1">
                    <a:lumMod val="75000"/>
                    <a:lumOff val="25000"/>
                  </a:schemeClr>
                </a:solidFill>
              </a:rPr>
              <a:t>できること</a:t>
            </a:r>
            <a:endParaRPr lang="en-US" altLang="ja-JP" dirty="0">
              <a:solidFill>
                <a:schemeClr val="tx1">
                  <a:lumMod val="75000"/>
                  <a:lumOff val="25000"/>
                </a:schemeClr>
              </a:solidFill>
            </a:endParaRPr>
          </a:p>
        </p:txBody>
      </p:sp>
      <p:sp>
        <p:nvSpPr>
          <p:cNvPr id="3" name="テキスト ボックス 2">
            <a:extLst>
              <a:ext uri="{FF2B5EF4-FFF2-40B4-BE49-F238E27FC236}">
                <a16:creationId xmlns:a16="http://schemas.microsoft.com/office/drawing/2014/main" id="{B5A12184-88A9-9765-276B-F2425C706858}"/>
              </a:ext>
            </a:extLst>
          </p:cNvPr>
          <p:cNvSpPr txBox="1"/>
          <p:nvPr/>
        </p:nvSpPr>
        <p:spPr>
          <a:xfrm>
            <a:off x="11879094" y="6488668"/>
            <a:ext cx="312906" cy="369332"/>
          </a:xfrm>
          <a:prstGeom prst="rect">
            <a:avLst/>
          </a:prstGeom>
          <a:noFill/>
        </p:spPr>
        <p:txBody>
          <a:bodyPr wrap="none" rtlCol="0">
            <a:spAutoFit/>
          </a:bodyPr>
          <a:lstStyle/>
          <a:p>
            <a:pPr algn="r"/>
            <a:r>
              <a:rPr kumimoji="1" lang="en-US" altLang="ja-JP" dirty="0"/>
              <a:t>3</a:t>
            </a:r>
            <a:endParaRPr kumimoji="1" lang="ja-JP" altLang="en-US"/>
          </a:p>
        </p:txBody>
      </p:sp>
    </p:spTree>
    <p:extLst>
      <p:ext uri="{BB962C8B-B14F-4D97-AF65-F5344CB8AC3E}">
        <p14:creationId xmlns:p14="http://schemas.microsoft.com/office/powerpoint/2010/main" val="295502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DD25D-6436-0FA7-389F-5AC61A883035}"/>
            </a:ext>
          </a:extLst>
        </p:cNvPr>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2AA635AA-DE08-A68D-46B3-92B3D8176913}"/>
              </a:ext>
            </a:extLst>
          </p:cNvPr>
          <p:cNvGrpSpPr/>
          <p:nvPr/>
        </p:nvGrpSpPr>
        <p:grpSpPr>
          <a:xfrm>
            <a:off x="1261801" y="2642897"/>
            <a:ext cx="2949496" cy="2949535"/>
            <a:chOff x="1261801" y="2642897"/>
            <a:chExt cx="2949496" cy="2949535"/>
          </a:xfrm>
        </p:grpSpPr>
        <p:sp>
          <p:nvSpPr>
            <p:cNvPr id="26" name="円/楕円 25">
              <a:extLst>
                <a:ext uri="{FF2B5EF4-FFF2-40B4-BE49-F238E27FC236}">
                  <a16:creationId xmlns:a16="http://schemas.microsoft.com/office/drawing/2014/main" id="{0110F4DC-BEF0-B0CB-1236-416A4F87164B}"/>
                </a:ext>
              </a:extLst>
            </p:cNvPr>
            <p:cNvSpPr>
              <a:spLocks/>
            </p:cNvSpPr>
            <p:nvPr/>
          </p:nvSpPr>
          <p:spPr>
            <a:xfrm>
              <a:off x="1383983" y="2764002"/>
              <a:ext cx="2705130" cy="2707324"/>
            </a:xfrm>
            <a:prstGeom prst="ellipse">
              <a:avLst/>
            </a:prstGeom>
            <a:noFill/>
            <a:ln w="76200">
              <a:solidFill>
                <a:srgbClr val="E7D6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w="19050">
                  <a:solidFill>
                    <a:schemeClr val="tx1"/>
                  </a:solidFill>
                </a:ln>
              </a:endParaRPr>
            </a:p>
          </p:txBody>
        </p:sp>
        <p:sp>
          <p:nvSpPr>
            <p:cNvPr id="63" name="三角形 62">
              <a:extLst>
                <a:ext uri="{FF2B5EF4-FFF2-40B4-BE49-F238E27FC236}">
                  <a16:creationId xmlns:a16="http://schemas.microsoft.com/office/drawing/2014/main" id="{65C300B2-83CA-70D3-8BC0-5E45BA6B6D92}"/>
                </a:ext>
              </a:extLst>
            </p:cNvPr>
            <p:cNvSpPr>
              <a:spLocks/>
            </p:cNvSpPr>
            <p:nvPr/>
          </p:nvSpPr>
          <p:spPr>
            <a:xfrm>
              <a:off x="1261801" y="3933546"/>
              <a:ext cx="244364" cy="226853"/>
            </a:xfrm>
            <a:prstGeom prst="triangle">
              <a:avLst/>
            </a:prstGeom>
            <a:solidFill>
              <a:srgbClr val="E7D6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三角形 63">
              <a:extLst>
                <a:ext uri="{FF2B5EF4-FFF2-40B4-BE49-F238E27FC236}">
                  <a16:creationId xmlns:a16="http://schemas.microsoft.com/office/drawing/2014/main" id="{EA16E2E2-2599-3B7A-902C-65EEC2628173}"/>
                </a:ext>
              </a:extLst>
            </p:cNvPr>
            <p:cNvSpPr>
              <a:spLocks/>
            </p:cNvSpPr>
            <p:nvPr/>
          </p:nvSpPr>
          <p:spPr>
            <a:xfrm rot="5400000">
              <a:off x="2637791" y="2667630"/>
              <a:ext cx="244364" cy="194897"/>
            </a:xfrm>
            <a:prstGeom prst="triangle">
              <a:avLst/>
            </a:prstGeom>
            <a:solidFill>
              <a:srgbClr val="E7D6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三角形 64">
              <a:extLst>
                <a:ext uri="{FF2B5EF4-FFF2-40B4-BE49-F238E27FC236}">
                  <a16:creationId xmlns:a16="http://schemas.microsoft.com/office/drawing/2014/main" id="{61056937-852D-DE59-7614-1A9C2C7CFDAC}"/>
                </a:ext>
              </a:extLst>
            </p:cNvPr>
            <p:cNvSpPr>
              <a:spLocks/>
            </p:cNvSpPr>
            <p:nvPr/>
          </p:nvSpPr>
          <p:spPr>
            <a:xfrm rot="16200000">
              <a:off x="2600127" y="5356823"/>
              <a:ext cx="244364" cy="226853"/>
            </a:xfrm>
            <a:prstGeom prst="triangle">
              <a:avLst/>
            </a:prstGeom>
            <a:solidFill>
              <a:srgbClr val="E7D6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三角形 65">
              <a:extLst>
                <a:ext uri="{FF2B5EF4-FFF2-40B4-BE49-F238E27FC236}">
                  <a16:creationId xmlns:a16="http://schemas.microsoft.com/office/drawing/2014/main" id="{9E826B19-0EBE-18D0-C1C6-62E847AB75EA}"/>
                </a:ext>
              </a:extLst>
            </p:cNvPr>
            <p:cNvSpPr>
              <a:spLocks/>
            </p:cNvSpPr>
            <p:nvPr/>
          </p:nvSpPr>
          <p:spPr>
            <a:xfrm rot="10800000">
              <a:off x="3966933" y="3956507"/>
              <a:ext cx="244364" cy="194897"/>
            </a:xfrm>
            <a:prstGeom prst="triangle">
              <a:avLst/>
            </a:prstGeom>
            <a:solidFill>
              <a:srgbClr val="E7D6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F62B779E-9D3D-4300-9C9D-406394391819}"/>
              </a:ext>
            </a:extLst>
          </p:cNvPr>
          <p:cNvSpPr>
            <a:spLocks noGrp="1"/>
          </p:cNvSpPr>
          <p:nvPr>
            <p:ph type="title"/>
          </p:nvPr>
        </p:nvSpPr>
        <p:spPr/>
        <p:txBody>
          <a:bodyPr/>
          <a:lstStyle/>
          <a:p>
            <a:r>
              <a:rPr kumimoji="1" lang="ja-JP" altLang="en-US"/>
              <a:t>寄りナビでできること</a:t>
            </a:r>
          </a:p>
        </p:txBody>
      </p:sp>
      <p:grpSp>
        <p:nvGrpSpPr>
          <p:cNvPr id="15" name="グループ化 14">
            <a:extLst>
              <a:ext uri="{FF2B5EF4-FFF2-40B4-BE49-F238E27FC236}">
                <a16:creationId xmlns:a16="http://schemas.microsoft.com/office/drawing/2014/main" id="{D8C97254-F822-DB63-4A17-BC57A8E20C55}"/>
              </a:ext>
            </a:extLst>
          </p:cNvPr>
          <p:cNvGrpSpPr/>
          <p:nvPr/>
        </p:nvGrpSpPr>
        <p:grpSpPr>
          <a:xfrm>
            <a:off x="738874" y="4266296"/>
            <a:ext cx="1774307" cy="1772641"/>
            <a:chOff x="738874" y="4266296"/>
            <a:chExt cx="1774307" cy="1772641"/>
          </a:xfrm>
        </p:grpSpPr>
        <p:sp>
          <p:nvSpPr>
            <p:cNvPr id="24" name="円/楕円 23">
              <a:extLst>
                <a:ext uri="{FF2B5EF4-FFF2-40B4-BE49-F238E27FC236}">
                  <a16:creationId xmlns:a16="http://schemas.microsoft.com/office/drawing/2014/main" id="{A7602F1E-22BF-2CF3-7148-E24FEF54F462}"/>
                </a:ext>
              </a:extLst>
            </p:cNvPr>
            <p:cNvSpPr/>
            <p:nvPr/>
          </p:nvSpPr>
          <p:spPr>
            <a:xfrm>
              <a:off x="738874" y="4266296"/>
              <a:ext cx="1774307" cy="1772641"/>
            </a:xfrm>
            <a:prstGeom prst="ellipse">
              <a:avLst/>
            </a:prstGeom>
            <a:gradFill>
              <a:gsLst>
                <a:gs pos="0">
                  <a:srgbClr val="E7D675"/>
                </a:gs>
                <a:gs pos="65000">
                  <a:srgbClr val="E7D675"/>
                </a:gs>
                <a:gs pos="100000">
                  <a:srgbClr val="EEAE7F"/>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グラフィックス 43">
              <a:extLst>
                <a:ext uri="{FF2B5EF4-FFF2-40B4-BE49-F238E27FC236}">
                  <a16:creationId xmlns:a16="http://schemas.microsoft.com/office/drawing/2014/main" id="{4441258D-3E9E-4335-5918-61889CCFC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035" y="4536790"/>
              <a:ext cx="1231943" cy="1231943"/>
            </a:xfrm>
            <a:prstGeom prst="rect">
              <a:avLst/>
            </a:prstGeom>
          </p:spPr>
        </p:pic>
      </p:grpSp>
      <p:grpSp>
        <p:nvGrpSpPr>
          <p:cNvPr id="14" name="グループ化 13">
            <a:extLst>
              <a:ext uri="{FF2B5EF4-FFF2-40B4-BE49-F238E27FC236}">
                <a16:creationId xmlns:a16="http://schemas.microsoft.com/office/drawing/2014/main" id="{A287BF6B-321E-9E99-2109-E9C1F50C125D}"/>
              </a:ext>
            </a:extLst>
          </p:cNvPr>
          <p:cNvGrpSpPr/>
          <p:nvPr/>
        </p:nvGrpSpPr>
        <p:grpSpPr>
          <a:xfrm>
            <a:off x="2959915" y="4262664"/>
            <a:ext cx="1774307" cy="1772641"/>
            <a:chOff x="2959915" y="4262664"/>
            <a:chExt cx="1774307" cy="1772641"/>
          </a:xfrm>
        </p:grpSpPr>
        <p:sp>
          <p:nvSpPr>
            <p:cNvPr id="23" name="円/楕円 22">
              <a:extLst>
                <a:ext uri="{FF2B5EF4-FFF2-40B4-BE49-F238E27FC236}">
                  <a16:creationId xmlns:a16="http://schemas.microsoft.com/office/drawing/2014/main" id="{F3D08172-EFD1-D1A6-FDDA-7D7EBC1AEF4A}"/>
                </a:ext>
              </a:extLst>
            </p:cNvPr>
            <p:cNvSpPr/>
            <p:nvPr/>
          </p:nvSpPr>
          <p:spPr>
            <a:xfrm>
              <a:off x="2959915" y="4262664"/>
              <a:ext cx="1774307" cy="1772641"/>
            </a:xfrm>
            <a:prstGeom prst="ellipse">
              <a:avLst/>
            </a:prstGeom>
            <a:gradFill flip="none" rotWithShape="1">
              <a:gsLst>
                <a:gs pos="0">
                  <a:srgbClr val="E9D675"/>
                </a:gs>
                <a:gs pos="65000">
                  <a:srgbClr val="E7D676"/>
                </a:gs>
                <a:gs pos="100000">
                  <a:srgbClr val="EEAE7F"/>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グラフィックス 45">
              <a:extLst>
                <a:ext uri="{FF2B5EF4-FFF2-40B4-BE49-F238E27FC236}">
                  <a16:creationId xmlns:a16="http://schemas.microsoft.com/office/drawing/2014/main" id="{92497088-C362-63EF-5784-C49931723A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25226" y="4533012"/>
              <a:ext cx="1231943" cy="1231943"/>
            </a:xfrm>
            <a:prstGeom prst="rect">
              <a:avLst/>
            </a:prstGeom>
          </p:spPr>
        </p:pic>
      </p:grpSp>
      <p:grpSp>
        <p:nvGrpSpPr>
          <p:cNvPr id="13" name="グループ化 12">
            <a:extLst>
              <a:ext uri="{FF2B5EF4-FFF2-40B4-BE49-F238E27FC236}">
                <a16:creationId xmlns:a16="http://schemas.microsoft.com/office/drawing/2014/main" id="{FA0ECB78-F822-F443-63BA-092799088C3A}"/>
              </a:ext>
            </a:extLst>
          </p:cNvPr>
          <p:cNvGrpSpPr/>
          <p:nvPr/>
        </p:nvGrpSpPr>
        <p:grpSpPr>
          <a:xfrm>
            <a:off x="2966608" y="2016790"/>
            <a:ext cx="1774307" cy="1772641"/>
            <a:chOff x="2966608" y="2016790"/>
            <a:chExt cx="1774307" cy="1772641"/>
          </a:xfrm>
        </p:grpSpPr>
        <p:sp>
          <p:nvSpPr>
            <p:cNvPr id="22" name="円/楕円 21">
              <a:extLst>
                <a:ext uri="{FF2B5EF4-FFF2-40B4-BE49-F238E27FC236}">
                  <a16:creationId xmlns:a16="http://schemas.microsoft.com/office/drawing/2014/main" id="{CA53A6FC-5321-5ABE-86B4-9ED58623AE90}"/>
                </a:ext>
              </a:extLst>
            </p:cNvPr>
            <p:cNvSpPr/>
            <p:nvPr/>
          </p:nvSpPr>
          <p:spPr>
            <a:xfrm>
              <a:off x="2966608" y="2016790"/>
              <a:ext cx="1774307" cy="1772641"/>
            </a:xfrm>
            <a:prstGeom prst="ellipse">
              <a:avLst/>
            </a:prstGeom>
            <a:gradFill flip="none" rotWithShape="1">
              <a:gsLst>
                <a:gs pos="0">
                  <a:srgbClr val="E7D675"/>
                </a:gs>
                <a:gs pos="65000">
                  <a:srgbClr val="E7D675"/>
                </a:gs>
                <a:gs pos="100000">
                  <a:srgbClr val="EEAE7F"/>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グラフィックス 47">
              <a:extLst>
                <a:ext uri="{FF2B5EF4-FFF2-40B4-BE49-F238E27FC236}">
                  <a16:creationId xmlns:a16="http://schemas.microsoft.com/office/drawing/2014/main" id="{AC7F36FD-2A68-2832-7522-FFB4837849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46032" y="2288179"/>
              <a:ext cx="1231943" cy="1231943"/>
            </a:xfrm>
            <a:prstGeom prst="rect">
              <a:avLst/>
            </a:prstGeom>
          </p:spPr>
        </p:pic>
      </p:grpSp>
      <p:grpSp>
        <p:nvGrpSpPr>
          <p:cNvPr id="12" name="グループ化 11">
            <a:extLst>
              <a:ext uri="{FF2B5EF4-FFF2-40B4-BE49-F238E27FC236}">
                <a16:creationId xmlns:a16="http://schemas.microsoft.com/office/drawing/2014/main" id="{27A25034-ED3E-1672-D1C8-519BE2372ECB}"/>
              </a:ext>
            </a:extLst>
          </p:cNvPr>
          <p:cNvGrpSpPr/>
          <p:nvPr/>
        </p:nvGrpSpPr>
        <p:grpSpPr>
          <a:xfrm>
            <a:off x="732183" y="2017831"/>
            <a:ext cx="1774307" cy="1772641"/>
            <a:chOff x="732183" y="2017831"/>
            <a:chExt cx="1774307" cy="1772641"/>
          </a:xfrm>
        </p:grpSpPr>
        <p:sp>
          <p:nvSpPr>
            <p:cNvPr id="25" name="円/楕円 24">
              <a:extLst>
                <a:ext uri="{FF2B5EF4-FFF2-40B4-BE49-F238E27FC236}">
                  <a16:creationId xmlns:a16="http://schemas.microsoft.com/office/drawing/2014/main" id="{2ACE4945-ACE7-E310-201B-6FBED2C0C835}"/>
                </a:ext>
              </a:extLst>
            </p:cNvPr>
            <p:cNvSpPr/>
            <p:nvPr/>
          </p:nvSpPr>
          <p:spPr>
            <a:xfrm>
              <a:off x="732183" y="2017831"/>
              <a:ext cx="1774307" cy="1772641"/>
            </a:xfrm>
            <a:prstGeom prst="ellipse">
              <a:avLst/>
            </a:prstGeom>
            <a:gradFill flip="none" rotWithShape="1">
              <a:gsLst>
                <a:gs pos="0">
                  <a:srgbClr val="E7D675"/>
                </a:gs>
                <a:gs pos="65000">
                  <a:srgbClr val="E7D675"/>
                </a:gs>
                <a:gs pos="100000">
                  <a:srgbClr val="EEAE7F"/>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グラフィックス 49">
              <a:extLst>
                <a:ext uri="{FF2B5EF4-FFF2-40B4-BE49-F238E27FC236}">
                  <a16:creationId xmlns:a16="http://schemas.microsoft.com/office/drawing/2014/main" id="{932F9EBB-AD68-C274-0092-181F8A12F14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9413" y="2288179"/>
              <a:ext cx="1231943" cy="1231943"/>
            </a:xfrm>
            <a:prstGeom prst="rect">
              <a:avLst/>
            </a:prstGeom>
          </p:spPr>
        </p:pic>
      </p:grpSp>
      <p:sp>
        <p:nvSpPr>
          <p:cNvPr id="51" name="テキスト ボックス 50">
            <a:extLst>
              <a:ext uri="{FF2B5EF4-FFF2-40B4-BE49-F238E27FC236}">
                <a16:creationId xmlns:a16="http://schemas.microsoft.com/office/drawing/2014/main" id="{E954C8C0-7E22-D4AD-B0D2-192B3967570D}"/>
              </a:ext>
            </a:extLst>
          </p:cNvPr>
          <p:cNvSpPr txBox="1"/>
          <p:nvPr/>
        </p:nvSpPr>
        <p:spPr>
          <a:xfrm>
            <a:off x="5660400" y="3031323"/>
            <a:ext cx="1620957" cy="523220"/>
          </a:xfrm>
          <a:prstGeom prst="rect">
            <a:avLst/>
          </a:prstGeom>
          <a:noFill/>
        </p:spPr>
        <p:txBody>
          <a:bodyPr wrap="none" rtlCol="0">
            <a:spAutoFit/>
          </a:bodyPr>
          <a:lstStyle/>
          <a:p>
            <a:pPr algn="r"/>
            <a:r>
              <a:rPr lang="ja-JP" altLang="en-US" sz="2800">
                <a:solidFill>
                  <a:schemeClr val="tx1">
                    <a:lumMod val="75000"/>
                    <a:lumOff val="25000"/>
                  </a:schemeClr>
                </a:solidFill>
              </a:rPr>
              <a:t>提案処理</a:t>
            </a:r>
            <a:endParaRPr kumimoji="1" lang="en-US" altLang="ja-JP" sz="2800" dirty="0">
              <a:solidFill>
                <a:schemeClr val="tx1">
                  <a:lumMod val="75000"/>
                  <a:lumOff val="25000"/>
                </a:schemeClr>
              </a:solidFill>
            </a:endParaRPr>
          </a:p>
        </p:txBody>
      </p:sp>
      <p:sp>
        <p:nvSpPr>
          <p:cNvPr id="52" name="テキスト ボックス 51">
            <a:extLst>
              <a:ext uri="{FF2B5EF4-FFF2-40B4-BE49-F238E27FC236}">
                <a16:creationId xmlns:a16="http://schemas.microsoft.com/office/drawing/2014/main" id="{3D1295CE-C4D8-88A1-51A6-F81ECC1B0972}"/>
              </a:ext>
            </a:extLst>
          </p:cNvPr>
          <p:cNvSpPr txBox="1"/>
          <p:nvPr/>
        </p:nvSpPr>
        <p:spPr>
          <a:xfrm>
            <a:off x="5660400" y="1854087"/>
            <a:ext cx="2339102" cy="523220"/>
          </a:xfrm>
          <a:prstGeom prst="rect">
            <a:avLst/>
          </a:prstGeom>
          <a:noFill/>
        </p:spPr>
        <p:txBody>
          <a:bodyPr wrap="none" rtlCol="0">
            <a:spAutoFit/>
          </a:bodyPr>
          <a:lstStyle/>
          <a:p>
            <a:pPr algn="r"/>
            <a:r>
              <a:rPr lang="ja-JP" altLang="en-US" sz="2800">
                <a:solidFill>
                  <a:schemeClr val="tx1">
                    <a:lumMod val="75000"/>
                    <a:lumOff val="25000"/>
                  </a:schemeClr>
                </a:solidFill>
              </a:rPr>
              <a:t>ユーザー入力</a:t>
            </a:r>
            <a:endParaRPr kumimoji="1" lang="en-US" altLang="ja-JP" sz="2800" dirty="0">
              <a:solidFill>
                <a:schemeClr val="tx1">
                  <a:lumMod val="75000"/>
                  <a:lumOff val="25000"/>
                </a:schemeClr>
              </a:solidFill>
            </a:endParaRPr>
          </a:p>
        </p:txBody>
      </p:sp>
      <p:sp>
        <p:nvSpPr>
          <p:cNvPr id="53" name="テキスト ボックス 52">
            <a:extLst>
              <a:ext uri="{FF2B5EF4-FFF2-40B4-BE49-F238E27FC236}">
                <a16:creationId xmlns:a16="http://schemas.microsoft.com/office/drawing/2014/main" id="{180ECD6E-804D-D13E-70D3-057B7BB77FE2}"/>
              </a:ext>
            </a:extLst>
          </p:cNvPr>
          <p:cNvSpPr txBox="1"/>
          <p:nvPr/>
        </p:nvSpPr>
        <p:spPr>
          <a:xfrm>
            <a:off x="5666850" y="4177703"/>
            <a:ext cx="1620957" cy="523220"/>
          </a:xfrm>
          <a:prstGeom prst="rect">
            <a:avLst/>
          </a:prstGeom>
          <a:noFill/>
        </p:spPr>
        <p:txBody>
          <a:bodyPr wrap="none" rtlCol="0">
            <a:spAutoFit/>
          </a:bodyPr>
          <a:lstStyle/>
          <a:p>
            <a:r>
              <a:rPr kumimoji="1" lang="ja-JP" altLang="en-US" sz="2800">
                <a:solidFill>
                  <a:schemeClr val="tx1">
                    <a:lumMod val="75000"/>
                    <a:lumOff val="25000"/>
                  </a:schemeClr>
                </a:solidFill>
              </a:rPr>
              <a:t>出力表示</a:t>
            </a:r>
            <a:endParaRPr kumimoji="1" lang="en-US" altLang="ja-JP" sz="2800" dirty="0">
              <a:solidFill>
                <a:schemeClr val="tx1">
                  <a:lumMod val="75000"/>
                  <a:lumOff val="25000"/>
                </a:schemeClr>
              </a:solidFill>
            </a:endParaRPr>
          </a:p>
        </p:txBody>
      </p:sp>
      <p:sp>
        <p:nvSpPr>
          <p:cNvPr id="54" name="テキスト ボックス 53">
            <a:extLst>
              <a:ext uri="{FF2B5EF4-FFF2-40B4-BE49-F238E27FC236}">
                <a16:creationId xmlns:a16="http://schemas.microsoft.com/office/drawing/2014/main" id="{0FB7D706-41D3-BEAD-F524-EC4E10DF3E07}"/>
              </a:ext>
            </a:extLst>
          </p:cNvPr>
          <p:cNvSpPr txBox="1"/>
          <p:nvPr/>
        </p:nvSpPr>
        <p:spPr>
          <a:xfrm>
            <a:off x="5638487" y="5457213"/>
            <a:ext cx="902811" cy="523220"/>
          </a:xfrm>
          <a:prstGeom prst="rect">
            <a:avLst/>
          </a:prstGeom>
          <a:noFill/>
        </p:spPr>
        <p:txBody>
          <a:bodyPr wrap="none" rtlCol="0">
            <a:spAutoFit/>
          </a:bodyPr>
          <a:lstStyle/>
          <a:p>
            <a:r>
              <a:rPr lang="ja-JP" altLang="en-US" sz="2800">
                <a:solidFill>
                  <a:schemeClr val="tx1">
                    <a:lumMod val="75000"/>
                    <a:lumOff val="25000"/>
                  </a:schemeClr>
                </a:solidFill>
              </a:rPr>
              <a:t>評価</a:t>
            </a:r>
            <a:endParaRPr kumimoji="1" lang="en-US" altLang="ja-JP" sz="2800" dirty="0">
              <a:solidFill>
                <a:schemeClr val="tx1">
                  <a:lumMod val="75000"/>
                  <a:lumOff val="25000"/>
                </a:schemeClr>
              </a:solidFill>
            </a:endParaRPr>
          </a:p>
        </p:txBody>
      </p:sp>
      <p:sp>
        <p:nvSpPr>
          <p:cNvPr id="55" name="テキスト ボックス 54">
            <a:extLst>
              <a:ext uri="{FF2B5EF4-FFF2-40B4-BE49-F238E27FC236}">
                <a16:creationId xmlns:a16="http://schemas.microsoft.com/office/drawing/2014/main" id="{0A2B7CE7-2A71-9A26-B47C-53517375AB93}"/>
              </a:ext>
            </a:extLst>
          </p:cNvPr>
          <p:cNvSpPr txBox="1"/>
          <p:nvPr/>
        </p:nvSpPr>
        <p:spPr>
          <a:xfrm>
            <a:off x="5564642" y="3560972"/>
            <a:ext cx="5920367" cy="415498"/>
          </a:xfrm>
          <a:prstGeom prst="rect">
            <a:avLst/>
          </a:prstGeom>
          <a:noFill/>
        </p:spPr>
        <p:txBody>
          <a:bodyPr wrap="square" rtlCol="0">
            <a:spAutoFit/>
          </a:bodyPr>
          <a:lstStyle/>
          <a:p>
            <a:r>
              <a:rPr lang="ja-JP" altLang="en-US" sz="2100">
                <a:solidFill>
                  <a:schemeClr val="tx1">
                    <a:lumMod val="75000"/>
                    <a:lumOff val="25000"/>
                  </a:schemeClr>
                </a:solidFill>
              </a:rPr>
              <a:t>入力からより良い</a:t>
            </a:r>
            <a:r>
              <a:rPr kumimoji="1" lang="ja-JP" altLang="en-US" sz="2100">
                <a:solidFill>
                  <a:schemeClr val="tx1">
                    <a:lumMod val="75000"/>
                    <a:lumOff val="25000"/>
                  </a:schemeClr>
                </a:solidFill>
              </a:rPr>
              <a:t>スポットを精査</a:t>
            </a:r>
          </a:p>
        </p:txBody>
      </p:sp>
      <p:sp>
        <p:nvSpPr>
          <p:cNvPr id="56" name="テキスト ボックス 55">
            <a:extLst>
              <a:ext uri="{FF2B5EF4-FFF2-40B4-BE49-F238E27FC236}">
                <a16:creationId xmlns:a16="http://schemas.microsoft.com/office/drawing/2014/main" id="{70424425-C08E-F6A9-5A65-CF30B4095257}"/>
              </a:ext>
            </a:extLst>
          </p:cNvPr>
          <p:cNvSpPr txBox="1"/>
          <p:nvPr/>
        </p:nvSpPr>
        <p:spPr>
          <a:xfrm>
            <a:off x="5564642" y="2381617"/>
            <a:ext cx="5920367" cy="415498"/>
          </a:xfrm>
          <a:prstGeom prst="rect">
            <a:avLst/>
          </a:prstGeom>
          <a:noFill/>
        </p:spPr>
        <p:txBody>
          <a:bodyPr wrap="square" rtlCol="0">
            <a:spAutoFit/>
          </a:bodyPr>
          <a:lstStyle/>
          <a:p>
            <a:r>
              <a:rPr kumimoji="1" lang="ja-JP" altLang="en-US" sz="2100">
                <a:solidFill>
                  <a:schemeClr val="tx1">
                    <a:lumMod val="75000"/>
                    <a:lumOff val="25000"/>
                  </a:schemeClr>
                </a:solidFill>
              </a:rPr>
              <a:t>現在地</a:t>
            </a:r>
            <a:r>
              <a:rPr lang="en-US" altLang="ja-JP" sz="2100" dirty="0">
                <a:solidFill>
                  <a:schemeClr val="tx1">
                    <a:lumMod val="75000"/>
                    <a:lumOff val="25000"/>
                  </a:schemeClr>
                </a:solidFill>
              </a:rPr>
              <a:t>,</a:t>
            </a:r>
            <a:r>
              <a:rPr kumimoji="1" lang="ja-JP" altLang="en-US" sz="2100">
                <a:solidFill>
                  <a:schemeClr val="tx1">
                    <a:lumMod val="75000"/>
                    <a:lumOff val="25000"/>
                  </a:schemeClr>
                </a:solidFill>
              </a:rPr>
              <a:t>目的地</a:t>
            </a:r>
            <a:r>
              <a:rPr kumimoji="1" lang="en-US" altLang="ja-JP" sz="2100" dirty="0">
                <a:solidFill>
                  <a:schemeClr val="tx1">
                    <a:lumMod val="75000"/>
                    <a:lumOff val="25000"/>
                  </a:schemeClr>
                </a:solidFill>
              </a:rPr>
              <a:t>,</a:t>
            </a:r>
            <a:r>
              <a:rPr kumimoji="1" lang="ja-JP" altLang="en-US" sz="2100">
                <a:solidFill>
                  <a:schemeClr val="tx1">
                    <a:lumMod val="75000"/>
                    <a:lumOff val="25000"/>
                  </a:schemeClr>
                </a:solidFill>
              </a:rPr>
              <a:t>到着希望時刻</a:t>
            </a:r>
            <a:r>
              <a:rPr lang="en-US" altLang="ja-JP" sz="2100" dirty="0">
                <a:solidFill>
                  <a:schemeClr val="tx1">
                    <a:lumMod val="75000"/>
                    <a:lumOff val="25000"/>
                  </a:schemeClr>
                </a:solidFill>
              </a:rPr>
              <a:t>,</a:t>
            </a:r>
            <a:r>
              <a:rPr kumimoji="1" lang="ja-JP" altLang="en-US" sz="2100">
                <a:solidFill>
                  <a:schemeClr val="tx1">
                    <a:lumMod val="75000"/>
                    <a:lumOff val="25000"/>
                  </a:schemeClr>
                </a:solidFill>
              </a:rPr>
              <a:t>気分タグ</a:t>
            </a:r>
          </a:p>
        </p:txBody>
      </p:sp>
      <p:sp>
        <p:nvSpPr>
          <p:cNvPr id="57" name="テキスト ボックス 56">
            <a:extLst>
              <a:ext uri="{FF2B5EF4-FFF2-40B4-BE49-F238E27FC236}">
                <a16:creationId xmlns:a16="http://schemas.microsoft.com/office/drawing/2014/main" id="{79E86C2F-89B6-BC6F-1863-E4837EDC9874}"/>
              </a:ext>
            </a:extLst>
          </p:cNvPr>
          <p:cNvSpPr txBox="1"/>
          <p:nvPr/>
        </p:nvSpPr>
        <p:spPr>
          <a:xfrm>
            <a:off x="5564644" y="4654928"/>
            <a:ext cx="5920365" cy="738664"/>
          </a:xfrm>
          <a:prstGeom prst="rect">
            <a:avLst/>
          </a:prstGeom>
          <a:noFill/>
        </p:spPr>
        <p:txBody>
          <a:bodyPr wrap="square" rtlCol="0">
            <a:spAutoFit/>
          </a:bodyPr>
          <a:lstStyle/>
          <a:p>
            <a:pPr marL="0" indent="0">
              <a:buFont typeface="Arial" panose="020B0604020202020204" pitchFamily="34" charset="0"/>
              <a:buNone/>
            </a:pPr>
            <a:r>
              <a:rPr lang="ja-JP" altLang="en-US" sz="2100">
                <a:solidFill>
                  <a:schemeClr val="tx1">
                    <a:lumMod val="75000"/>
                    <a:lumOff val="25000"/>
                  </a:schemeClr>
                </a:solidFill>
              </a:rPr>
              <a:t>スポット名</a:t>
            </a:r>
            <a:r>
              <a:rPr lang="ja-JP" altLang="en-US" sz="2100" dirty="0">
                <a:solidFill>
                  <a:schemeClr val="tx1">
                    <a:lumMod val="75000"/>
                    <a:lumOff val="25000"/>
                  </a:schemeClr>
                </a:solidFill>
              </a:rPr>
              <a:t>　</a:t>
            </a:r>
            <a:r>
              <a:rPr lang="ja-JP" altLang="en-US" sz="2100">
                <a:solidFill>
                  <a:schemeClr val="tx1">
                    <a:lumMod val="75000"/>
                    <a:lumOff val="25000"/>
                  </a:schemeClr>
                </a:solidFill>
              </a:rPr>
              <a:t>徒歩所要時間</a:t>
            </a:r>
            <a:r>
              <a:rPr lang="ja-JP" altLang="en-US" sz="2100" dirty="0">
                <a:solidFill>
                  <a:schemeClr val="tx1">
                    <a:lumMod val="75000"/>
                    <a:lumOff val="25000"/>
                  </a:schemeClr>
                </a:solidFill>
              </a:rPr>
              <a:t>　</a:t>
            </a:r>
            <a:r>
              <a:rPr lang="ja-JP" altLang="en-US" sz="2100">
                <a:solidFill>
                  <a:schemeClr val="tx1">
                    <a:lumMod val="75000"/>
                    <a:lumOff val="25000"/>
                  </a:schemeClr>
                </a:solidFill>
              </a:rPr>
              <a:t>タグ</a:t>
            </a:r>
            <a:endParaRPr lang="en-US" altLang="ja-JP" sz="2100" dirty="0">
              <a:solidFill>
                <a:schemeClr val="tx1">
                  <a:lumMod val="75000"/>
                  <a:lumOff val="25000"/>
                </a:schemeClr>
              </a:solidFill>
            </a:endParaRPr>
          </a:p>
          <a:p>
            <a:pPr marL="0" indent="0">
              <a:buFont typeface="Arial" panose="020B0604020202020204" pitchFamily="34" charset="0"/>
              <a:buNone/>
            </a:pPr>
            <a:r>
              <a:rPr lang="ja-JP" altLang="en-US" sz="2100">
                <a:solidFill>
                  <a:schemeClr val="tx1">
                    <a:lumMod val="75000"/>
                    <a:lumOff val="25000"/>
                  </a:schemeClr>
                </a:solidFill>
              </a:rPr>
              <a:t>滞在目安時間</a:t>
            </a:r>
            <a:r>
              <a:rPr lang="en-US" altLang="ja-JP" sz="2100" dirty="0">
                <a:solidFill>
                  <a:schemeClr val="tx1">
                    <a:lumMod val="75000"/>
                    <a:lumOff val="25000"/>
                  </a:schemeClr>
                </a:solidFill>
              </a:rPr>
              <a:t>,</a:t>
            </a:r>
            <a:r>
              <a:rPr lang="ja-JP" altLang="en-US" sz="2100">
                <a:solidFill>
                  <a:schemeClr val="tx1">
                    <a:lumMod val="75000"/>
                    <a:lumOff val="25000"/>
                  </a:schemeClr>
                </a:solidFill>
              </a:rPr>
              <a:t>提案理由</a:t>
            </a:r>
            <a:r>
              <a:rPr lang="en-US" altLang="ja-JP" sz="2100" dirty="0">
                <a:solidFill>
                  <a:schemeClr val="tx1">
                    <a:lumMod val="75000"/>
                    <a:lumOff val="25000"/>
                  </a:schemeClr>
                </a:solidFill>
              </a:rPr>
              <a:t>,</a:t>
            </a:r>
            <a:r>
              <a:rPr lang="ja-JP" altLang="en-US" sz="2100">
                <a:solidFill>
                  <a:schemeClr val="tx1">
                    <a:lumMod val="75000"/>
                    <a:lumOff val="25000"/>
                  </a:schemeClr>
                </a:solidFill>
              </a:rPr>
              <a:t>地図</a:t>
            </a:r>
            <a:endParaRPr lang="en-US" altLang="ja-JP" sz="2100" dirty="0">
              <a:solidFill>
                <a:schemeClr val="tx1">
                  <a:lumMod val="75000"/>
                  <a:lumOff val="25000"/>
                </a:schemeClr>
              </a:solidFill>
            </a:endParaRPr>
          </a:p>
        </p:txBody>
      </p:sp>
      <p:sp>
        <p:nvSpPr>
          <p:cNvPr id="58" name="テキスト ボックス 57">
            <a:extLst>
              <a:ext uri="{FF2B5EF4-FFF2-40B4-BE49-F238E27FC236}">
                <a16:creationId xmlns:a16="http://schemas.microsoft.com/office/drawing/2014/main" id="{9F68C786-7981-7ADE-76DA-431F9BA942D9}"/>
              </a:ext>
            </a:extLst>
          </p:cNvPr>
          <p:cNvSpPr txBox="1"/>
          <p:nvPr/>
        </p:nvSpPr>
        <p:spPr>
          <a:xfrm>
            <a:off x="5564643" y="5974970"/>
            <a:ext cx="5920367" cy="415498"/>
          </a:xfrm>
          <a:prstGeom prst="rect">
            <a:avLst/>
          </a:prstGeom>
          <a:noFill/>
        </p:spPr>
        <p:txBody>
          <a:bodyPr wrap="square" rtlCol="0">
            <a:spAutoFit/>
          </a:bodyPr>
          <a:lstStyle/>
          <a:p>
            <a:r>
              <a:rPr kumimoji="1" lang="ja-JP" altLang="en-US" sz="2100">
                <a:solidFill>
                  <a:schemeClr val="tx1">
                    <a:lumMod val="75000"/>
                    <a:lumOff val="25000"/>
                  </a:schemeClr>
                </a:solidFill>
              </a:rPr>
              <a:t>提示したスポットやスポット情報に対する評価</a:t>
            </a:r>
            <a:endParaRPr kumimoji="1" lang="en-US" altLang="ja-JP" sz="2100" dirty="0">
              <a:solidFill>
                <a:schemeClr val="tx1">
                  <a:lumMod val="75000"/>
                  <a:lumOff val="25000"/>
                </a:schemeClr>
              </a:solidFill>
            </a:endParaRPr>
          </a:p>
        </p:txBody>
      </p:sp>
      <p:pic>
        <p:nvPicPr>
          <p:cNvPr id="7" name="グラフィックス 6">
            <a:extLst>
              <a:ext uri="{FF2B5EF4-FFF2-40B4-BE49-F238E27FC236}">
                <a16:creationId xmlns:a16="http://schemas.microsoft.com/office/drawing/2014/main" id="{3C46A451-AC28-65C5-9652-485ADC99A67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41825" y="1860516"/>
            <a:ext cx="523220" cy="523220"/>
          </a:xfrm>
          <a:prstGeom prst="rect">
            <a:avLst/>
          </a:prstGeom>
        </p:spPr>
      </p:pic>
      <p:pic>
        <p:nvPicPr>
          <p:cNvPr id="8" name="グラフィックス 7">
            <a:extLst>
              <a:ext uri="{FF2B5EF4-FFF2-40B4-BE49-F238E27FC236}">
                <a16:creationId xmlns:a16="http://schemas.microsoft.com/office/drawing/2014/main" id="{66552D1C-D4FD-34A8-DC51-8626A9C40DC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05863" y="5467663"/>
            <a:ext cx="523220" cy="523220"/>
          </a:xfrm>
          <a:prstGeom prst="rect">
            <a:avLst/>
          </a:prstGeom>
        </p:spPr>
      </p:pic>
      <p:pic>
        <p:nvPicPr>
          <p:cNvPr id="9" name="グラフィックス 8">
            <a:extLst>
              <a:ext uri="{FF2B5EF4-FFF2-40B4-BE49-F238E27FC236}">
                <a16:creationId xmlns:a16="http://schemas.microsoft.com/office/drawing/2014/main" id="{563B78AE-3F4F-72CC-7260-3C8AE96FE88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48275" y="4184832"/>
            <a:ext cx="523220" cy="523220"/>
          </a:xfrm>
          <a:prstGeom prst="rect">
            <a:avLst/>
          </a:prstGeom>
        </p:spPr>
      </p:pic>
      <p:pic>
        <p:nvPicPr>
          <p:cNvPr id="10" name="グラフィックス 9">
            <a:extLst>
              <a:ext uri="{FF2B5EF4-FFF2-40B4-BE49-F238E27FC236}">
                <a16:creationId xmlns:a16="http://schemas.microsoft.com/office/drawing/2014/main" id="{BD24848F-98A7-C038-3670-87F8A37739E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142290" y="3037752"/>
            <a:ext cx="523220" cy="523220"/>
          </a:xfrm>
          <a:prstGeom prst="rect">
            <a:avLst/>
          </a:prstGeom>
        </p:spPr>
      </p:pic>
      <p:sp>
        <p:nvSpPr>
          <p:cNvPr id="18" name="テキスト ボックス 17">
            <a:extLst>
              <a:ext uri="{FF2B5EF4-FFF2-40B4-BE49-F238E27FC236}">
                <a16:creationId xmlns:a16="http://schemas.microsoft.com/office/drawing/2014/main" id="{82AC8E41-CE5A-CAE3-7CBE-B5DD0AC0E882}"/>
              </a:ext>
            </a:extLst>
          </p:cNvPr>
          <p:cNvSpPr txBox="1"/>
          <p:nvPr/>
        </p:nvSpPr>
        <p:spPr>
          <a:xfrm>
            <a:off x="2338086" y="2291787"/>
            <a:ext cx="184731" cy="369332"/>
          </a:xfrm>
          <a:prstGeom prst="rect">
            <a:avLst/>
          </a:prstGeom>
          <a:noFill/>
        </p:spPr>
        <p:txBody>
          <a:bodyPr wrap="none" rtlCol="0">
            <a:spAutoFit/>
          </a:bodyPr>
          <a:lstStyle/>
          <a:p>
            <a:endParaRPr kumimoji="1" lang="ja-JP" altLang="en-US"/>
          </a:p>
        </p:txBody>
      </p:sp>
      <p:sp>
        <p:nvSpPr>
          <p:cNvPr id="3" name="テキスト ボックス 2">
            <a:extLst>
              <a:ext uri="{FF2B5EF4-FFF2-40B4-BE49-F238E27FC236}">
                <a16:creationId xmlns:a16="http://schemas.microsoft.com/office/drawing/2014/main" id="{6C6CCE13-E584-5BF7-1939-3F4FA8C7F55A}"/>
              </a:ext>
            </a:extLst>
          </p:cNvPr>
          <p:cNvSpPr txBox="1"/>
          <p:nvPr/>
        </p:nvSpPr>
        <p:spPr>
          <a:xfrm>
            <a:off x="11879094" y="6488668"/>
            <a:ext cx="312906" cy="369332"/>
          </a:xfrm>
          <a:prstGeom prst="rect">
            <a:avLst/>
          </a:prstGeom>
          <a:noFill/>
        </p:spPr>
        <p:txBody>
          <a:bodyPr wrap="none" rtlCol="0">
            <a:spAutoFit/>
          </a:bodyPr>
          <a:lstStyle/>
          <a:p>
            <a:pPr algn="r"/>
            <a:r>
              <a:rPr kumimoji="1" lang="en-US" altLang="ja-JP" dirty="0"/>
              <a:t>4</a:t>
            </a:r>
            <a:endParaRPr kumimoji="1" lang="ja-JP" altLang="en-US"/>
          </a:p>
        </p:txBody>
      </p:sp>
    </p:spTree>
    <p:extLst>
      <p:ext uri="{BB962C8B-B14F-4D97-AF65-F5344CB8AC3E}">
        <p14:creationId xmlns:p14="http://schemas.microsoft.com/office/powerpoint/2010/main" val="172485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50">
            <a:extLst>
              <a:ext uri="{FF2B5EF4-FFF2-40B4-BE49-F238E27FC236}">
                <a16:creationId xmlns:a16="http://schemas.microsoft.com/office/drawing/2014/main" id="{99C63062-B4FF-2E01-5203-941B43F5C89F}"/>
              </a:ext>
            </a:extLst>
          </p:cNvPr>
          <p:cNvSpPr txBox="1">
            <a:spLocks/>
          </p:cNvSpPr>
          <p:nvPr/>
        </p:nvSpPr>
        <p:spPr>
          <a:xfrm>
            <a:off x="838200" y="360179"/>
            <a:ext cx="10977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t>UI(</a:t>
            </a:r>
            <a:r>
              <a:rPr lang="ja-JP" altLang="en-US"/>
              <a:t>イメージ</a:t>
            </a:r>
            <a:r>
              <a:rPr lang="en-US" altLang="ja-JP" dirty="0"/>
              <a:t>)</a:t>
            </a:r>
            <a:endParaRPr lang="ja-JP" altLang="en-US"/>
          </a:p>
        </p:txBody>
      </p:sp>
      <p:sp>
        <p:nvSpPr>
          <p:cNvPr id="2" name="テキスト ボックス 1">
            <a:extLst>
              <a:ext uri="{FF2B5EF4-FFF2-40B4-BE49-F238E27FC236}">
                <a16:creationId xmlns:a16="http://schemas.microsoft.com/office/drawing/2014/main" id="{3B7C5803-461F-7220-A803-2BF81A777353}"/>
              </a:ext>
            </a:extLst>
          </p:cNvPr>
          <p:cNvSpPr txBox="1"/>
          <p:nvPr/>
        </p:nvSpPr>
        <p:spPr>
          <a:xfrm>
            <a:off x="11879094" y="6488668"/>
            <a:ext cx="312906" cy="369332"/>
          </a:xfrm>
          <a:prstGeom prst="rect">
            <a:avLst/>
          </a:prstGeom>
          <a:noFill/>
        </p:spPr>
        <p:txBody>
          <a:bodyPr wrap="none" rtlCol="0">
            <a:spAutoFit/>
          </a:bodyPr>
          <a:lstStyle/>
          <a:p>
            <a:pPr algn="r"/>
            <a:r>
              <a:rPr kumimoji="1" lang="en-US" altLang="ja-JP" dirty="0"/>
              <a:t>5</a:t>
            </a:r>
            <a:endParaRPr kumimoji="1" lang="ja-JP" altLang="en-US"/>
          </a:p>
        </p:txBody>
      </p:sp>
      <p:pic>
        <p:nvPicPr>
          <p:cNvPr id="86" name="図 85" descr="携帯電話の画面&#10;&#10;自動的に生成された説明">
            <a:extLst>
              <a:ext uri="{FF2B5EF4-FFF2-40B4-BE49-F238E27FC236}">
                <a16:creationId xmlns:a16="http://schemas.microsoft.com/office/drawing/2014/main" id="{E11E6D68-8021-BBDA-A7FB-E04930686CF5}"/>
              </a:ext>
            </a:extLst>
          </p:cNvPr>
          <p:cNvPicPr>
            <a:picLocks noChangeAspect="1"/>
          </p:cNvPicPr>
          <p:nvPr/>
        </p:nvPicPr>
        <p:blipFill>
          <a:blip r:embed="rId3"/>
          <a:stretch>
            <a:fillRect/>
          </a:stretch>
        </p:blipFill>
        <p:spPr>
          <a:xfrm>
            <a:off x="1051127" y="1518990"/>
            <a:ext cx="2783205" cy="5145583"/>
          </a:xfrm>
          <a:prstGeom prst="rect">
            <a:avLst/>
          </a:prstGeom>
        </p:spPr>
      </p:pic>
      <p:pic>
        <p:nvPicPr>
          <p:cNvPr id="88" name="図 87" descr="テキスト&#10;&#10;自動的に生成された説明">
            <a:extLst>
              <a:ext uri="{FF2B5EF4-FFF2-40B4-BE49-F238E27FC236}">
                <a16:creationId xmlns:a16="http://schemas.microsoft.com/office/drawing/2014/main" id="{7F0FC72C-DB7C-9B18-2349-0D66311DD9CD}"/>
              </a:ext>
            </a:extLst>
          </p:cNvPr>
          <p:cNvPicPr>
            <a:picLocks noChangeAspect="1"/>
          </p:cNvPicPr>
          <p:nvPr/>
        </p:nvPicPr>
        <p:blipFill>
          <a:blip r:embed="rId4"/>
          <a:stretch>
            <a:fillRect/>
          </a:stretch>
        </p:blipFill>
        <p:spPr>
          <a:xfrm>
            <a:off x="8184445" y="1518989"/>
            <a:ext cx="2783205" cy="5145583"/>
          </a:xfrm>
          <a:prstGeom prst="rect">
            <a:avLst/>
          </a:prstGeom>
        </p:spPr>
      </p:pic>
      <p:pic>
        <p:nvPicPr>
          <p:cNvPr id="91" name="図 90" descr="携帯電話の画面のスクリーンショット&#10;&#10;自動的に生成された説明">
            <a:extLst>
              <a:ext uri="{FF2B5EF4-FFF2-40B4-BE49-F238E27FC236}">
                <a16:creationId xmlns:a16="http://schemas.microsoft.com/office/drawing/2014/main" id="{7BB8DBDF-158E-91E4-46B6-AC19B68DD870}"/>
              </a:ext>
            </a:extLst>
          </p:cNvPr>
          <p:cNvPicPr>
            <a:picLocks noChangeAspect="1"/>
          </p:cNvPicPr>
          <p:nvPr/>
        </p:nvPicPr>
        <p:blipFill>
          <a:blip r:embed="rId5"/>
          <a:stretch>
            <a:fillRect/>
          </a:stretch>
        </p:blipFill>
        <p:spPr>
          <a:xfrm>
            <a:off x="4444695" y="887731"/>
            <a:ext cx="3129387" cy="5785603"/>
          </a:xfrm>
          <a:prstGeom prst="rect">
            <a:avLst/>
          </a:prstGeom>
        </p:spPr>
      </p:pic>
    </p:spTree>
    <p:extLst>
      <p:ext uri="{BB962C8B-B14F-4D97-AF65-F5344CB8AC3E}">
        <p14:creationId xmlns:p14="http://schemas.microsoft.com/office/powerpoint/2010/main" val="112237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02B34-D09B-3F77-00ED-48E3FFF2B9CE}"/>
            </a:ext>
          </a:extLst>
        </p:cNvPr>
        <p:cNvGrpSpPr/>
        <p:nvPr/>
      </p:nvGrpSpPr>
      <p:grpSpPr>
        <a:xfrm>
          <a:off x="0" y="0"/>
          <a:ext cx="0" cy="0"/>
          <a:chOff x="0" y="0"/>
          <a:chExt cx="0" cy="0"/>
        </a:xfrm>
      </p:grpSpPr>
      <p:sp>
        <p:nvSpPr>
          <p:cNvPr id="71" name="片側の 2 つの角を丸めた四角形 70">
            <a:extLst>
              <a:ext uri="{FF2B5EF4-FFF2-40B4-BE49-F238E27FC236}">
                <a16:creationId xmlns:a16="http://schemas.microsoft.com/office/drawing/2014/main" id="{45E854E0-63A9-4435-E8C4-28C6EACC4483}"/>
              </a:ext>
            </a:extLst>
          </p:cNvPr>
          <p:cNvSpPr/>
          <p:nvPr/>
        </p:nvSpPr>
        <p:spPr>
          <a:xfrm rot="16200000">
            <a:off x="1200219" y="1058888"/>
            <a:ext cx="4280653" cy="5510912"/>
          </a:xfrm>
          <a:prstGeom prst="round2SameRect">
            <a:avLst>
              <a:gd name="adj1" fmla="val 7091"/>
              <a:gd name="adj2" fmla="val 0"/>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片側の 2 つの角を丸めた四角形 74">
            <a:extLst>
              <a:ext uri="{FF2B5EF4-FFF2-40B4-BE49-F238E27FC236}">
                <a16:creationId xmlns:a16="http://schemas.microsoft.com/office/drawing/2014/main" id="{9442B75D-915D-B7FE-FFA1-E3B05BAAC911}"/>
              </a:ext>
            </a:extLst>
          </p:cNvPr>
          <p:cNvSpPr/>
          <p:nvPr/>
        </p:nvSpPr>
        <p:spPr>
          <a:xfrm rot="5400000">
            <a:off x="6711128" y="1058888"/>
            <a:ext cx="4280653" cy="5510912"/>
          </a:xfrm>
          <a:prstGeom prst="round2SameRect">
            <a:avLst>
              <a:gd name="adj1" fmla="val 7091"/>
              <a:gd name="adj2" fmla="val 0"/>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タイトル 50">
            <a:extLst>
              <a:ext uri="{FF2B5EF4-FFF2-40B4-BE49-F238E27FC236}">
                <a16:creationId xmlns:a16="http://schemas.microsoft.com/office/drawing/2014/main" id="{0DE7C925-D561-C22C-2AE4-E3FD3EF099EC}"/>
              </a:ext>
            </a:extLst>
          </p:cNvPr>
          <p:cNvSpPr txBox="1">
            <a:spLocks/>
          </p:cNvSpPr>
          <p:nvPr/>
        </p:nvSpPr>
        <p:spPr>
          <a:xfrm>
            <a:off x="838200" y="360179"/>
            <a:ext cx="10977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ユースケース</a:t>
            </a:r>
          </a:p>
        </p:txBody>
      </p:sp>
      <p:sp>
        <p:nvSpPr>
          <p:cNvPr id="2" name="テキスト ボックス 1">
            <a:extLst>
              <a:ext uri="{FF2B5EF4-FFF2-40B4-BE49-F238E27FC236}">
                <a16:creationId xmlns:a16="http://schemas.microsoft.com/office/drawing/2014/main" id="{A2B69820-83D4-63A9-62C9-3DBB490BF341}"/>
              </a:ext>
            </a:extLst>
          </p:cNvPr>
          <p:cNvSpPr txBox="1"/>
          <p:nvPr/>
        </p:nvSpPr>
        <p:spPr>
          <a:xfrm>
            <a:off x="11879093" y="6488668"/>
            <a:ext cx="312907" cy="369332"/>
          </a:xfrm>
          <a:prstGeom prst="rect">
            <a:avLst/>
          </a:prstGeom>
          <a:noFill/>
        </p:spPr>
        <p:txBody>
          <a:bodyPr wrap="none" rtlCol="0">
            <a:spAutoFit/>
          </a:bodyPr>
          <a:lstStyle/>
          <a:p>
            <a:pPr algn="r"/>
            <a:r>
              <a:rPr lang="en-US" altLang="ja-JP" dirty="0"/>
              <a:t>6</a:t>
            </a:r>
            <a:endParaRPr kumimoji="1" lang="ja-JP" altLang="en-US"/>
          </a:p>
        </p:txBody>
      </p:sp>
      <p:sp>
        <p:nvSpPr>
          <p:cNvPr id="27" name="コンテンツ プレースホルダー 2">
            <a:extLst>
              <a:ext uri="{FF2B5EF4-FFF2-40B4-BE49-F238E27FC236}">
                <a16:creationId xmlns:a16="http://schemas.microsoft.com/office/drawing/2014/main" id="{4DBF7FE1-ADCB-B56E-D909-9F5324839D6A}"/>
              </a:ext>
            </a:extLst>
          </p:cNvPr>
          <p:cNvSpPr>
            <a:spLocks noGrp="1"/>
          </p:cNvSpPr>
          <p:nvPr>
            <p:ph idx="1"/>
          </p:nvPr>
        </p:nvSpPr>
        <p:spPr>
          <a:xfrm>
            <a:off x="838200" y="1825625"/>
            <a:ext cx="5257800" cy="4351338"/>
          </a:xfrm>
        </p:spPr>
        <p:txBody>
          <a:bodyPr/>
          <a:lstStyle/>
          <a:p>
            <a:pPr marL="0" indent="0">
              <a:lnSpc>
                <a:spcPct val="150000"/>
              </a:lnSpc>
              <a:buNone/>
            </a:pPr>
            <a:r>
              <a:rPr kumimoji="1" lang="ja-JP" altLang="en-US"/>
              <a:t>現在地：</a:t>
            </a:r>
            <a:r>
              <a:rPr kumimoji="1" lang="en-US" altLang="ja-JP" dirty="0"/>
              <a:t>12:00 </a:t>
            </a:r>
            <a:r>
              <a:rPr kumimoji="1" lang="ja-JP" altLang="en-US"/>
              <a:t>伏見稲荷大社</a:t>
            </a:r>
            <a:endParaRPr kumimoji="1" lang="en-US" altLang="ja-JP" dirty="0"/>
          </a:p>
          <a:p>
            <a:pPr marL="0" indent="0">
              <a:lnSpc>
                <a:spcPct val="150000"/>
              </a:lnSpc>
              <a:buNone/>
            </a:pPr>
            <a:r>
              <a:rPr lang="ja-JP" altLang="en-US"/>
              <a:t>目的地：</a:t>
            </a:r>
            <a:r>
              <a:rPr lang="en-US" altLang="ja-JP" dirty="0"/>
              <a:t>14:00 </a:t>
            </a:r>
            <a:r>
              <a:rPr lang="ja-JP" altLang="en-US"/>
              <a:t>京都駅</a:t>
            </a:r>
            <a:endParaRPr lang="en-US" altLang="ja-JP" dirty="0"/>
          </a:p>
          <a:p>
            <a:pPr marL="0" indent="0">
              <a:lnSpc>
                <a:spcPct val="150000"/>
              </a:lnSpc>
              <a:buNone/>
            </a:pPr>
            <a:r>
              <a:rPr kumimoji="1" lang="ja-JP" altLang="en-US"/>
              <a:t>タグ</a:t>
            </a:r>
            <a:r>
              <a:rPr lang="ja-JP" altLang="en-US"/>
              <a:t>：休む、甘いもの、</a:t>
            </a:r>
            <a:endParaRPr lang="en-US" altLang="ja-JP" dirty="0"/>
          </a:p>
          <a:p>
            <a:pPr marL="0" indent="0">
              <a:lnSpc>
                <a:spcPct val="150000"/>
              </a:lnSpc>
              <a:buNone/>
            </a:pPr>
            <a:r>
              <a:rPr lang="ja-JP" altLang="en-US"/>
              <a:t>　　　お茶・カフェ、</a:t>
            </a:r>
            <a:endParaRPr lang="en-US" altLang="ja-JP" dirty="0"/>
          </a:p>
          <a:p>
            <a:pPr marL="0" indent="0">
              <a:lnSpc>
                <a:spcPct val="150000"/>
              </a:lnSpc>
              <a:buNone/>
            </a:pPr>
            <a:r>
              <a:rPr kumimoji="1" lang="ja-JP" altLang="en-US"/>
              <a:t>　　　静か</a:t>
            </a:r>
            <a:r>
              <a:rPr lang="ja-JP" altLang="en-US"/>
              <a:t>、ベンチ、</a:t>
            </a:r>
            <a:endParaRPr kumimoji="1" lang="en-US" altLang="ja-JP" dirty="0"/>
          </a:p>
        </p:txBody>
      </p:sp>
      <p:sp>
        <p:nvSpPr>
          <p:cNvPr id="34" name="コンテンツ プレースホルダー 2">
            <a:extLst>
              <a:ext uri="{FF2B5EF4-FFF2-40B4-BE49-F238E27FC236}">
                <a16:creationId xmlns:a16="http://schemas.microsoft.com/office/drawing/2014/main" id="{30755E4C-AC3D-29E3-1BAF-BA8D693C56F8}"/>
              </a:ext>
            </a:extLst>
          </p:cNvPr>
          <p:cNvSpPr txBox="1">
            <a:spLocks/>
          </p:cNvSpPr>
          <p:nvPr/>
        </p:nvSpPr>
        <p:spPr>
          <a:xfrm>
            <a:off x="6538823" y="1825625"/>
            <a:ext cx="481497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a:t>提案スポット：稲荷茶寮</a:t>
            </a:r>
            <a:endParaRPr lang="en-US" altLang="ja-JP" dirty="0"/>
          </a:p>
          <a:p>
            <a:pPr marL="0" indent="0">
              <a:lnSpc>
                <a:spcPct val="150000"/>
              </a:lnSpc>
              <a:buFont typeface="Arial" panose="020B0604020202020204" pitchFamily="34" charset="0"/>
              <a:buNone/>
            </a:pPr>
            <a:r>
              <a:rPr lang="ja-JP" altLang="en-US"/>
              <a:t>プレビュー写真</a:t>
            </a:r>
            <a:endParaRPr lang="en-US" altLang="ja-JP" dirty="0"/>
          </a:p>
          <a:p>
            <a:pPr marL="0" indent="0">
              <a:lnSpc>
                <a:spcPct val="150000"/>
              </a:lnSpc>
              <a:buFont typeface="Arial" panose="020B0604020202020204" pitchFamily="34" charset="0"/>
              <a:buNone/>
            </a:pPr>
            <a:r>
              <a:rPr lang="ja-JP" altLang="en-US"/>
              <a:t>混雑状況：やや混んでいます</a:t>
            </a:r>
            <a:endParaRPr lang="en-US" altLang="ja-JP" dirty="0"/>
          </a:p>
          <a:p>
            <a:pPr marL="0" indent="0">
              <a:lnSpc>
                <a:spcPct val="150000"/>
              </a:lnSpc>
              <a:buFont typeface="Arial" panose="020B0604020202020204" pitchFamily="34" charset="0"/>
              <a:buNone/>
            </a:pPr>
            <a:r>
              <a:rPr lang="ja-JP" altLang="en-US"/>
              <a:t>現在地から徒歩</a:t>
            </a:r>
            <a:r>
              <a:rPr lang="en-US" altLang="ja-JP" dirty="0"/>
              <a:t>5</a:t>
            </a:r>
            <a:r>
              <a:rPr lang="ja-JP" altLang="en-US"/>
              <a:t>分</a:t>
            </a:r>
            <a:endParaRPr lang="en-US" altLang="ja-JP" dirty="0"/>
          </a:p>
          <a:p>
            <a:pPr marL="0" indent="0">
              <a:lnSpc>
                <a:spcPct val="150000"/>
              </a:lnSpc>
              <a:buFont typeface="Arial" panose="020B0604020202020204" pitchFamily="34" charset="0"/>
              <a:buNone/>
            </a:pPr>
            <a:r>
              <a:rPr lang="ja-JP" altLang="en-US"/>
              <a:t>レビュー：高い</a:t>
            </a:r>
            <a:endParaRPr lang="en-US" altLang="ja-JP" dirty="0"/>
          </a:p>
        </p:txBody>
      </p:sp>
      <p:sp>
        <p:nvSpPr>
          <p:cNvPr id="68" name="三角形 67">
            <a:extLst>
              <a:ext uri="{FF2B5EF4-FFF2-40B4-BE49-F238E27FC236}">
                <a16:creationId xmlns:a16="http://schemas.microsoft.com/office/drawing/2014/main" id="{87607FD6-F7BE-5599-773B-339AF71523F1}"/>
              </a:ext>
            </a:extLst>
          </p:cNvPr>
          <p:cNvSpPr/>
          <p:nvPr/>
        </p:nvSpPr>
        <p:spPr>
          <a:xfrm rot="5400000">
            <a:off x="5497549" y="3296996"/>
            <a:ext cx="1360074" cy="105783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三角形 42">
            <a:extLst>
              <a:ext uri="{FF2B5EF4-FFF2-40B4-BE49-F238E27FC236}">
                <a16:creationId xmlns:a16="http://schemas.microsoft.com/office/drawing/2014/main" id="{2C483F04-DA13-4A27-6982-59D282E04665}"/>
              </a:ext>
            </a:extLst>
          </p:cNvPr>
          <p:cNvSpPr/>
          <p:nvPr/>
        </p:nvSpPr>
        <p:spPr>
          <a:xfrm rot="5400000">
            <a:off x="5869414" y="3577278"/>
            <a:ext cx="609600" cy="474133"/>
          </a:xfrm>
          <a:prstGeom prst="triangle">
            <a:avLst/>
          </a:prstGeom>
          <a:gradFill flip="none" rotWithShape="1">
            <a:gsLst>
              <a:gs pos="62000">
                <a:srgbClr val="E7D676"/>
              </a:gs>
              <a:gs pos="0">
                <a:srgbClr val="EEAE7F"/>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123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0A512C-068C-D0F2-3315-782B8771610A}"/>
              </a:ext>
            </a:extLst>
          </p:cNvPr>
          <p:cNvSpPr>
            <a:spLocks noGrp="1"/>
          </p:cNvSpPr>
          <p:nvPr>
            <p:ph type="title"/>
          </p:nvPr>
        </p:nvSpPr>
        <p:spPr/>
        <p:txBody>
          <a:bodyPr/>
          <a:lstStyle/>
          <a:p>
            <a:r>
              <a:rPr lang="ja-JP" altLang="en-US"/>
              <a:t>価値</a:t>
            </a:r>
            <a:endParaRPr kumimoji="1" lang="ja-JP" altLang="en-US"/>
          </a:p>
        </p:txBody>
      </p:sp>
      <p:sp>
        <p:nvSpPr>
          <p:cNvPr id="3" name="コンテンツ プレースホルダー 2">
            <a:extLst>
              <a:ext uri="{FF2B5EF4-FFF2-40B4-BE49-F238E27FC236}">
                <a16:creationId xmlns:a16="http://schemas.microsoft.com/office/drawing/2014/main" id="{40CE401F-A5AD-D86B-0AB0-5B75F46B3DD9}"/>
              </a:ext>
            </a:extLst>
          </p:cNvPr>
          <p:cNvSpPr>
            <a:spLocks noGrp="1"/>
          </p:cNvSpPr>
          <p:nvPr>
            <p:ph idx="1"/>
          </p:nvPr>
        </p:nvSpPr>
        <p:spPr/>
        <p:txBody>
          <a:bodyPr/>
          <a:lstStyle/>
          <a:p>
            <a:r>
              <a:rPr kumimoji="1" lang="ja-JP" altLang="en-US">
                <a:solidFill>
                  <a:schemeClr val="tx1">
                    <a:lumMod val="75000"/>
                    <a:lumOff val="25000"/>
                  </a:schemeClr>
                </a:solidFill>
              </a:rPr>
              <a:t>「ただの空き時間」が「記憶に残る体験」に変わる</a:t>
            </a:r>
            <a:endParaRPr kumimoji="1" lang="en-US" altLang="ja-JP" dirty="0">
              <a:solidFill>
                <a:schemeClr val="tx1">
                  <a:lumMod val="75000"/>
                  <a:lumOff val="25000"/>
                </a:schemeClr>
              </a:solidFill>
            </a:endParaRPr>
          </a:p>
          <a:p>
            <a:r>
              <a:rPr lang="ja-JP" altLang="en-US">
                <a:solidFill>
                  <a:schemeClr val="tx1">
                    <a:lumMod val="75000"/>
                    <a:lumOff val="25000"/>
                  </a:schemeClr>
                </a:solidFill>
              </a:rPr>
              <a:t>小規模スポットへの導線による地域経済活性化</a:t>
            </a:r>
            <a:endParaRPr lang="en-US" altLang="ja-JP" dirty="0">
              <a:solidFill>
                <a:schemeClr val="tx1">
                  <a:lumMod val="75000"/>
                  <a:lumOff val="25000"/>
                </a:schemeClr>
              </a:solidFill>
            </a:endParaRPr>
          </a:p>
          <a:p>
            <a:r>
              <a:rPr kumimoji="1" lang="ja-JP" altLang="en-US">
                <a:solidFill>
                  <a:schemeClr val="tx1">
                    <a:lumMod val="75000"/>
                    <a:lumOff val="25000"/>
                  </a:schemeClr>
                </a:solidFill>
              </a:rPr>
              <a:t>既存アプリ</a:t>
            </a:r>
            <a:r>
              <a:rPr kumimoji="1" lang="en-US" altLang="ja-JP" dirty="0">
                <a:solidFill>
                  <a:schemeClr val="tx1">
                    <a:lumMod val="75000"/>
                    <a:lumOff val="25000"/>
                  </a:schemeClr>
                </a:solidFill>
              </a:rPr>
              <a:t>(Google</a:t>
            </a:r>
            <a:r>
              <a:rPr lang="en-US" altLang="ja-JP" dirty="0">
                <a:solidFill>
                  <a:schemeClr val="tx1">
                    <a:lumMod val="75000"/>
                    <a:lumOff val="25000"/>
                  </a:schemeClr>
                </a:solidFill>
              </a:rPr>
              <a:t> </a:t>
            </a:r>
            <a:r>
              <a:rPr kumimoji="1" lang="en-US" altLang="ja-JP" dirty="0">
                <a:solidFill>
                  <a:schemeClr val="tx1">
                    <a:lumMod val="75000"/>
                    <a:lumOff val="25000"/>
                  </a:schemeClr>
                </a:solidFill>
              </a:rPr>
              <a:t>Map</a:t>
            </a:r>
            <a:r>
              <a:rPr kumimoji="1" lang="ja-JP" altLang="en-US">
                <a:solidFill>
                  <a:schemeClr val="tx1">
                    <a:lumMod val="75000"/>
                    <a:lumOff val="25000"/>
                  </a:schemeClr>
                </a:solidFill>
              </a:rPr>
              <a:t>等</a:t>
            </a:r>
            <a:r>
              <a:rPr kumimoji="1" lang="en-US" altLang="ja-JP" dirty="0">
                <a:solidFill>
                  <a:schemeClr val="tx1">
                    <a:lumMod val="75000"/>
                    <a:lumOff val="25000"/>
                  </a:schemeClr>
                </a:solidFill>
              </a:rPr>
              <a:t>)</a:t>
            </a:r>
            <a:r>
              <a:rPr kumimoji="1" lang="ja-JP" altLang="en-US">
                <a:solidFill>
                  <a:schemeClr val="tx1">
                    <a:lumMod val="75000"/>
                    <a:lumOff val="25000"/>
                  </a:schemeClr>
                </a:solidFill>
              </a:rPr>
              <a:t>では難しい</a:t>
            </a:r>
            <a:br>
              <a:rPr lang="en-US" altLang="ja-JP" dirty="0">
                <a:solidFill>
                  <a:schemeClr val="tx1">
                    <a:lumMod val="75000"/>
                    <a:lumOff val="25000"/>
                  </a:schemeClr>
                </a:solidFill>
              </a:rPr>
            </a:br>
            <a:r>
              <a:rPr lang="ja-JP" altLang="en-US">
                <a:solidFill>
                  <a:schemeClr val="tx1">
                    <a:lumMod val="75000"/>
                    <a:lumOff val="25000"/>
                  </a:schemeClr>
                </a:solidFill>
              </a:rPr>
              <a:t>「個人に合わせたスポット選定」が可能</a:t>
            </a:r>
            <a:endParaRPr lang="en-US" altLang="ja-JP" dirty="0">
              <a:solidFill>
                <a:schemeClr val="tx1">
                  <a:lumMod val="75000"/>
                  <a:lumOff val="25000"/>
                </a:schemeClr>
              </a:solidFill>
            </a:endParaRPr>
          </a:p>
          <a:p>
            <a:pPr marL="0" indent="0">
              <a:buNone/>
            </a:pPr>
            <a:endParaRPr kumimoji="1" lang="ja-JP" altLang="en-US">
              <a:solidFill>
                <a:schemeClr val="tx1">
                  <a:lumMod val="75000"/>
                  <a:lumOff val="25000"/>
                </a:schemeClr>
              </a:solidFill>
            </a:endParaRPr>
          </a:p>
        </p:txBody>
      </p:sp>
      <p:sp>
        <p:nvSpPr>
          <p:cNvPr id="4" name="テキスト ボックス 3">
            <a:extLst>
              <a:ext uri="{FF2B5EF4-FFF2-40B4-BE49-F238E27FC236}">
                <a16:creationId xmlns:a16="http://schemas.microsoft.com/office/drawing/2014/main" id="{2D79B73D-F58C-E729-DC4C-8E9D7AC74E27}"/>
              </a:ext>
            </a:extLst>
          </p:cNvPr>
          <p:cNvSpPr txBox="1"/>
          <p:nvPr/>
        </p:nvSpPr>
        <p:spPr>
          <a:xfrm>
            <a:off x="11879094" y="6488668"/>
            <a:ext cx="312906" cy="369332"/>
          </a:xfrm>
          <a:prstGeom prst="rect">
            <a:avLst/>
          </a:prstGeom>
          <a:noFill/>
        </p:spPr>
        <p:txBody>
          <a:bodyPr wrap="none" rtlCol="0">
            <a:spAutoFit/>
          </a:bodyPr>
          <a:lstStyle/>
          <a:p>
            <a:pPr algn="r"/>
            <a:r>
              <a:rPr kumimoji="1" lang="en-US" altLang="ja-JP" dirty="0"/>
              <a:t>7</a:t>
            </a:r>
            <a:endParaRPr kumimoji="1" lang="ja-JP" altLang="en-US"/>
          </a:p>
        </p:txBody>
      </p:sp>
    </p:spTree>
    <p:extLst>
      <p:ext uri="{BB962C8B-B14F-4D97-AF65-F5344CB8AC3E}">
        <p14:creationId xmlns:p14="http://schemas.microsoft.com/office/powerpoint/2010/main" val="7469509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09FD34EFD9ED342A049ADB5BB4237A3" ma:contentTypeVersion="7" ma:contentTypeDescription="新しいドキュメントを作成します。" ma:contentTypeScope="" ma:versionID="b54b60f7d6ff63f3512c9cc53a5d8f92">
  <xsd:schema xmlns:xsd="http://www.w3.org/2001/XMLSchema" xmlns:xs="http://www.w3.org/2001/XMLSchema" xmlns:p="http://schemas.microsoft.com/office/2006/metadata/properties" xmlns:ns2="d0d50a22-5127-447f-aff4-b36d21d6c229" targetNamespace="http://schemas.microsoft.com/office/2006/metadata/properties" ma:root="true" ma:fieldsID="460564b005cc6c4d831874661ffd8851" ns2:_="">
    <xsd:import namespace="d0d50a22-5127-447f-aff4-b36d21d6c22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d50a22-5127-447f-aff4-b36d21d6c2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5F50E3-3030-40B9-9A64-26484FD88C81}"/>
</file>

<file path=customXml/itemProps2.xml><?xml version="1.0" encoding="utf-8"?>
<ds:datastoreItem xmlns:ds="http://schemas.openxmlformats.org/officeDocument/2006/customXml" ds:itemID="{7DED9B01-2C87-4253-B6A1-FAE38E655FB4}"/>
</file>

<file path=customXml/itemProps3.xml><?xml version="1.0" encoding="utf-8"?>
<ds:datastoreItem xmlns:ds="http://schemas.openxmlformats.org/officeDocument/2006/customXml" ds:itemID="{2FCD2E2F-9018-43A7-9100-5699F94528F6}"/>
</file>

<file path=docProps/app.xml><?xml version="1.0" encoding="utf-8"?>
<Properties xmlns="http://schemas.openxmlformats.org/officeDocument/2006/extended-properties" xmlns:vt="http://schemas.openxmlformats.org/officeDocument/2006/docPropsVTypes">
  <Template/>
  <TotalTime>23657</TotalTime>
  <Words>666</Words>
  <Application>Microsoft Macintosh PowerPoint</Application>
  <PresentationFormat>ワイド画面</PresentationFormat>
  <Paragraphs>85</Paragraphs>
  <Slides>7</Slides>
  <Notes>7</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游ゴシック</vt:lpstr>
      <vt:lpstr>游ゴシック Light</vt:lpstr>
      <vt:lpstr>Arial</vt:lpstr>
      <vt:lpstr>Office テーマ</vt:lpstr>
      <vt:lpstr>PowerPoint プレゼンテーション</vt:lpstr>
      <vt:lpstr>背景</vt:lpstr>
      <vt:lpstr>アプリ概要</vt:lpstr>
      <vt:lpstr>寄りナビでできること</vt:lpstr>
      <vt:lpstr>PowerPoint プレゼンテーション</vt:lpstr>
      <vt:lpstr>PowerPoint プレゼンテーション</vt:lpstr>
      <vt:lpstr>価値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篠塚　春名</dc:creator>
  <cp:lastModifiedBy>篠塚　春名</cp:lastModifiedBy>
  <cp:revision>54</cp:revision>
  <dcterms:created xsi:type="dcterms:W3CDTF">2025-05-13T04:11:30Z</dcterms:created>
  <dcterms:modified xsi:type="dcterms:W3CDTF">2025-07-25T15:36:25Z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0x010100709FD34EFD9ED342A049ADB5BB4237A3</vt:lpwstr>
  </property>
</Properties>
</file>