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21"/>
  </p:notesMasterIdLst>
  <p:sldIdLst>
    <p:sldId id="256" r:id="rId5"/>
    <p:sldId id="257" r:id="rId6"/>
    <p:sldId id="258" r:id="rId7"/>
    <p:sldId id="275" r:id="rId8"/>
    <p:sldId id="293" r:id="rId9"/>
    <p:sldId id="276" r:id="rId10"/>
    <p:sldId id="277" r:id="rId11"/>
    <p:sldId id="290" r:id="rId12"/>
    <p:sldId id="268" r:id="rId13"/>
    <p:sldId id="289" r:id="rId14"/>
    <p:sldId id="263" r:id="rId15"/>
    <p:sldId id="261" r:id="rId16"/>
    <p:sldId id="304" r:id="rId17"/>
    <p:sldId id="298" r:id="rId18"/>
    <p:sldId id="262" r:id="rId19"/>
    <p:sldId id="297"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BA98CF-4F00-45DC-81F7-3AC0B37005D6}">
          <p14:sldIdLst>
            <p14:sldId id="256"/>
            <p14:sldId id="257"/>
            <p14:sldId id="258"/>
            <p14:sldId id="275"/>
            <p14:sldId id="293"/>
            <p14:sldId id="276"/>
            <p14:sldId id="277"/>
            <p14:sldId id="290"/>
            <p14:sldId id="268"/>
            <p14:sldId id="289"/>
            <p14:sldId id="263"/>
            <p14:sldId id="261"/>
            <p14:sldId id="304"/>
            <p14:sldId id="298"/>
            <p14:sldId id="262"/>
            <p14:sldId id="29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578E1C-0DA7-A83E-7B77-3402A62DF68D}" name="深沢　千夏" initials="深沢" userId="S::2594082@officead.local.ags.co.jp::7df6b6da-3010-41b0-b077-43295a8bf4fc" providerId="AD"/>
  <p188:author id="{09993A3D-8C05-89D2-8DA2-E6AF6A04AF4B}" name="佐藤　奨悟" initials="佐藤" userId="S::2514148@officead.local.ags.co.jp::6622eea7-8164-4226-b7b4-9a2d298f4005" providerId="AD"/>
  <p188:author id="{6DCD69EF-443B-C867-DCEB-C00436F8FEBE}" name="稲森　さくら" initials="稲森" userId="S::2594116@officead.local.ags.co.jp::904a545f-f9e0-436b-bfd1-1506fa72ea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5998"/>
    <a:srgbClr val="FE9870"/>
    <a:srgbClr val="EDEDED"/>
    <a:srgbClr val="F2EDDF"/>
    <a:srgbClr val="0BB34E"/>
    <a:srgbClr val="7F7F7F"/>
    <a:srgbClr val="E78A67"/>
    <a:srgbClr val="1E55B6"/>
    <a:srgbClr val="D9D9D9"/>
    <a:srgbClr val="79E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agsoffice-my.sharepoint.com/personal/2594082_officead_local_ags_co_jp/Documents/ICT%E3%82%B3%E3%83%B3%E3%83%86%E3%82%B9%E3%83%88_%E3%83%89%E3%83%BC%E3%83%8A%E3%83%8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56-4C70-9A3D-0C6693C5AD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56-4C70-9A3D-0C6693C5AD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56-4C70-9A3D-0C6693C5AD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56-4C70-9A3D-0C6693C5ADF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D6C-46E7-B7F6-B377A51181E7}"/>
            </c:ext>
          </c:extLst>
        </c:ser>
        <c:dLbls>
          <c:showLegendKey val="0"/>
          <c:showVal val="0"/>
          <c:showCatName val="0"/>
          <c:showSerName val="0"/>
          <c:showPercent val="0"/>
          <c:showBubbleSize val="0"/>
          <c:showLeaderLines val="1"/>
        </c:dLbls>
        <c:firstSliceAng val="0"/>
        <c:holeSize val="2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2T04:40:13.636"/>
    </inkml:context>
    <inkml:brush xml:id="br0">
      <inkml:brushProperty name="width" value="0.1" units="cm"/>
      <inkml:brushProperty name="height" value="0.1" units="cm"/>
      <inkml:brushProperty name="color" value="#E71224"/>
    </inkml:brush>
  </inkml:definitions>
  <inkml:trace contextRef="#ctx0" brushRef="#br0">20144 5624 16383 0 0,'4'0'0'0'0,"11"0"0"0"0,12 0 0 0 0,10 0 0 0 0,3 0 0 0 0,4 0 0 0 0,-1 0 0 0 0,-3 0 0 0 0,-4 0 0 0 0,-4 0 0 0 0,-3 0 0 0 0,-1 0 0 0 0,-2 0 0 0 0,0 0 0 0 0,0 0 0 0 0,0 0 0 0 0,0 0 0 0 0,0 0 0 0 0,0 0 0 0 0,5 0 0 0 0,1 0 0 0 0,0 0 0 0 0,-1 0 0 0 0,-1 0 0 0 0,-1 0 0 0 0,-2 0 0 0 0,0 0 0 0 0,4 0 0 0 0,1 0 0 0 0,0 0 0 0 0,-1 0 0 0 0,-1 0 0 0 0,-2 0 0 0 0,-1 0 0 0 0,5 0 0 0 0,0 0 0 0 0,0 0 0 0 0,3 0 0 0 0,1 0 0 0 0,-2 0 0 0 0,-2 0 0 0 0,-2 0 0 0 0,-2 0 0 0 0,0 0 0 0 0,-2 0 0 0 0,1 0 0 0 0,-1 0 0 0 0,0 0 0 0 0,0 0 0 0 0,0 0 0 0 0,0 0 0 0 0,1 0 0 0 0,-1 0 0 0 0,10 0 0 0 0,2 0 0 0 0,0 0 0 0 0,-2 0 0 0 0,-8 0 0 0 0,-3 0 0 0 0,2 0 0 0 0,2 0 0 0 0,4 0 0 0 0,2 0 0 0 0,-1 0 0 0 0,-2 0 0 0 0,-2 0 0 0 0,-1 0 0 0 0,-1 0 0 0 0,-1 0 0 0 0,-6 0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2T04:24:43.478"/>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0,'229'629,"-228"-625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04:55:40.0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6033 5506 16383 0 0,'0'0'0'0'0,"4"0"0"0"0,5 0 0 0 0,6 0 0 0 0,4 0 0 0 0,3 0 0 0 0,11 0 0 0 0,3 0 0 0 0,4 0 0 0 0,3 0 0 0 0,7 0 0 0 0,0 0 0 0 0,-2 0 0 0 0,5 0 0 0 0,0 0 0 0 0,5 0 0 0 0,0 0 0 0 0,7 0 0 0 0,-3 0 0 0 0,-1 0 0 0 0,11 0 0 0 0,10 0 0 0 0,2 0 0 0 0,9 0 0 0 0,17 0 0 0 0,-2 0 0 0 0,6 0 0 0 0,3 0 0 0 0,-9 0 0 0 0,-6 0 0 0 0,-9 0 0 0 0,-12 0 0 0 0,-10 0 0 0 0,-15 0 0 0 0,-11 0 0 0 0,-10 0 0 0 0,-7 0 0 0 0,-4 0 0 0 0,-1 0 0 0 0,-2 0 0 0 0,5 0 0 0 0,2 0 0 0 0,4 0 0 0 0,1 0 0 0 0,4 0 0 0 0,7 0 0 0 0,4 0 0 0 0,8 0 0 0 0,1 0 0 0 0,0 0 0 0 0,2 0 0 0 0,-4 0 0 0 0,-4 0 0 0 0,3 0 0 0 0,3 0 0 0 0,2 0 0 0 0,-2 0 0 0 0,2 0 0 0 0,3 0 0 0 0,4 0 0 0 0,-5 0 0 0 0,-1 0 0 0 0,10 0 0 0 0,6 0 0 0 0,6 0 0 0 0,2 0 0 0 0,-10 0 0 0 0,-4 0 0 0 0,-2 0 0 0 0,12 0 0 0 0,-3 0 0 0 0,1 0 0 0 0,-3 0 0 0 0,-3 0 0 0 0,7 0 0 0 0,12 0 0 0 0,1 0 0 0 0,3 0 0 0 0,-7 0 0 0 0,-2 0 0 0 0,5 0 0 0 0,0 0 0 0 0,0 0 0 0 0,-6 0 0 0 0,-6 0 0 0 0,-7 0 0 0 0,-13 0 0 0 0,-7 0 0 0 0,-5 0 0 0 0,-6 0 0 0 0,-6 0 0 0 0,-4 0 0 0 0,-4 0 0 0 0,-3 0 0 0 0,4 0 0 0 0,9 0 0 0 0,-2 0 0 0 0,2 0 0 0 0,-2 0 0 0 0,6 0 0 0 0,5 0 0 0 0,-3 0 0 0 0,-3 0 0 0 0,-1 0 0 0 0,-2 0 0 0 0,0 0 0 0 0,-2 0 0 0 0,-2 0 0 0 0,-4 0 0 0 0,-1 0 0 0 0,-7 0 0 0 0,-1 0 0 0 0,-2 0 0 0 0,2 0 0 0 0,1 0 0 0 0,1 0 0 0 0,1 0 0 0 0,0 0 0 0 0,2 0 0 0 0,-1 0 0 0 0,0 0 0 0 0,1 0 0 0 0,0 0 0 0 0,3 0 0 0 0,2 0 0 0 0,0 0 0 0 0,-2 0 0 0 0,0 0 0 0 0,-6 0 0 0 0,-2 0 0 0 0,-1 0 0 0 0,1 0 0 0 0,1 0 0 0 0,2 0 0 0 0,0 0 0 0 0,-4 0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04T04:55:40.0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5292 6362 16383 0 0,'4'0'0'0'0,"10"0"0"0"0,6 0 0 0 0,4 0 0 0 0,3 0 0 0 0,4 0 0 0 0,1 0 0 0 0,0 0 0 0 0,2 0 0 0 0,0 0 0 0 0,-2 0 0 0 0,-3 0 0 0 0,-1 0 0 0 0,2 0 0 0 0,1 0 0 0 0,-2 0 0 0 0,0 0 0 0 0,2 0 0 0 0,0 0 0 0 0,3 0 0 0 0,-3 0 0 0 0,-5 0 0 0 0,-1 0 0 0 0,-1 0 0 0 0,0 0 0 0 0,-1 0 0 0 0,0 0 0 0 0,1 0 0 0 0,0 0 0 0 0,0 0 0 0 0,0 0 0 0 0,0 0 0 0 0,-3 0 0 0 0,-2 0 0 0 0,0 0 0 0 0,1 0 0 0 0,1 0 0 0 0,6 0 0 0 0,2 0 0 0 0,4 0 0 0 0,1 0 0 0 0,3 0 0 0 0,-1 0 0 0 0,-2 0 0 0 0,1 0 0 0 0,-1 0 0 0 0,2 0 0 0 0,-1 0 0 0 0,-3 0 0 0 0,-2 0 0 0 0,-2 0 0 0 0,-2 0 0 0 0,-1 0 0 0 0,-1 0 0 0 0,4 0 0 0 0,2 0 0 0 0,-1 0 0 0 0,-1 0 0 0 0,-1 0 0 0 0,3 0 0 0 0,1 0 0 0 0,-1 0 0 0 0,-1 0 0 0 0,-2 0 0 0 0,-1 0 0 0 0,-5 0 0 0 0,-2 0 0 0 0,0 0 0 0 0,1 0 0 0 0,1 0 0 0 0,1 0 0 0 0,1 0 0 0 0,1 0 0 0 0,-4 0 0 0 0,-1 0 0 0 0,0 0 0 0 0,2 0 0 0 0,0 0 0 0 0,2 0 0 0 0,0 0 0 0 0,-3 0 0 0 0,-1 0 0 0 0,0 0 0 0 0,-3 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1T02:12:46.183"/>
    </inkml:context>
    <inkml:brush xml:id="br0">
      <inkml:brushProperty name="width" value="0.1" units="cm"/>
      <inkml:brushProperty name="height" value="0.1" units="cm"/>
      <inkml:brushProperty name="color" value="#E71224"/>
    </inkml:brush>
  </inkml:definitions>
  <inkml:trace contextRef="#ctx0" brushRef="#br0">14155 9460 16383 0 0,'5'0'0'0'0,"6"0"0"0"0,5 0 0 0 0,6 0 0 0 0,2 0 0 0 0,4 0 0 0 0,-1 0 0 0 0,1 0 0 0 0,1 0 0 0 0,-1 0 0 0 0,1 0 0 0 0,-2 0 0 0 0,0 0 0 0 0,1 0 0 0 0,-1 0 0 0 0,0 0 0 0 0,1 0 0 0 0,-1 0 0 0 0,0 0 0 0 0,0 0 0 0 0,0 0 0 0 0,1 0 0 0 0,-1 0 0 0 0,1 0 0 0 0,-2 0 0 0 0,1 0 0 0 0,1 0 0 0 0,-1 0 0 0 0,1 0 0 0 0,-1 0 0 0 0,-4 0 0 0 0,2 0 0 0 0,2 0 0 0 0,2 0 0 0 0,-1 0 0 0 0,1 0 0 0 0,-1 0 0 0 0,0 0 0 0 0,0 0 0 0 0,-1 0 0 0 0,0 0 0 0 0,1 0 0 0 0,-1 0 0 0 0,1 0 0 0 0,-1 0 0 0 0,-1 0 0 0 0,-3 0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1T02:12:46.184"/>
    </inkml:context>
    <inkml:brush xml:id="br0">
      <inkml:brushProperty name="width" value="0.1" units="cm"/>
      <inkml:brushProperty name="height" value="0.1" units="cm"/>
      <inkml:brushProperty name="color" value="#E71224"/>
    </inkml:brush>
  </inkml:definitions>
  <inkml:trace contextRef="#ctx0" brushRef="#br0">10636 10453 16383 0 0,'5'0'0'0'0,"8"0"0"0"0,5 0 0 0 0,6 0 0 0 0,4 0 0 0 0,2 0 0 0 0,1 0 0 0 0,1 0 0 0 0,0 0 0 0 0,0 0 0 0 0,-1 0 0 0 0,-5 0 0 0 0,-2 0 0 0 0,0 0 0 0 0,1 0 0 0 0,2 0 0 0 0,-4 0 0 0 0,-1 0 0 0 0,1 0 0 0 0,3 0 0 0 0,1 0 0 0 0,2 0 0 0 0,6 0 0 0 0,1 0 0 0 0,1 0 0 0 0,-1 0 0 0 0,5 0 0 0 0,-2 0 0 0 0,1 0 0 0 0,-4 0 0 0 0,-6 0 0 0 0,-5 0 0 0 0,0 0 0 0 0,0 0 0 0 0,2 0 0 0 0,1 0 0 0 0,-5 0 0 0 0,0 0 0 0 0,0 0 0 0 0,3 0 0 0 0,-5 0 0 0 0,1 0 0 0 0,1 0 0 0 0,2 0 0 0 0,2 0 0 0 0,-4 0 0 0 0,0 0 0 0 0,6 0 0 0 0,3 0 0 0 0,2 0 0 0 0,0 0 0 0 0,-1 0 0 0 0,-5 0 0 0 0,-3 0 0 0 0,0 0 0 0 0,-5 0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2T04:43:08.330"/>
    </inkml:context>
    <inkml:brush xml:id="br0">
      <inkml:brushProperty name="width" value="0.1" units="cm"/>
      <inkml:brushProperty name="height" value="0.1" units="cm"/>
      <inkml:brushProperty name="color" value="#FFFFFF"/>
    </inkml:brush>
  </inkml:definitions>
  <inkml:trace contextRef="#ctx0" brushRef="#br0">12266 7488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14T08:16:25.496"/>
    </inkml:context>
    <inkml:brush xml:id="br0">
      <inkml:brushProperty name="width" value="0.1" units="cm"/>
      <inkml:brushProperty name="height" value="0.1" units="cm"/>
      <inkml:brushProperty name="color" value="#FFFFFF"/>
    </inkml:brush>
  </inkml:definitions>
  <inkml:trace contextRef="#ctx0" brushRef="#br0">9181 4604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14T08:16:25.499"/>
    </inkml:context>
    <inkml:brush xml:id="br0">
      <inkml:brushProperty name="width" value="0.1" units="cm"/>
      <inkml:brushProperty name="height" value="0.1" units="cm"/>
      <inkml:brushProperty name="color" value="#FFFFFF"/>
    </inkml:brush>
  </inkml:definitions>
  <inkml:trace contextRef="#ctx0" brushRef="#br0">12091 7488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2T00:19:48.572"/>
    </inkml:context>
    <inkml:brush xml:id="br0">
      <inkml:brushProperty name="width" value="0.1" units="cm"/>
      <inkml:brushProperty name="height" value="0.1" units="cm"/>
      <inkml:brushProperty name="color" value="#FFFFFF"/>
    </inkml:brush>
  </inkml:definitions>
  <inkml:trace contextRef="#ctx0" brushRef="#br0">12266 7488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2T04:21:11.034"/>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232 1,'-230'751,"229"-746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2T04:22:12.673"/>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48 71,'-47'107,"125"-282,-77 172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2T04:22:38.645"/>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15 0,'0'0,"-1"1,0 1,0-1,-1 1,1 0,-1 0,0 1,0-1,1 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2T04:23:12.118"/>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8 1,'-7'203,"7"-199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2T04:23:43.420"/>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0 1,'218'210,"-216"-208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DC3B-014D-4EEA-800C-07B26C16CDC0}" type="datetimeFigureOut">
              <a:rPr kumimoji="1" lang="ja-JP" altLang="en-US" smtClean="0"/>
              <a:t>2025/9/2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29CCD-7F61-4CAC-941C-5C0CD0C32913}" type="slidenum">
              <a:rPr kumimoji="1" lang="ja-JP" altLang="en-US" smtClean="0"/>
              <a:t>‹#›</a:t>
            </a:fld>
            <a:endParaRPr kumimoji="1" lang="ja-JP" altLang="en-US"/>
          </a:p>
        </p:txBody>
      </p:sp>
    </p:spTree>
    <p:extLst>
      <p:ext uri="{BB962C8B-B14F-4D97-AF65-F5344CB8AC3E}">
        <p14:creationId xmlns:p14="http://schemas.microsoft.com/office/powerpoint/2010/main" val="25956779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929CCD-7F61-4CAC-941C-5C0CD0C32913}" type="slidenum">
              <a:rPr kumimoji="1" lang="ja-JP" altLang="en-US" smtClean="0"/>
              <a:t>4</a:t>
            </a:fld>
            <a:endParaRPr kumimoji="1" lang="ja-JP" altLang="en-US"/>
          </a:p>
        </p:txBody>
      </p:sp>
    </p:spTree>
    <p:extLst>
      <p:ext uri="{BB962C8B-B14F-4D97-AF65-F5344CB8AC3E}">
        <p14:creationId xmlns:p14="http://schemas.microsoft.com/office/powerpoint/2010/main" val="98437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16364399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438FE41-AFE7-470F-890E-068B38D0E888}" type="datetime1">
              <a:rPr lang="en-US" altLang="ja-JP" smtClean="0"/>
              <a:t>9/2/2025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81460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16730B7C-430A-4321-991D-8A6F38FEDB6E}" type="datetime1">
              <a:rPr lang="en-US" altLang="ja-JP" smtClean="0"/>
              <a:t>9/2/2025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81406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4AB8E6C-7426-4CEF-8E51-5CF8E2BD762A}" type="datetime1">
              <a:rPr lang="en-US" altLang="ja-JP" smtClean="0"/>
              <a:t>9/2/2025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93295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1DB66C7-229C-4A97-8D9E-46817100E2A7}" type="datetime1">
              <a:rPr lang="en-US" altLang="ja-JP" smtClean="0"/>
              <a:t>9/2/2025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36300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7" name="正方形/長方形 6">
            <a:extLst>
              <a:ext uri="{FF2B5EF4-FFF2-40B4-BE49-F238E27FC236}">
                <a16:creationId xmlns:a16="http://schemas.microsoft.com/office/drawing/2014/main" id="{65C22771-ADC2-B7EF-E133-BA4DC5D49DBC}"/>
              </a:ext>
            </a:extLst>
          </p:cNvPr>
          <p:cNvSpPr/>
          <p:nvPr userDrawn="1"/>
        </p:nvSpPr>
        <p:spPr>
          <a:xfrm>
            <a:off x="0" y="0"/>
            <a:ext cx="12192000" cy="2695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53E362D-BC0A-C0DC-AA76-850914F7CB9C}"/>
              </a:ext>
            </a:extLst>
          </p:cNvPr>
          <p:cNvSpPr/>
          <p:nvPr userDrawn="1"/>
        </p:nvSpPr>
        <p:spPr>
          <a:xfrm>
            <a:off x="0" y="6588493"/>
            <a:ext cx="12192000" cy="2695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Date Placeholder 6">
            <a:extLst>
              <a:ext uri="{FF2B5EF4-FFF2-40B4-BE49-F238E27FC236}">
                <a16:creationId xmlns:a16="http://schemas.microsoft.com/office/drawing/2014/main" id="{59DD1BCF-4A3D-3E4E-5831-DB59305429DA}"/>
              </a:ext>
            </a:extLst>
          </p:cNvPr>
          <p:cNvSpPr txBox="1">
            <a:spLocks/>
          </p:cNvSpPr>
          <p:nvPr userDrawn="1"/>
        </p:nvSpPr>
        <p:spPr>
          <a:xfrm>
            <a:off x="130631" y="6535452"/>
            <a:ext cx="3494314"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bg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B8D84F4-0E7A-4BDE-98C6-AE68FB974645}" type="datetimeFigureOut">
              <a:rPr lang="en-US" smtClean="0"/>
              <a:pPr/>
              <a:t>9/2/2025</a:t>
            </a:fld>
            <a:endParaRPr lang="en-US"/>
          </a:p>
        </p:txBody>
      </p:sp>
      <p:sp>
        <p:nvSpPr>
          <p:cNvPr id="12" name="Slide Number Placeholder 5">
            <a:extLst>
              <a:ext uri="{FF2B5EF4-FFF2-40B4-BE49-F238E27FC236}">
                <a16:creationId xmlns:a16="http://schemas.microsoft.com/office/drawing/2014/main" id="{4DC6759E-CBF0-57A9-E502-792A72955094}"/>
              </a:ext>
            </a:extLst>
          </p:cNvPr>
          <p:cNvSpPr txBox="1">
            <a:spLocks/>
          </p:cNvSpPr>
          <p:nvPr userDrawn="1"/>
        </p:nvSpPr>
        <p:spPr>
          <a:xfrm>
            <a:off x="11784562" y="6605402"/>
            <a:ext cx="42920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3" name="Slide Number Placeholder 5">
            <a:extLst>
              <a:ext uri="{FF2B5EF4-FFF2-40B4-BE49-F238E27FC236}">
                <a16:creationId xmlns:a16="http://schemas.microsoft.com/office/drawing/2014/main" id="{CA927F76-7EA6-468E-662B-C36A79E0C0B7}"/>
              </a:ext>
            </a:extLst>
          </p:cNvPr>
          <p:cNvSpPr txBox="1">
            <a:spLocks/>
          </p:cNvSpPr>
          <p:nvPr userDrawn="1"/>
        </p:nvSpPr>
        <p:spPr>
          <a:xfrm>
            <a:off x="11936962" y="6757802"/>
            <a:ext cx="42920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6" name="Slide Number Placeholder 8">
            <a:extLst>
              <a:ext uri="{FF2B5EF4-FFF2-40B4-BE49-F238E27FC236}">
                <a16:creationId xmlns:a16="http://schemas.microsoft.com/office/drawing/2014/main" id="{774E288C-9EB8-7FA6-B501-5F23A8135031}"/>
              </a:ext>
            </a:extLst>
          </p:cNvPr>
          <p:cNvSpPr txBox="1">
            <a:spLocks/>
          </p:cNvSpPr>
          <p:nvPr userDrawn="1"/>
        </p:nvSpPr>
        <p:spPr>
          <a:xfrm>
            <a:off x="11632162" y="6525826"/>
            <a:ext cx="42920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bg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C057153-B650-4DEB-B370-79DDCFDCE934}" type="slidenum">
              <a:rPr lang="en-US" smtClean="0"/>
              <a:pPr/>
              <a:t>‹#›</a:t>
            </a:fld>
            <a:endParaRPr lang="en-US"/>
          </a:p>
        </p:txBody>
      </p:sp>
    </p:spTree>
    <p:extLst>
      <p:ext uri="{BB962C8B-B14F-4D97-AF65-F5344CB8AC3E}">
        <p14:creationId xmlns:p14="http://schemas.microsoft.com/office/powerpoint/2010/main" val="253588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626F5E1-941B-CC69-38FC-A7FF3A4DD5EA}"/>
              </a:ext>
            </a:extLst>
          </p:cNvPr>
          <p:cNvSpPr/>
          <p:nvPr userDrawn="1"/>
        </p:nvSpPr>
        <p:spPr>
          <a:xfrm>
            <a:off x="0" y="6591498"/>
            <a:ext cx="12192000" cy="276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lvl1pPr>
              <a:defRPr>
                <a:latin typeface="+mj-lt"/>
                <a:ea typeface="メイリオ" panose="020B0604030504040204" pitchFamily="50" charset="-128"/>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lvl1pPr>
              <a:defRPr>
                <a:latin typeface="+mn-lt"/>
                <a:ea typeface="メイリオ" panose="020B0604030504040204" pitchFamily="50" charset="-128"/>
              </a:defRPr>
            </a:lvl1pPr>
            <a:lvl2pPr>
              <a:defRPr>
                <a:latin typeface="+mn-lt"/>
                <a:ea typeface="メイリオ" panose="020B0604030504040204" pitchFamily="50" charset="-128"/>
              </a:defRPr>
            </a:lvl2pPr>
            <a:lvl3pPr>
              <a:defRPr>
                <a:latin typeface="+mn-lt"/>
                <a:ea typeface="メイリオ" panose="020B0604030504040204" pitchFamily="50" charset="-128"/>
              </a:defRPr>
            </a:lvl3pPr>
            <a:lvl4pPr>
              <a:defRPr>
                <a:latin typeface="+mn-lt"/>
                <a:ea typeface="メイリオ" panose="020B0604030504040204" pitchFamily="50" charset="-128"/>
              </a:defRPr>
            </a:lvl4pPr>
            <a:lvl5pPr>
              <a:defRPr>
                <a:latin typeface="+mn-lt"/>
                <a:ea typeface="メイリオ"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lvl1pPr>
              <a:defRPr>
                <a:latin typeface="+mn-lt"/>
                <a:ea typeface="メイリオ" panose="020B0604030504040204" pitchFamily="50" charset="-128"/>
              </a:defRPr>
            </a:lvl1pPr>
            <a:lvl2pPr>
              <a:defRPr>
                <a:latin typeface="+mn-lt"/>
                <a:ea typeface="メイリオ" panose="020B0604030504040204" pitchFamily="50" charset="-128"/>
              </a:defRPr>
            </a:lvl2pPr>
            <a:lvl3pPr>
              <a:defRPr>
                <a:latin typeface="+mn-lt"/>
                <a:ea typeface="メイリオ" panose="020B0604030504040204" pitchFamily="50" charset="-128"/>
              </a:defRPr>
            </a:lvl3pPr>
            <a:lvl4pPr>
              <a:defRPr>
                <a:latin typeface="+mn-lt"/>
                <a:ea typeface="メイリオ" panose="020B0604030504040204" pitchFamily="50" charset="-128"/>
              </a:defRPr>
            </a:lvl4pPr>
            <a:lvl5pPr>
              <a:defRPr>
                <a:latin typeface="+mn-lt"/>
                <a:ea typeface="メイリオ"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130631" y="6535452"/>
            <a:ext cx="3494314" cy="365125"/>
          </a:xfrm>
        </p:spPr>
        <p:txBody>
          <a:bodyPr/>
          <a:lstStyle>
            <a:lvl1pPr>
              <a:defRPr>
                <a:solidFill>
                  <a:schemeClr val="bg2"/>
                </a:solidFill>
              </a:defRPr>
            </a:lvl1pPr>
          </a:lstStyle>
          <a:p>
            <a:fld id="{349BF16E-3AC0-4282-B7E2-D87B4BBD7763}" type="datetime1">
              <a:rPr lang="en-US" altLang="ja-JP" smtClean="0"/>
              <a:t>9/2/2025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bg2"/>
                </a:solidFill>
              </a:defRPr>
            </a:lvl1p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632162" y="6525826"/>
            <a:ext cx="429207" cy="365125"/>
          </a:xfrm>
        </p:spPr>
        <p:txBody>
          <a:bodyPr/>
          <a:lstStyle>
            <a:lvl1pPr>
              <a:defRPr>
                <a:solidFill>
                  <a:schemeClr val="bg2"/>
                </a:solidFill>
              </a:defRPr>
            </a:lvl1pPr>
          </a:lstStyle>
          <a:p>
            <a:fld id="{CC057153-B650-4DEB-B370-79DDCFDCE934}" type="slidenum">
              <a:rPr lang="en-US" smtClean="0"/>
              <a:pPr/>
              <a:t>‹#›</a:t>
            </a:fld>
            <a:endParaRPr lang="en-US"/>
          </a:p>
        </p:txBody>
      </p:sp>
      <p:sp>
        <p:nvSpPr>
          <p:cNvPr id="10" name="正方形/長方形 9">
            <a:extLst>
              <a:ext uri="{FF2B5EF4-FFF2-40B4-BE49-F238E27FC236}">
                <a16:creationId xmlns:a16="http://schemas.microsoft.com/office/drawing/2014/main" id="{F81548A5-C12D-EE66-BF8C-A2D9124C8D13}"/>
              </a:ext>
            </a:extLst>
          </p:cNvPr>
          <p:cNvSpPr/>
          <p:nvPr userDrawn="1"/>
        </p:nvSpPr>
        <p:spPr>
          <a:xfrm>
            <a:off x="0" y="-1"/>
            <a:ext cx="12192000" cy="276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292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7EA240E-41D8-4696-9217-A0CDA9F53ABC}" type="datetime1">
              <a:rPr lang="en-US" altLang="ja-JP" smtClean="0"/>
              <a:t>9/2/2025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86254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D8592EE-2AE3-4747-81A1-4947CCD2D017}" type="datetime1">
              <a:rPr lang="en-US" altLang="ja-JP" smtClean="0"/>
              <a:t>9/2/2025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33848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626F5E1-941B-CC69-38FC-A7FF3A4DD5EA}"/>
              </a:ext>
            </a:extLst>
          </p:cNvPr>
          <p:cNvSpPr/>
          <p:nvPr userDrawn="1"/>
        </p:nvSpPr>
        <p:spPr>
          <a:xfrm>
            <a:off x="0" y="6591498"/>
            <a:ext cx="12192000" cy="276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lvl1pPr>
              <a:defRPr>
                <a:latin typeface="+mj-lt"/>
                <a:ea typeface="メイリオ" panose="020B0604030504040204" pitchFamily="50" charset="-128"/>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lvl1pPr>
              <a:defRPr>
                <a:latin typeface="+mn-lt"/>
                <a:ea typeface="メイリオ" panose="020B0604030504040204" pitchFamily="50" charset="-128"/>
              </a:defRPr>
            </a:lvl1pPr>
            <a:lvl2pPr>
              <a:defRPr>
                <a:latin typeface="+mn-lt"/>
                <a:ea typeface="メイリオ" panose="020B0604030504040204" pitchFamily="50" charset="-128"/>
              </a:defRPr>
            </a:lvl2pPr>
            <a:lvl3pPr>
              <a:defRPr>
                <a:latin typeface="+mn-lt"/>
                <a:ea typeface="メイリオ" panose="020B0604030504040204" pitchFamily="50" charset="-128"/>
              </a:defRPr>
            </a:lvl3pPr>
            <a:lvl4pPr>
              <a:defRPr>
                <a:latin typeface="+mn-lt"/>
                <a:ea typeface="メイリオ" panose="020B0604030504040204" pitchFamily="50" charset="-128"/>
              </a:defRPr>
            </a:lvl4pPr>
            <a:lvl5pPr>
              <a:defRPr>
                <a:latin typeface="+mn-lt"/>
                <a:ea typeface="メイリオ"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lvl1pPr>
              <a:defRPr>
                <a:latin typeface="+mn-lt"/>
                <a:ea typeface="メイリオ" panose="020B0604030504040204" pitchFamily="50" charset="-128"/>
              </a:defRPr>
            </a:lvl1pPr>
            <a:lvl2pPr>
              <a:defRPr>
                <a:latin typeface="+mn-lt"/>
                <a:ea typeface="メイリオ" panose="020B0604030504040204" pitchFamily="50" charset="-128"/>
              </a:defRPr>
            </a:lvl2pPr>
            <a:lvl3pPr>
              <a:defRPr>
                <a:latin typeface="+mn-lt"/>
                <a:ea typeface="メイリオ" panose="020B0604030504040204" pitchFamily="50" charset="-128"/>
              </a:defRPr>
            </a:lvl3pPr>
            <a:lvl4pPr>
              <a:defRPr>
                <a:latin typeface="+mn-lt"/>
                <a:ea typeface="メイリオ" panose="020B0604030504040204" pitchFamily="50" charset="-128"/>
              </a:defRPr>
            </a:lvl4pPr>
            <a:lvl5pPr>
              <a:defRPr>
                <a:latin typeface="+mn-lt"/>
                <a:ea typeface="メイリオ"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130631" y="6535452"/>
            <a:ext cx="3494314" cy="365125"/>
          </a:xfrm>
        </p:spPr>
        <p:txBody>
          <a:bodyPr/>
          <a:lstStyle>
            <a:lvl1pPr>
              <a:defRPr>
                <a:solidFill>
                  <a:schemeClr val="bg2"/>
                </a:solidFill>
              </a:defRPr>
            </a:lvl1pPr>
          </a:lstStyle>
          <a:p>
            <a:fld id="{2EE5BE3A-49D8-4315-9894-94B128232645}" type="datetime1">
              <a:rPr lang="en-US" altLang="ja-JP" smtClean="0"/>
              <a:t>9/2/2025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bg2"/>
                </a:solidFill>
              </a:defRPr>
            </a:lvl1p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632162" y="6525826"/>
            <a:ext cx="429207" cy="365125"/>
          </a:xfrm>
        </p:spPr>
        <p:txBody>
          <a:bodyPr/>
          <a:lstStyle>
            <a:lvl1pPr>
              <a:defRPr>
                <a:solidFill>
                  <a:schemeClr val="bg2"/>
                </a:solidFill>
              </a:defRPr>
            </a:lvl1pPr>
          </a:lstStyle>
          <a:p>
            <a:fld id="{CC057153-B650-4DEB-B370-79DDCFDCE934}" type="slidenum">
              <a:rPr lang="en-US" smtClean="0"/>
              <a:pPr/>
              <a:t>‹#›</a:t>
            </a:fld>
            <a:endParaRPr lang="en-US"/>
          </a:p>
        </p:txBody>
      </p:sp>
      <p:sp>
        <p:nvSpPr>
          <p:cNvPr id="10" name="正方形/長方形 9">
            <a:extLst>
              <a:ext uri="{FF2B5EF4-FFF2-40B4-BE49-F238E27FC236}">
                <a16:creationId xmlns:a16="http://schemas.microsoft.com/office/drawing/2014/main" id="{F81548A5-C12D-EE66-BF8C-A2D9124C8D13}"/>
              </a:ext>
            </a:extLst>
          </p:cNvPr>
          <p:cNvSpPr/>
          <p:nvPr userDrawn="1"/>
        </p:nvSpPr>
        <p:spPr>
          <a:xfrm>
            <a:off x="0" y="-1"/>
            <a:ext cx="12281836" cy="2695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075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626F5E1-941B-CC69-38FC-A7FF3A4DD5EA}"/>
              </a:ext>
            </a:extLst>
          </p:cNvPr>
          <p:cNvSpPr/>
          <p:nvPr userDrawn="1"/>
        </p:nvSpPr>
        <p:spPr>
          <a:xfrm>
            <a:off x="0" y="6591498"/>
            <a:ext cx="12192000" cy="276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lvl1pPr>
              <a:defRPr>
                <a:latin typeface="+mj-lt"/>
                <a:ea typeface="メイリオ" panose="020B0604030504040204" pitchFamily="50" charset="-128"/>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lvl1pPr>
              <a:defRPr>
                <a:latin typeface="+mn-lt"/>
                <a:ea typeface="メイリオ" panose="020B0604030504040204" pitchFamily="50" charset="-128"/>
              </a:defRPr>
            </a:lvl1pPr>
            <a:lvl2pPr>
              <a:defRPr>
                <a:latin typeface="+mn-lt"/>
                <a:ea typeface="メイリオ" panose="020B0604030504040204" pitchFamily="50" charset="-128"/>
              </a:defRPr>
            </a:lvl2pPr>
            <a:lvl3pPr>
              <a:defRPr>
                <a:latin typeface="+mn-lt"/>
                <a:ea typeface="メイリオ" panose="020B0604030504040204" pitchFamily="50" charset="-128"/>
              </a:defRPr>
            </a:lvl3pPr>
            <a:lvl4pPr>
              <a:defRPr>
                <a:latin typeface="+mn-lt"/>
                <a:ea typeface="メイリオ" panose="020B0604030504040204" pitchFamily="50" charset="-128"/>
              </a:defRPr>
            </a:lvl4pPr>
            <a:lvl5pPr>
              <a:defRPr>
                <a:latin typeface="+mn-lt"/>
                <a:ea typeface="メイリオ"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lvl1pPr>
              <a:defRPr>
                <a:latin typeface="+mn-lt"/>
                <a:ea typeface="メイリオ" panose="020B0604030504040204" pitchFamily="50" charset="-128"/>
              </a:defRPr>
            </a:lvl1pPr>
            <a:lvl2pPr>
              <a:defRPr>
                <a:latin typeface="+mn-lt"/>
                <a:ea typeface="メイリオ" panose="020B0604030504040204" pitchFamily="50" charset="-128"/>
              </a:defRPr>
            </a:lvl2pPr>
            <a:lvl3pPr>
              <a:defRPr>
                <a:latin typeface="+mn-lt"/>
                <a:ea typeface="メイリオ" panose="020B0604030504040204" pitchFamily="50" charset="-128"/>
              </a:defRPr>
            </a:lvl3pPr>
            <a:lvl4pPr>
              <a:defRPr>
                <a:latin typeface="+mn-lt"/>
                <a:ea typeface="メイリオ" panose="020B0604030504040204" pitchFamily="50" charset="-128"/>
              </a:defRPr>
            </a:lvl4pPr>
            <a:lvl5pPr>
              <a:defRPr>
                <a:latin typeface="+mn-lt"/>
                <a:ea typeface="メイリオ"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130631" y="6535452"/>
            <a:ext cx="3494314" cy="365125"/>
          </a:xfrm>
        </p:spPr>
        <p:txBody>
          <a:bodyPr/>
          <a:lstStyle>
            <a:lvl1pPr>
              <a:defRPr>
                <a:solidFill>
                  <a:schemeClr val="bg2"/>
                </a:solidFill>
              </a:defRPr>
            </a:lvl1pPr>
          </a:lstStyle>
          <a:p>
            <a:fld id="{323DBA3C-E7DC-4CF3-9711-8C10F5477508}" type="datetime1">
              <a:rPr lang="en-US" altLang="ja-JP" smtClean="0"/>
              <a:t>9/2/2025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bg2"/>
                </a:solidFill>
              </a:defRPr>
            </a:lvl1p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632162" y="6525826"/>
            <a:ext cx="429207" cy="365125"/>
          </a:xfrm>
        </p:spPr>
        <p:txBody>
          <a:bodyPr/>
          <a:lstStyle>
            <a:lvl1pPr>
              <a:defRPr>
                <a:solidFill>
                  <a:schemeClr val="bg2"/>
                </a:solidFill>
              </a:defRPr>
            </a:lvl1pPr>
          </a:lstStyle>
          <a:p>
            <a:fld id="{CC057153-B650-4DEB-B370-79DDCFDCE934}" type="slidenum">
              <a:rPr lang="en-US" smtClean="0"/>
              <a:pPr/>
              <a:t>‹#›</a:t>
            </a:fld>
            <a:endParaRPr lang="en-US"/>
          </a:p>
        </p:txBody>
      </p:sp>
      <p:sp>
        <p:nvSpPr>
          <p:cNvPr id="10" name="正方形/長方形 9">
            <a:extLst>
              <a:ext uri="{FF2B5EF4-FFF2-40B4-BE49-F238E27FC236}">
                <a16:creationId xmlns:a16="http://schemas.microsoft.com/office/drawing/2014/main" id="{F81548A5-C12D-EE66-BF8C-A2D9124C8D13}"/>
              </a:ext>
            </a:extLst>
          </p:cNvPr>
          <p:cNvSpPr/>
          <p:nvPr userDrawn="1"/>
        </p:nvSpPr>
        <p:spPr>
          <a:xfrm>
            <a:off x="0" y="-1"/>
            <a:ext cx="12281836" cy="2695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08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63A9FAB-51A9-466B-8A28-F52C330E282A}" type="datetime1">
              <a:rPr lang="en-US" altLang="ja-JP" smtClean="0"/>
              <a:t>9/2/2025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76965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
        <p:nvSpPr>
          <p:cNvPr id="5" name="正方形/長方形 4">
            <a:extLst>
              <a:ext uri="{FF2B5EF4-FFF2-40B4-BE49-F238E27FC236}">
                <a16:creationId xmlns:a16="http://schemas.microsoft.com/office/drawing/2014/main" id="{A598DE77-DDE3-8592-DDD9-91E14E151911}"/>
              </a:ext>
            </a:extLst>
          </p:cNvPr>
          <p:cNvSpPr/>
          <p:nvPr userDrawn="1"/>
        </p:nvSpPr>
        <p:spPr>
          <a:xfrm>
            <a:off x="0" y="-7487"/>
            <a:ext cx="12192000" cy="276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3994391-1CCE-4236-FA8B-58B60FF145AB}"/>
              </a:ext>
            </a:extLst>
          </p:cNvPr>
          <p:cNvSpPr/>
          <p:nvPr userDrawn="1"/>
        </p:nvSpPr>
        <p:spPr>
          <a:xfrm>
            <a:off x="0" y="6591498"/>
            <a:ext cx="12192000" cy="2769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Date Placeholder 6">
            <a:extLst>
              <a:ext uri="{FF2B5EF4-FFF2-40B4-BE49-F238E27FC236}">
                <a16:creationId xmlns:a16="http://schemas.microsoft.com/office/drawing/2014/main" id="{8A1FA59D-ADB4-29DB-17ED-AA4B17129C62}"/>
              </a:ext>
            </a:extLst>
          </p:cNvPr>
          <p:cNvSpPr txBox="1">
            <a:spLocks/>
          </p:cNvSpPr>
          <p:nvPr userDrawn="1"/>
        </p:nvSpPr>
        <p:spPr>
          <a:xfrm>
            <a:off x="130631" y="6535452"/>
            <a:ext cx="3494314"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bg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B8D84F4-0E7A-4BDE-98C6-AE68FB974645}" type="datetimeFigureOut">
              <a:rPr lang="en-US" smtClean="0"/>
              <a:pPr/>
              <a:t>9/2/2025</a:t>
            </a:fld>
            <a:endParaRPr lang="en-US"/>
          </a:p>
        </p:txBody>
      </p:sp>
      <p:sp>
        <p:nvSpPr>
          <p:cNvPr id="9" name="Footer Placeholder 7">
            <a:extLst>
              <a:ext uri="{FF2B5EF4-FFF2-40B4-BE49-F238E27FC236}">
                <a16:creationId xmlns:a16="http://schemas.microsoft.com/office/drawing/2014/main" id="{7C200824-1D9C-F370-6BC5-BF9B402E900C}"/>
              </a:ext>
            </a:extLst>
          </p:cNvPr>
          <p:cNvSpPr txBox="1">
            <a:spLocks/>
          </p:cNvSpPr>
          <p:nvPr userDrawn="1"/>
        </p:nvSpPr>
        <p:spPr>
          <a:xfrm>
            <a:off x="8876521" y="6453002"/>
            <a:ext cx="280540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bg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t>
              </a:t>
            </a:r>
          </a:p>
        </p:txBody>
      </p:sp>
      <p:sp>
        <p:nvSpPr>
          <p:cNvPr id="10" name="Slide Number Placeholder 8">
            <a:extLst>
              <a:ext uri="{FF2B5EF4-FFF2-40B4-BE49-F238E27FC236}">
                <a16:creationId xmlns:a16="http://schemas.microsoft.com/office/drawing/2014/main" id="{79873104-7124-F79B-8489-9E1F8DA911E5}"/>
              </a:ext>
            </a:extLst>
          </p:cNvPr>
          <p:cNvSpPr txBox="1">
            <a:spLocks/>
          </p:cNvSpPr>
          <p:nvPr userDrawn="1"/>
        </p:nvSpPr>
        <p:spPr>
          <a:xfrm>
            <a:off x="11632162" y="6525826"/>
            <a:ext cx="42920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bg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C057153-B650-4DEB-B370-79DDCFDCE934}" type="slidenum">
              <a:rPr lang="en-US" smtClean="0"/>
              <a:pPr/>
              <a:t>‹#›</a:t>
            </a:fld>
            <a:endParaRPr lang="en-US"/>
          </a:p>
        </p:txBody>
      </p:sp>
    </p:spTree>
    <p:extLst>
      <p:ext uri="{BB962C8B-B14F-4D97-AF65-F5344CB8AC3E}">
        <p14:creationId xmlns:p14="http://schemas.microsoft.com/office/powerpoint/2010/main" val="93585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7A15C01B-008A-47FC-BB35-F28D2C7C6080}" type="datetime1">
              <a:rPr lang="en-US" altLang="ja-JP" smtClean="0"/>
              <a:t>9/2/2025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190021938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91" r:id="rId3"/>
    <p:sldLayoutId id="2147483781" r:id="rId4"/>
    <p:sldLayoutId id="2147483782" r:id="rId5"/>
    <p:sldLayoutId id="2147483783" r:id="rId6"/>
    <p:sldLayoutId id="2147483790" r:id="rId7"/>
    <p:sldLayoutId id="2147483784" r:id="rId8"/>
    <p:sldLayoutId id="2147483785" r:id="rId9"/>
    <p:sldLayoutId id="2147483786" r:id="rId10"/>
    <p:sldLayoutId id="2147483787" r:id="rId11"/>
    <p:sldLayoutId id="2147483788" r:id="rId12"/>
    <p:sldLayoutId id="2147483789" r:id="rId13"/>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png"/><Relationship Id="rId18" Type="http://schemas.openxmlformats.org/officeDocument/2006/relationships/customXml" Target="../ink/ink8.xml"/><Relationship Id="rId3" Type="http://schemas.openxmlformats.org/officeDocument/2006/relationships/image" Target="../media/image24.png"/><Relationship Id="rId21" Type="http://schemas.openxmlformats.org/officeDocument/2006/relationships/image" Target="../media/image35.png"/><Relationship Id="rId7" Type="http://schemas.openxmlformats.org/officeDocument/2006/relationships/customXml" Target="../ink/ink3.xml"/><Relationship Id="rId12" Type="http://schemas.openxmlformats.org/officeDocument/2006/relationships/customXml" Target="../ink/ink5.xml"/><Relationship Id="rId17" Type="http://schemas.openxmlformats.org/officeDocument/2006/relationships/image" Target="../media/image33.png"/><Relationship Id="rId2" Type="http://schemas.openxmlformats.org/officeDocument/2006/relationships/image" Target="../media/image15.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8.png"/><Relationship Id="rId15" Type="http://schemas.openxmlformats.org/officeDocument/2006/relationships/image" Target="../media/image32.png"/><Relationship Id="rId23" Type="http://schemas.openxmlformats.org/officeDocument/2006/relationships/image" Target="../media/image36.png"/><Relationship Id="rId10" Type="http://schemas.openxmlformats.org/officeDocument/2006/relationships/customXml" Target="../ink/ink4.xml"/><Relationship Id="rId19" Type="http://schemas.openxmlformats.org/officeDocument/2006/relationships/image" Target="../media/image34.png"/><Relationship Id="rId4" Type="http://schemas.openxmlformats.org/officeDocument/2006/relationships/customXml" Target="../ink/ink2.xml"/><Relationship Id="rId9" Type="http://schemas.openxmlformats.org/officeDocument/2006/relationships/image" Target="../media/image26.png"/><Relationship Id="rId14" Type="http://schemas.openxmlformats.org/officeDocument/2006/relationships/customXml" Target="../ink/ink6.xml"/><Relationship Id="rId22" Type="http://schemas.openxmlformats.org/officeDocument/2006/relationships/customXml" Target="../ink/ink10.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customXml" Target="../ink/ink12.xml"/><Relationship Id="rId2" Type="http://schemas.openxmlformats.org/officeDocument/2006/relationships/hyperlink" Target="https://www.asahi.com/articles/ASS6745P7S67UNHB003M.html?msockid=084ee0255ba4648a2744f5d45ad76576" TargetMode="External"/><Relationship Id="rId1" Type="http://schemas.openxmlformats.org/officeDocument/2006/relationships/slideLayout" Target="../slideLayouts/slideLayout2.xml"/><Relationship Id="rId6" Type="http://schemas.openxmlformats.org/officeDocument/2006/relationships/image" Target="../media/image30.png"/><Relationship Id="rId4" Type="http://schemas.openxmlformats.org/officeDocument/2006/relationships/customXml" Target="../ink/ink11.xml"/></Relationships>
</file>

<file path=ppt/slides/_rels/slide13.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27.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customXml" Target="../ink/ink15.xml"/><Relationship Id="rId2" Type="http://schemas.openxmlformats.org/officeDocument/2006/relationships/image" Target="../media/image15.png"/><Relationship Id="rId1" Type="http://schemas.openxmlformats.org/officeDocument/2006/relationships/slideLayout" Target="../slideLayouts/slideLayout2.xml"/><Relationship Id="rId11" Type="http://schemas.openxmlformats.org/officeDocument/2006/relationships/image" Target="../media/image24.png"/><Relationship Id="rId5" Type="http://schemas.openxmlformats.org/officeDocument/2006/relationships/customXml" Target="../ink/ink13.xml"/><Relationship Id="rId10" Type="http://schemas.openxmlformats.org/officeDocument/2006/relationships/hyperlink" Target="https://newscast.jp/news/9525479" TargetMode="External"/><Relationship Id="rId4" Type="http://schemas.openxmlformats.org/officeDocument/2006/relationships/image" Target="../media/image26.png"/><Relationship Id="rId9" Type="http://schemas.openxmlformats.org/officeDocument/2006/relationships/image" Target="../media/image42.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kufura.jp/life/security/508577"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6.xml"/><Relationship Id="rId4" Type="http://schemas.openxmlformats.org/officeDocument/2006/relationships/hyperlink" Target="https://www.mlit.go.jp/hakusyo/mlit/r01/hakusho/r02/html/n1115000.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msn.com/ja-jp/news/national/%E3%83%88%E3%82%AB%E3%83%A9%E5%88%97%E5%B3%B6-%E6%82%AA%E7%9F%B3%E5%B3%B6-%E9%9C%87%E5%BA%A66%E5%BC%B1%E3%81%AE%E5%9C%B0%E9%9C%87%E7%99%BA%E7%94%9F%E3%81%8B%E3%82%8910%E6%97%A5%E3%81%A71%E9%80%B1%E9%96%93-%E5%B3%B6%E5%A4%96%E9%81%BF%E9%9B%A3-%E7%AC%AC3%E9%99%A3%E3%81%AE5%E4%BA%BA%E3%81%8C%E9%B9%BF%E5%85%90%E5%B3%B6%E6%B8%AF%E3%81%AB%E5%88%B0%E7%9D%80/ar-AA1IiU7a?ocid=BingNewsVerp" TargetMode="External"/><Relationship Id="rId5" Type="http://schemas.openxmlformats.org/officeDocument/2006/relationships/hyperlink" Target="https://newsdig.tbs.co.jp/articles/-/2027808?display=1"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prtimes.jp/main/html/rd/p/000000406.000055900.html" TargetMode="External"/><Relationship Id="rId7" Type="http://schemas.openxmlformats.org/officeDocument/2006/relationships/hyperlink" Target="https://www.rcsc.co.jp/bousai-contents/survey202408" TargetMode="External"/><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customXml" Target="../ink/ink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6B08E1-CBEE-41A3-0428-3C4AF925CABB}"/>
              </a:ext>
            </a:extLst>
          </p:cNvPr>
          <p:cNvSpPr>
            <a:spLocks noGrp="1"/>
          </p:cNvSpPr>
          <p:nvPr>
            <p:ph type="ctrTitle"/>
          </p:nvPr>
        </p:nvSpPr>
        <p:spPr>
          <a:xfrm>
            <a:off x="2393363" y="1965643"/>
            <a:ext cx="7405275" cy="2336674"/>
          </a:xfrm>
        </p:spPr>
        <p:txBody>
          <a:bodyPr vert="horz" lIns="91440" tIns="45720" rIns="91440" bIns="45720" rtlCol="0" anchor="b">
            <a:normAutofit/>
          </a:bodyPr>
          <a:lstStyle/>
          <a:p>
            <a:pPr>
              <a:lnSpc>
                <a:spcPct val="150000"/>
              </a:lnSpc>
            </a:pPr>
            <a:r>
              <a:rPr lang="ja-JP" altLang="en-US" sz="2000">
                <a:solidFill>
                  <a:schemeClr val="tx1">
                    <a:lumMod val="75000"/>
                    <a:lumOff val="25000"/>
                  </a:schemeClr>
                </a:solidFill>
                <a:latin typeface="メイリオ"/>
                <a:ea typeface="メイリオ"/>
                <a:cs typeface="Calibri"/>
              </a:rPr>
              <a:t>”リアルタイム”にこだわった防災アプリ</a:t>
            </a:r>
            <a:br>
              <a:rPr lang="ja-JP" altLang="en-US">
                <a:latin typeface="メイリオ" panose="020B0604030504040204" pitchFamily="50" charset="-128"/>
                <a:ea typeface="メイリオ" panose="020B0604030504040204" pitchFamily="50" charset="-128"/>
                <a:cs typeface="Calibri"/>
              </a:rPr>
            </a:br>
            <a:r>
              <a:rPr lang="ja-JP" altLang="en-US" sz="5400">
                <a:solidFill>
                  <a:schemeClr val="tx1">
                    <a:lumMod val="75000"/>
                    <a:lumOff val="25000"/>
                  </a:schemeClr>
                </a:solidFill>
                <a:latin typeface="メイリオ"/>
                <a:ea typeface="メイリオ"/>
                <a:cs typeface="Calibri"/>
              </a:rPr>
              <a:t>「いまもり」</a:t>
            </a:r>
            <a:endParaRPr lang="en-US" altLang="ja-JP"/>
          </a:p>
        </p:txBody>
      </p:sp>
      <p:sp>
        <p:nvSpPr>
          <p:cNvPr id="5" name="楕円 4">
            <a:extLst>
              <a:ext uri="{FF2B5EF4-FFF2-40B4-BE49-F238E27FC236}">
                <a16:creationId xmlns:a16="http://schemas.microsoft.com/office/drawing/2014/main" id="{679AB6B0-56BB-C8EF-0C76-F014B4E23321}"/>
              </a:ext>
            </a:extLst>
          </p:cNvPr>
          <p:cNvSpPr/>
          <p:nvPr/>
        </p:nvSpPr>
        <p:spPr>
          <a:xfrm>
            <a:off x="1262393" y="241676"/>
            <a:ext cx="2261937" cy="2146434"/>
          </a:xfrm>
          <a:prstGeom prst="ellipse">
            <a:avLst/>
          </a:prstGeom>
          <a:solidFill>
            <a:srgbClr val="E78A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004932BA-2C04-82E2-6653-EBCE82400C77}"/>
              </a:ext>
            </a:extLst>
          </p:cNvPr>
          <p:cNvSpPr/>
          <p:nvPr/>
        </p:nvSpPr>
        <p:spPr>
          <a:xfrm>
            <a:off x="2678078" y="3918711"/>
            <a:ext cx="1062169" cy="1043325"/>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8" name="楕円 7">
            <a:extLst>
              <a:ext uri="{FF2B5EF4-FFF2-40B4-BE49-F238E27FC236}">
                <a16:creationId xmlns:a16="http://schemas.microsoft.com/office/drawing/2014/main" id="{30990931-2035-1E85-0319-09AF0DDA80B0}"/>
              </a:ext>
            </a:extLst>
          </p:cNvPr>
          <p:cNvSpPr/>
          <p:nvPr/>
        </p:nvSpPr>
        <p:spPr>
          <a:xfrm>
            <a:off x="489905" y="2833979"/>
            <a:ext cx="1544976" cy="14683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F60606C1-FD9C-85DC-6CFA-27E95D2A541A}"/>
              </a:ext>
            </a:extLst>
          </p:cNvPr>
          <p:cNvSpPr/>
          <p:nvPr/>
        </p:nvSpPr>
        <p:spPr>
          <a:xfrm>
            <a:off x="9867438" y="3749088"/>
            <a:ext cx="2194120" cy="220266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045132BF-3A52-7648-BAD7-96D203300312}"/>
              </a:ext>
            </a:extLst>
          </p:cNvPr>
          <p:cNvSpPr/>
          <p:nvPr/>
        </p:nvSpPr>
        <p:spPr>
          <a:xfrm>
            <a:off x="1109328" y="5212060"/>
            <a:ext cx="1062169" cy="1043325"/>
          </a:xfrm>
          <a:prstGeom prst="ellipse">
            <a:avLst/>
          </a:prstGeom>
          <a:solidFill>
            <a:srgbClr val="E78A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061B0FF7-7AF1-FE36-5D7E-384325379958}"/>
              </a:ext>
            </a:extLst>
          </p:cNvPr>
          <p:cNvSpPr/>
          <p:nvPr/>
        </p:nvSpPr>
        <p:spPr>
          <a:xfrm>
            <a:off x="8729415" y="2104632"/>
            <a:ext cx="1544976" cy="146833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BB394D50-CD40-562F-81BA-848434266721}"/>
              </a:ext>
            </a:extLst>
          </p:cNvPr>
          <p:cNvSpPr/>
          <p:nvPr/>
        </p:nvSpPr>
        <p:spPr>
          <a:xfrm>
            <a:off x="9867438" y="241676"/>
            <a:ext cx="1062169" cy="104332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C0978771-26E5-614C-4CE0-032233320AE8}"/>
              </a:ext>
            </a:extLst>
          </p:cNvPr>
          <p:cNvSpPr/>
          <p:nvPr/>
        </p:nvSpPr>
        <p:spPr>
          <a:xfrm>
            <a:off x="3663630" y="5890427"/>
            <a:ext cx="736385" cy="72991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BE5B70D4-19CD-CC18-983A-CA97FA27A5C4}"/>
              </a:ext>
            </a:extLst>
          </p:cNvPr>
          <p:cNvSpPr/>
          <p:nvPr/>
        </p:nvSpPr>
        <p:spPr>
          <a:xfrm>
            <a:off x="10929607" y="1965643"/>
            <a:ext cx="728630" cy="716383"/>
          </a:xfrm>
          <a:prstGeom prst="ellipse">
            <a:avLst/>
          </a:prstGeom>
          <a:solidFill>
            <a:srgbClr val="E78A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1BC8912E-99DD-A49F-6941-826BEAD12DE4}"/>
              </a:ext>
            </a:extLst>
          </p:cNvPr>
          <p:cNvSpPr/>
          <p:nvPr/>
        </p:nvSpPr>
        <p:spPr>
          <a:xfrm>
            <a:off x="7979877" y="5367712"/>
            <a:ext cx="1062169" cy="1043325"/>
          </a:xfrm>
          <a:prstGeom prst="ellipse">
            <a:avLst/>
          </a:prstGeom>
          <a:solidFill>
            <a:srgbClr val="E78A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453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4346-29A3-3D8D-19A7-034F5D84AA1A}"/>
              </a:ext>
            </a:extLst>
          </p:cNvPr>
          <p:cNvSpPr>
            <a:spLocks noGrp="1"/>
          </p:cNvSpPr>
          <p:nvPr>
            <p:ph type="title"/>
          </p:nvPr>
        </p:nvSpPr>
        <p:spPr>
          <a:xfrm>
            <a:off x="1117421" y="1166696"/>
            <a:ext cx="2174841" cy="348578"/>
          </a:xfrm>
        </p:spPr>
        <p:txBody>
          <a:bodyPr>
            <a:noAutofit/>
          </a:bodyPr>
          <a:lstStyle/>
          <a:p>
            <a:r>
              <a:rPr lang="ja-JP" altLang="en-US" sz="2000" dirty="0">
                <a:latin typeface="Meiryo"/>
                <a:ea typeface="Meiryo"/>
              </a:rPr>
              <a:t>アプリUI</a:t>
            </a:r>
            <a:endParaRPr kumimoji="1" lang="en-US" sz="2000" dirty="0">
              <a:latin typeface="Meiryo"/>
              <a:ea typeface="Meiryo"/>
            </a:endParaRPr>
          </a:p>
        </p:txBody>
      </p:sp>
      <p:pic>
        <p:nvPicPr>
          <p:cNvPr id="8" name="Picture 7">
            <a:extLst>
              <a:ext uri="{FF2B5EF4-FFF2-40B4-BE49-F238E27FC236}">
                <a16:creationId xmlns:a16="http://schemas.microsoft.com/office/drawing/2014/main" id="{4DCD4CF0-3F4B-0A8F-067A-E3D58C632950}"/>
              </a:ext>
            </a:extLst>
          </p:cNvPr>
          <p:cNvPicPr>
            <a:picLocks noChangeAspect="1"/>
          </p:cNvPicPr>
          <p:nvPr/>
        </p:nvPicPr>
        <p:blipFill>
          <a:blip r:embed="rId2"/>
          <a:stretch>
            <a:fillRect/>
          </a:stretch>
        </p:blipFill>
        <p:spPr>
          <a:xfrm>
            <a:off x="-526311" y="1427232"/>
            <a:ext cx="4692065" cy="4737102"/>
          </a:xfrm>
          <a:prstGeom prst="rect">
            <a:avLst/>
          </a:prstGeom>
        </p:spPr>
      </p:pic>
      <p:sp>
        <p:nvSpPr>
          <p:cNvPr id="11" name="TextBox 10">
            <a:extLst>
              <a:ext uri="{FF2B5EF4-FFF2-40B4-BE49-F238E27FC236}">
                <a16:creationId xmlns:a16="http://schemas.microsoft.com/office/drawing/2014/main" id="{DBB2D928-6A6E-F276-2D5B-F5B5396D8297}"/>
              </a:ext>
            </a:extLst>
          </p:cNvPr>
          <p:cNvSpPr txBox="1"/>
          <p:nvPr/>
        </p:nvSpPr>
        <p:spPr>
          <a:xfrm>
            <a:off x="1095930" y="6112257"/>
            <a:ext cx="30217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u="sng">
                <a:latin typeface="Meiryo"/>
                <a:ea typeface="Meiryo"/>
              </a:rPr>
              <a:t>通常時の表示</a:t>
            </a:r>
            <a:endParaRPr lang="en-US">
              <a:latin typeface="Meiryo"/>
              <a:ea typeface="Meiryo"/>
            </a:endParaRPr>
          </a:p>
        </p:txBody>
      </p:sp>
      <p:sp>
        <p:nvSpPr>
          <p:cNvPr id="12" name="TextBox 11">
            <a:extLst>
              <a:ext uri="{FF2B5EF4-FFF2-40B4-BE49-F238E27FC236}">
                <a16:creationId xmlns:a16="http://schemas.microsoft.com/office/drawing/2014/main" id="{83F4F9DD-1FF8-C409-E047-FB90050795A8}"/>
              </a:ext>
            </a:extLst>
          </p:cNvPr>
          <p:cNvSpPr txBox="1"/>
          <p:nvPr/>
        </p:nvSpPr>
        <p:spPr>
          <a:xfrm>
            <a:off x="9322942" y="6076940"/>
            <a:ext cx="3616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u="sng">
                <a:latin typeface="Meiryo"/>
                <a:ea typeface="Meiryo"/>
              </a:rPr>
              <a:t>災害時の表示</a:t>
            </a:r>
            <a:endParaRPr lang="en-US">
              <a:latin typeface="Meiryo"/>
              <a:ea typeface="Meiryo"/>
            </a:endParaRPr>
          </a:p>
        </p:txBody>
      </p:sp>
      <p:pic>
        <p:nvPicPr>
          <p:cNvPr id="13" name="Picture 12">
            <a:extLst>
              <a:ext uri="{FF2B5EF4-FFF2-40B4-BE49-F238E27FC236}">
                <a16:creationId xmlns:a16="http://schemas.microsoft.com/office/drawing/2014/main" id="{764EA3B0-53D7-0227-1881-54EEA04946AE}"/>
              </a:ext>
            </a:extLst>
          </p:cNvPr>
          <p:cNvPicPr>
            <a:picLocks noChangeAspect="1"/>
          </p:cNvPicPr>
          <p:nvPr/>
        </p:nvPicPr>
        <p:blipFill>
          <a:blip r:embed="rId2"/>
          <a:stretch>
            <a:fillRect/>
          </a:stretch>
        </p:blipFill>
        <p:spPr>
          <a:xfrm>
            <a:off x="7715016" y="1267676"/>
            <a:ext cx="2424651" cy="2451102"/>
          </a:xfrm>
          <a:prstGeom prst="rect">
            <a:avLst/>
          </a:prstGeom>
        </p:spPr>
      </p:pic>
      <p:sp>
        <p:nvSpPr>
          <p:cNvPr id="16" name="Rectangle 15">
            <a:extLst>
              <a:ext uri="{FF2B5EF4-FFF2-40B4-BE49-F238E27FC236}">
                <a16:creationId xmlns:a16="http://schemas.microsoft.com/office/drawing/2014/main" id="{27A636E0-505B-C803-DBC6-B6DDCC73E465}"/>
              </a:ext>
            </a:extLst>
          </p:cNvPr>
          <p:cNvSpPr/>
          <p:nvPr/>
        </p:nvSpPr>
        <p:spPr>
          <a:xfrm>
            <a:off x="713693" y="5088256"/>
            <a:ext cx="2207172" cy="4466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9185B58-2D43-386F-FD70-12603D6F15EB}"/>
              </a:ext>
            </a:extLst>
          </p:cNvPr>
          <p:cNvSpPr/>
          <p:nvPr/>
        </p:nvSpPr>
        <p:spPr>
          <a:xfrm>
            <a:off x="8359774" y="3156711"/>
            <a:ext cx="1136651" cy="231014"/>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37B58C6-E5ED-A81A-D9DB-11E9A5D2B7F8}"/>
              </a:ext>
            </a:extLst>
          </p:cNvPr>
          <p:cNvSpPr/>
          <p:nvPr/>
        </p:nvSpPr>
        <p:spPr>
          <a:xfrm>
            <a:off x="1002726" y="2548256"/>
            <a:ext cx="1629103" cy="1589689"/>
          </a:xfrm>
          <a:prstGeom prst="roundRect">
            <a:avLst/>
          </a:prstGeom>
          <a:solidFill>
            <a:srgbClr val="0BB3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バックパック 単色塗りつぶし">
            <a:extLst>
              <a:ext uri="{FF2B5EF4-FFF2-40B4-BE49-F238E27FC236}">
                <a16:creationId xmlns:a16="http://schemas.microsoft.com/office/drawing/2014/main" id="{663CBE79-7F92-5AFE-718B-BC441F482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9484" y="2785988"/>
            <a:ext cx="1018783" cy="1123166"/>
          </a:xfrm>
          <a:prstGeom prst="rect">
            <a:avLst/>
          </a:prstGeom>
        </p:spPr>
      </p:pic>
      <p:sp>
        <p:nvSpPr>
          <p:cNvPr id="19" name="TextBox 18">
            <a:extLst>
              <a:ext uri="{FF2B5EF4-FFF2-40B4-BE49-F238E27FC236}">
                <a16:creationId xmlns:a16="http://schemas.microsoft.com/office/drawing/2014/main" id="{E3ED287B-FD0B-FFA3-A845-DA61008FAFD5}"/>
              </a:ext>
            </a:extLst>
          </p:cNvPr>
          <p:cNvSpPr txBox="1"/>
          <p:nvPr/>
        </p:nvSpPr>
        <p:spPr>
          <a:xfrm>
            <a:off x="806264" y="4394404"/>
            <a:ext cx="2316514" cy="530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　</a:t>
            </a:r>
            <a:r>
              <a:rPr lang="ja-JP" altLang="en-US" sz="1400"/>
              <a:t>防災グッズリスト</a:t>
            </a:r>
            <a:endParaRPr lang="en-US" altLang="ja-JP" sz="1400"/>
          </a:p>
          <a:p>
            <a:pPr algn="l"/>
            <a:r>
              <a:rPr lang="ja-JP" altLang="en-US" sz="1050"/>
              <a:t>前回チェック：20XX年X月X日</a:t>
            </a:r>
            <a:endParaRPr lang="en-US" altLang="ja-JP" sz="1050"/>
          </a:p>
        </p:txBody>
      </p:sp>
      <p:sp>
        <p:nvSpPr>
          <p:cNvPr id="27" name="Isosceles Triangle 26">
            <a:extLst>
              <a:ext uri="{FF2B5EF4-FFF2-40B4-BE49-F238E27FC236}">
                <a16:creationId xmlns:a16="http://schemas.microsoft.com/office/drawing/2014/main" id="{26EF55A9-0D59-D837-6B40-45BEAE3CFA7F}"/>
              </a:ext>
            </a:extLst>
          </p:cNvPr>
          <p:cNvSpPr/>
          <p:nvPr/>
        </p:nvSpPr>
        <p:spPr>
          <a:xfrm>
            <a:off x="8409913" y="1965877"/>
            <a:ext cx="1032788" cy="829944"/>
          </a:xfrm>
          <a:prstGeom prst="triangle">
            <a:avLst/>
          </a:prstGeom>
          <a:solidFill>
            <a:srgbClr val="FFFF00"/>
          </a:solidFill>
          <a:ln>
            <a:no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6E0FBCB-CE04-3924-90FA-5C3F475B6490}"/>
              </a:ext>
            </a:extLst>
          </p:cNvPr>
          <p:cNvSpPr/>
          <p:nvPr/>
        </p:nvSpPr>
        <p:spPr>
          <a:xfrm>
            <a:off x="3820593" y="1381439"/>
            <a:ext cx="4037484" cy="4673756"/>
          </a:xfrm>
          <a:prstGeom prst="roundRect">
            <a:avLst/>
          </a:prstGeom>
          <a:solidFill>
            <a:schemeClr val="accent2">
              <a:lumMod val="20000"/>
              <a:lumOff val="80000"/>
            </a:schemeClr>
          </a:solid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バックパック 単色塗りつぶし">
            <a:extLst>
              <a:ext uri="{FF2B5EF4-FFF2-40B4-BE49-F238E27FC236}">
                <a16:creationId xmlns:a16="http://schemas.microsoft.com/office/drawing/2014/main" id="{5750F43B-1AC8-55B6-06B7-B450CC466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769" y="5120153"/>
            <a:ext cx="386876" cy="381369"/>
          </a:xfrm>
          <a:prstGeom prst="rect">
            <a:avLst/>
          </a:prstGeom>
        </p:spPr>
      </p:pic>
      <p:pic>
        <p:nvPicPr>
          <p:cNvPr id="14" name="Graphic 13" descr="コンパス 単色塗りつぶし">
            <a:extLst>
              <a:ext uri="{FF2B5EF4-FFF2-40B4-BE49-F238E27FC236}">
                <a16:creationId xmlns:a16="http://schemas.microsoft.com/office/drawing/2014/main" id="{67F9AA52-C7D0-5F18-7DF4-7E31289DAE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24713" y="5117713"/>
            <a:ext cx="397581" cy="426337"/>
          </a:xfrm>
          <a:prstGeom prst="rect">
            <a:avLst/>
          </a:prstGeom>
        </p:spPr>
      </p:pic>
      <p:pic>
        <p:nvPicPr>
          <p:cNvPr id="21" name="Graphic 20" descr="目覚まし時計 単色塗りつぶし">
            <a:extLst>
              <a:ext uri="{FF2B5EF4-FFF2-40B4-BE49-F238E27FC236}">
                <a16:creationId xmlns:a16="http://schemas.microsoft.com/office/drawing/2014/main" id="{0EB576B9-1AFE-9E52-710C-E0C39865ED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0059" y="5093367"/>
            <a:ext cx="488280" cy="452185"/>
          </a:xfrm>
          <a:prstGeom prst="rect">
            <a:avLst/>
          </a:prstGeom>
        </p:spPr>
      </p:pic>
      <p:pic>
        <p:nvPicPr>
          <p:cNvPr id="22" name="Graphic 21" descr="在宅勤務Wi-Fi 単色塗りつぶし">
            <a:extLst>
              <a:ext uri="{FF2B5EF4-FFF2-40B4-BE49-F238E27FC236}">
                <a16:creationId xmlns:a16="http://schemas.microsoft.com/office/drawing/2014/main" id="{89085A2D-C0E1-5AA9-04DF-A764897C08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1993" y="5112180"/>
            <a:ext cx="364392" cy="395747"/>
          </a:xfrm>
          <a:prstGeom prst="rect">
            <a:avLst/>
          </a:prstGeom>
        </p:spPr>
      </p:pic>
      <p:sp>
        <p:nvSpPr>
          <p:cNvPr id="23" name="Rectangle: Rounded Corners 22">
            <a:extLst>
              <a:ext uri="{FF2B5EF4-FFF2-40B4-BE49-F238E27FC236}">
                <a16:creationId xmlns:a16="http://schemas.microsoft.com/office/drawing/2014/main" id="{E0405964-3993-B19D-B089-5DE593F9E2EF}"/>
              </a:ext>
            </a:extLst>
          </p:cNvPr>
          <p:cNvSpPr/>
          <p:nvPr/>
        </p:nvSpPr>
        <p:spPr>
          <a:xfrm>
            <a:off x="8203262" y="3909154"/>
            <a:ext cx="3857673" cy="1970438"/>
          </a:xfrm>
          <a:prstGeom prst="roundRect">
            <a:avLst/>
          </a:prstGeom>
          <a:solidFill>
            <a:schemeClr val="accent2">
              <a:lumMod val="20000"/>
              <a:lumOff val="80000"/>
            </a:schemeClr>
          </a:solid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08BD1F6-B73D-39D9-C4A2-81FFAB8BBE53}"/>
              </a:ext>
            </a:extLst>
          </p:cNvPr>
          <p:cNvSpPr txBox="1"/>
          <p:nvPr/>
        </p:nvSpPr>
        <p:spPr>
          <a:xfrm>
            <a:off x="8253152" y="4170515"/>
            <a:ext cx="357409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ea typeface="HGｺﾞｼｯｸM"/>
              </a:rPr>
              <a:t>　　　　</a:t>
            </a:r>
            <a:r>
              <a:rPr lang="ja-JP" altLang="en-US">
                <a:latin typeface="Meiryo"/>
                <a:ea typeface="Meiryo"/>
              </a:rPr>
              <a:t>アラート発令</a:t>
            </a:r>
            <a:endParaRPr lang="en-US">
              <a:latin typeface="Meiryo"/>
              <a:ea typeface="Meiryo"/>
            </a:endParaRPr>
          </a:p>
          <a:p>
            <a:r>
              <a:rPr lang="ja-JP" altLang="en-US">
                <a:latin typeface="Meiryo"/>
                <a:ea typeface="Meiryo"/>
              </a:rPr>
              <a:t>　　　（災害内容の表示）</a:t>
            </a:r>
          </a:p>
          <a:p>
            <a:r>
              <a:rPr lang="ja-JP" altLang="en-US">
                <a:latin typeface="Meiryo"/>
                <a:ea typeface="Meiryo"/>
              </a:rPr>
              <a:t>　　　　　　　↓</a:t>
            </a:r>
          </a:p>
          <a:p>
            <a:r>
              <a:rPr lang="ja-JP" altLang="en-US">
                <a:latin typeface="Meiryo"/>
                <a:ea typeface="Meiryo"/>
              </a:rPr>
              <a:t>　　リアルタイム行動表示</a:t>
            </a:r>
          </a:p>
          <a:p>
            <a:r>
              <a:rPr lang="ja-JP" altLang="en-US">
                <a:latin typeface="Meiryo"/>
                <a:ea typeface="Meiryo"/>
              </a:rPr>
              <a:t>　　 （避難経路と持ち物）</a:t>
            </a:r>
          </a:p>
        </p:txBody>
      </p:sp>
      <p:pic>
        <p:nvPicPr>
          <p:cNvPr id="25" name="Picture 24">
            <a:extLst>
              <a:ext uri="{FF2B5EF4-FFF2-40B4-BE49-F238E27FC236}">
                <a16:creationId xmlns:a16="http://schemas.microsoft.com/office/drawing/2014/main" id="{A162FA64-4623-38F4-62E7-BC4537A1EDA0}"/>
              </a:ext>
            </a:extLst>
          </p:cNvPr>
          <p:cNvPicPr>
            <a:picLocks noChangeAspect="1"/>
          </p:cNvPicPr>
          <p:nvPr/>
        </p:nvPicPr>
        <p:blipFill>
          <a:blip r:embed="rId2"/>
          <a:stretch>
            <a:fillRect/>
          </a:stretch>
        </p:blipFill>
        <p:spPr>
          <a:xfrm>
            <a:off x="10075559" y="1268453"/>
            <a:ext cx="2373248" cy="2466555"/>
          </a:xfrm>
          <a:prstGeom prst="rect">
            <a:avLst/>
          </a:prstGeom>
        </p:spPr>
      </p:pic>
      <p:sp>
        <p:nvSpPr>
          <p:cNvPr id="28" name="Rectangle: Rounded Corners 27">
            <a:extLst>
              <a:ext uri="{FF2B5EF4-FFF2-40B4-BE49-F238E27FC236}">
                <a16:creationId xmlns:a16="http://schemas.microsoft.com/office/drawing/2014/main" id="{577BB6EC-F66E-904F-44A9-108EF3F596DB}"/>
              </a:ext>
            </a:extLst>
          </p:cNvPr>
          <p:cNvSpPr/>
          <p:nvPr/>
        </p:nvSpPr>
        <p:spPr>
          <a:xfrm>
            <a:off x="4352508" y="2728747"/>
            <a:ext cx="1140274" cy="114399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83F2714-F014-F5CD-52CE-475D4BA4F6EA}"/>
              </a:ext>
            </a:extLst>
          </p:cNvPr>
          <p:cNvSpPr/>
          <p:nvPr/>
        </p:nvSpPr>
        <p:spPr>
          <a:xfrm>
            <a:off x="4352508" y="4573842"/>
            <a:ext cx="1140274" cy="114399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BB4EA0C9-3798-DD1A-5714-9E0E761143F9}"/>
              </a:ext>
            </a:extLst>
          </p:cNvPr>
          <p:cNvSpPr/>
          <p:nvPr/>
        </p:nvSpPr>
        <p:spPr>
          <a:xfrm>
            <a:off x="6265552" y="4573840"/>
            <a:ext cx="1140274" cy="114399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862E8D8-CACE-9485-9947-8C9520A92578}"/>
              </a:ext>
            </a:extLst>
          </p:cNvPr>
          <p:cNvSpPr/>
          <p:nvPr/>
        </p:nvSpPr>
        <p:spPr>
          <a:xfrm>
            <a:off x="6265552" y="2728925"/>
            <a:ext cx="1140274" cy="114399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バックパック 単色塗りつぶし">
            <a:extLst>
              <a:ext uri="{FF2B5EF4-FFF2-40B4-BE49-F238E27FC236}">
                <a16:creationId xmlns:a16="http://schemas.microsoft.com/office/drawing/2014/main" id="{FBA022D4-4D17-7C2A-8941-BBF2707A1F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1288" y="2935679"/>
            <a:ext cx="770627" cy="785005"/>
          </a:xfrm>
          <a:prstGeom prst="rect">
            <a:avLst/>
          </a:prstGeom>
        </p:spPr>
      </p:pic>
      <p:pic>
        <p:nvPicPr>
          <p:cNvPr id="39" name="Graphic 38" descr="在宅勤務Wi-Fi 単色塗りつぶし">
            <a:extLst>
              <a:ext uri="{FF2B5EF4-FFF2-40B4-BE49-F238E27FC236}">
                <a16:creationId xmlns:a16="http://schemas.microsoft.com/office/drawing/2014/main" id="{EE5B9DE7-E5D1-C7C1-98EE-8FEFB91407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5321" y="2897546"/>
            <a:ext cx="887269" cy="803324"/>
          </a:xfrm>
          <a:prstGeom prst="rect">
            <a:avLst/>
          </a:prstGeom>
        </p:spPr>
      </p:pic>
      <p:pic>
        <p:nvPicPr>
          <p:cNvPr id="40" name="Graphic 39" descr="目覚まし時計 単色塗りつぶし">
            <a:extLst>
              <a:ext uri="{FF2B5EF4-FFF2-40B4-BE49-F238E27FC236}">
                <a16:creationId xmlns:a16="http://schemas.microsoft.com/office/drawing/2014/main" id="{54450EC0-251E-F711-834E-DA7258717D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31522" y="4673445"/>
            <a:ext cx="992545" cy="955444"/>
          </a:xfrm>
          <a:prstGeom prst="rect">
            <a:avLst/>
          </a:prstGeom>
        </p:spPr>
      </p:pic>
      <p:pic>
        <p:nvPicPr>
          <p:cNvPr id="41" name="Graphic 40" descr="コンパス 単色塗りつぶし">
            <a:extLst>
              <a:ext uri="{FF2B5EF4-FFF2-40B4-BE49-F238E27FC236}">
                <a16:creationId xmlns:a16="http://schemas.microsoft.com/office/drawing/2014/main" id="{4214B191-4FF3-4549-E57D-44EFB1D930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9550" y="4700162"/>
            <a:ext cx="922285" cy="920199"/>
          </a:xfrm>
          <a:prstGeom prst="rect">
            <a:avLst/>
          </a:prstGeom>
        </p:spPr>
      </p:pic>
      <p:sp>
        <p:nvSpPr>
          <p:cNvPr id="3" name="TextBox 2">
            <a:extLst>
              <a:ext uri="{FF2B5EF4-FFF2-40B4-BE49-F238E27FC236}">
                <a16:creationId xmlns:a16="http://schemas.microsoft.com/office/drawing/2014/main" id="{82E9084B-543F-CAF2-5739-58C36F2062C4}"/>
              </a:ext>
            </a:extLst>
          </p:cNvPr>
          <p:cNvSpPr txBox="1"/>
          <p:nvPr/>
        </p:nvSpPr>
        <p:spPr>
          <a:xfrm>
            <a:off x="8593451" y="2256833"/>
            <a:ext cx="8426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メイリオ"/>
                <a:ea typeface="メイリオ"/>
              </a:rPr>
              <a:t> </a:t>
            </a:r>
            <a:r>
              <a:rPr lang="en-US" sz="2800" b="1">
                <a:latin typeface="メイリオ"/>
                <a:ea typeface="メイリオ"/>
              </a:rPr>
              <a:t>！</a:t>
            </a:r>
            <a:endParaRPr lang="en-US" sz="2800">
              <a:latin typeface="メイリオ"/>
              <a:ea typeface="メイリオ"/>
            </a:endParaRPr>
          </a:p>
        </p:txBody>
      </p:sp>
      <p:sp>
        <p:nvSpPr>
          <p:cNvPr id="20" name="TextBox 19">
            <a:extLst>
              <a:ext uri="{FF2B5EF4-FFF2-40B4-BE49-F238E27FC236}">
                <a16:creationId xmlns:a16="http://schemas.microsoft.com/office/drawing/2014/main" id="{58B76226-055A-2313-CD7A-D0AEB5DC01A5}"/>
              </a:ext>
            </a:extLst>
          </p:cNvPr>
          <p:cNvSpPr txBox="1"/>
          <p:nvPr/>
        </p:nvSpPr>
        <p:spPr>
          <a:xfrm>
            <a:off x="8304802" y="2839843"/>
            <a:ext cx="16578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b="1">
                <a:solidFill>
                  <a:srgbClr val="FF0000"/>
                </a:solidFill>
                <a:latin typeface="メイリオ" panose="020B0604030504040204" pitchFamily="50" charset="-128"/>
                <a:ea typeface="メイリオ" panose="020B0604030504040204" pitchFamily="50" charset="-128"/>
              </a:rPr>
              <a:t>！キケン！</a:t>
            </a:r>
            <a:endParaRPr lang="en-US" sz="1600" b="1">
              <a:solidFill>
                <a:srgbClr val="FF0000"/>
              </a:solidFill>
              <a:latin typeface="メイリオ" panose="020B0604030504040204" pitchFamily="50" charset="-128"/>
              <a:ea typeface="メイリオ" panose="020B0604030504040204" pitchFamily="50" charset="-128"/>
            </a:endParaRPr>
          </a:p>
        </p:txBody>
      </p:sp>
      <p:sp>
        <p:nvSpPr>
          <p:cNvPr id="29" name="TextBox 28">
            <a:extLst>
              <a:ext uri="{FF2B5EF4-FFF2-40B4-BE49-F238E27FC236}">
                <a16:creationId xmlns:a16="http://schemas.microsoft.com/office/drawing/2014/main" id="{98413000-DCCB-A34C-E870-7A507925F433}"/>
              </a:ext>
            </a:extLst>
          </p:cNvPr>
          <p:cNvSpPr txBox="1"/>
          <p:nvPr/>
        </p:nvSpPr>
        <p:spPr>
          <a:xfrm>
            <a:off x="4260869" y="2294509"/>
            <a:ext cx="16056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防災グッズ</a:t>
            </a:r>
            <a:endParaRPr lang="en-US"/>
          </a:p>
        </p:txBody>
      </p:sp>
      <p:sp>
        <p:nvSpPr>
          <p:cNvPr id="30" name="TextBox 29">
            <a:extLst>
              <a:ext uri="{FF2B5EF4-FFF2-40B4-BE49-F238E27FC236}">
                <a16:creationId xmlns:a16="http://schemas.microsoft.com/office/drawing/2014/main" id="{6993B8D6-1646-A0BC-AFB7-0011914EE0D7}"/>
              </a:ext>
            </a:extLst>
          </p:cNvPr>
          <p:cNvSpPr txBox="1"/>
          <p:nvPr/>
        </p:nvSpPr>
        <p:spPr>
          <a:xfrm>
            <a:off x="6265654" y="2294508"/>
            <a:ext cx="16056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安否確認</a:t>
            </a:r>
            <a:endParaRPr lang="en-US"/>
          </a:p>
        </p:txBody>
      </p:sp>
      <p:sp>
        <p:nvSpPr>
          <p:cNvPr id="31" name="TextBox 30">
            <a:extLst>
              <a:ext uri="{FF2B5EF4-FFF2-40B4-BE49-F238E27FC236}">
                <a16:creationId xmlns:a16="http://schemas.microsoft.com/office/drawing/2014/main" id="{18C92FB4-4686-3374-06F2-9DB1C172916A}"/>
              </a:ext>
            </a:extLst>
          </p:cNvPr>
          <p:cNvSpPr txBox="1"/>
          <p:nvPr/>
        </p:nvSpPr>
        <p:spPr>
          <a:xfrm>
            <a:off x="4351583" y="4217651"/>
            <a:ext cx="16056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アラート​</a:t>
            </a:r>
            <a:endParaRPr lang="en-US"/>
          </a:p>
        </p:txBody>
      </p:sp>
      <p:sp>
        <p:nvSpPr>
          <p:cNvPr id="32" name="TextBox 31">
            <a:extLst>
              <a:ext uri="{FF2B5EF4-FFF2-40B4-BE49-F238E27FC236}">
                <a16:creationId xmlns:a16="http://schemas.microsoft.com/office/drawing/2014/main" id="{E595A4C1-4150-7586-D8CC-A54D574FD3C9}"/>
              </a:ext>
            </a:extLst>
          </p:cNvPr>
          <p:cNvSpPr txBox="1"/>
          <p:nvPr/>
        </p:nvSpPr>
        <p:spPr>
          <a:xfrm>
            <a:off x="6265654" y="4263008"/>
            <a:ext cx="16056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位置情報</a:t>
            </a:r>
            <a:endParaRPr lang="en-US"/>
          </a:p>
        </p:txBody>
      </p:sp>
      <p:sp>
        <p:nvSpPr>
          <p:cNvPr id="34" name="Title 1">
            <a:extLst>
              <a:ext uri="{FF2B5EF4-FFF2-40B4-BE49-F238E27FC236}">
                <a16:creationId xmlns:a16="http://schemas.microsoft.com/office/drawing/2014/main" id="{8256A7C2-A136-D0F9-07B7-7FD37D4B12A1}"/>
              </a:ext>
            </a:extLst>
          </p:cNvPr>
          <p:cNvSpPr txBox="1">
            <a:spLocks/>
          </p:cNvSpPr>
          <p:nvPr/>
        </p:nvSpPr>
        <p:spPr>
          <a:xfrm>
            <a:off x="4649711" y="1694484"/>
            <a:ext cx="2429729" cy="542786"/>
          </a:xfrm>
          <a:prstGeom prst="rect">
            <a:avLst/>
          </a:prstGeom>
        </p:spPr>
        <p:txBody>
          <a:bodyPr vert="horz" lIns="91440" tIns="45720" rIns="91440" bIns="45720" rtlCol="0" anchor="t">
            <a:normAutofit fontScale="67500" lnSpcReduction="2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kumimoji="0" lang="ja-JP" altLang="en-US"/>
              <a:t>各種機能・設定</a:t>
            </a:r>
            <a:endParaRPr kumimoji="1" lang="en-US"/>
          </a:p>
        </p:txBody>
      </p:sp>
      <p:sp>
        <p:nvSpPr>
          <p:cNvPr id="42" name="Rectangle 41">
            <a:extLst>
              <a:ext uri="{FF2B5EF4-FFF2-40B4-BE49-F238E27FC236}">
                <a16:creationId xmlns:a16="http://schemas.microsoft.com/office/drawing/2014/main" id="{016CDDB3-5C17-CA00-F4BD-FAA34FA2E0F2}"/>
              </a:ext>
            </a:extLst>
          </p:cNvPr>
          <p:cNvSpPr/>
          <p:nvPr/>
        </p:nvSpPr>
        <p:spPr>
          <a:xfrm>
            <a:off x="10702925" y="3187724"/>
            <a:ext cx="1111866" cy="21425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DBB00AB-FAFD-4478-5ECC-54203FD766CF}"/>
              </a:ext>
            </a:extLst>
          </p:cNvPr>
          <p:cNvSpPr txBox="1"/>
          <p:nvPr/>
        </p:nvSpPr>
        <p:spPr>
          <a:xfrm>
            <a:off x="8321295" y="1557270"/>
            <a:ext cx="22512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400"/>
              <a:t>○○で震度５</a:t>
            </a:r>
            <a:endParaRPr lang="en-US" sz="1400"/>
          </a:p>
        </p:txBody>
      </p:sp>
      <p:pic>
        <p:nvPicPr>
          <p:cNvPr id="45" name="Content Placeholder 4">
            <a:extLst>
              <a:ext uri="{FF2B5EF4-FFF2-40B4-BE49-F238E27FC236}">
                <a16:creationId xmlns:a16="http://schemas.microsoft.com/office/drawing/2014/main" id="{7DC0FA78-C4B8-0F12-32A6-169BF8F94D35}"/>
              </a:ext>
            </a:extLst>
          </p:cNvPr>
          <p:cNvPicPr>
            <a:picLocks noChangeAspect="1"/>
          </p:cNvPicPr>
          <p:nvPr/>
        </p:nvPicPr>
        <p:blipFill>
          <a:blip r:embed="rId11"/>
          <a:srcRect t="-1226" r="54826" b="6545"/>
          <a:stretch>
            <a:fillRect/>
          </a:stretch>
        </p:blipFill>
        <p:spPr>
          <a:xfrm>
            <a:off x="10702185" y="1515274"/>
            <a:ext cx="1096807" cy="1670624"/>
          </a:xfrm>
          <a:prstGeom prst="rect">
            <a:avLst/>
          </a:prstGeom>
        </p:spPr>
      </p:pic>
      <p:sp>
        <p:nvSpPr>
          <p:cNvPr id="47" name="Rectangle: Rounded Corners 46">
            <a:extLst>
              <a:ext uri="{FF2B5EF4-FFF2-40B4-BE49-F238E27FC236}">
                <a16:creationId xmlns:a16="http://schemas.microsoft.com/office/drawing/2014/main" id="{CDB6FD4E-1A66-CEC4-75C8-61AD198BE2A0}"/>
              </a:ext>
            </a:extLst>
          </p:cNvPr>
          <p:cNvSpPr/>
          <p:nvPr/>
        </p:nvSpPr>
        <p:spPr>
          <a:xfrm>
            <a:off x="11392557" y="1604207"/>
            <a:ext cx="404779" cy="36874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バックパック 単色塗りつぶし">
            <a:extLst>
              <a:ext uri="{FF2B5EF4-FFF2-40B4-BE49-F238E27FC236}">
                <a16:creationId xmlns:a16="http://schemas.microsoft.com/office/drawing/2014/main" id="{4D866223-F6B4-1533-3E01-22B76DA337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58929" y="1654292"/>
            <a:ext cx="273323" cy="263637"/>
          </a:xfrm>
          <a:prstGeom prst="rect">
            <a:avLst/>
          </a:prstGeom>
        </p:spPr>
      </p:pic>
      <p:sp>
        <p:nvSpPr>
          <p:cNvPr id="52" name="TextBox 51">
            <a:extLst>
              <a:ext uri="{FF2B5EF4-FFF2-40B4-BE49-F238E27FC236}">
                <a16:creationId xmlns:a16="http://schemas.microsoft.com/office/drawing/2014/main" id="{464ECDD2-4008-CFB1-C7EF-9F67B71CCAFB}"/>
              </a:ext>
            </a:extLst>
          </p:cNvPr>
          <p:cNvSpPr txBox="1"/>
          <p:nvPr/>
        </p:nvSpPr>
        <p:spPr>
          <a:xfrm>
            <a:off x="8584052" y="3148327"/>
            <a:ext cx="147974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a:solidFill>
                  <a:schemeClr val="bg1"/>
                </a:solidFill>
              </a:rPr>
              <a:t>逃げて！</a:t>
            </a:r>
            <a:endParaRPr lang="en-US" sz="1200">
              <a:solidFill>
                <a:schemeClr val="bg1"/>
              </a:solidFill>
            </a:endParaRPr>
          </a:p>
        </p:txBody>
      </p:sp>
      <p:sp>
        <p:nvSpPr>
          <p:cNvPr id="54" name="TextBox 53">
            <a:extLst>
              <a:ext uri="{FF2B5EF4-FFF2-40B4-BE49-F238E27FC236}">
                <a16:creationId xmlns:a16="http://schemas.microsoft.com/office/drawing/2014/main" id="{2C3A1BAA-497A-76A0-DD37-89D01E2E62A8}"/>
              </a:ext>
            </a:extLst>
          </p:cNvPr>
          <p:cNvSpPr txBox="1"/>
          <p:nvPr/>
        </p:nvSpPr>
        <p:spPr>
          <a:xfrm>
            <a:off x="10685606" y="3170429"/>
            <a:ext cx="15198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a:solidFill>
                  <a:schemeClr val="bg1"/>
                </a:solidFill>
                <a:ea typeface="HGｺﾞｼｯｸM"/>
              </a:rPr>
              <a:t> 〇〇で震度５</a:t>
            </a:r>
            <a:endParaRPr lang="en-US" sz="1200">
              <a:solidFill>
                <a:schemeClr val="bg1"/>
              </a:solidFill>
              <a:ea typeface="HGｺﾞｼｯｸM"/>
            </a:endParaRPr>
          </a:p>
        </p:txBody>
      </p:sp>
      <p:sp>
        <p:nvSpPr>
          <p:cNvPr id="56" name="Arrow: Down 55">
            <a:extLst>
              <a:ext uri="{FF2B5EF4-FFF2-40B4-BE49-F238E27FC236}">
                <a16:creationId xmlns:a16="http://schemas.microsoft.com/office/drawing/2014/main" id="{20AE6D9A-4D25-A44B-B172-D27645F58DE9}"/>
              </a:ext>
            </a:extLst>
          </p:cNvPr>
          <p:cNvSpPr/>
          <p:nvPr/>
        </p:nvSpPr>
        <p:spPr>
          <a:xfrm rot="16200000">
            <a:off x="9936072" y="2171123"/>
            <a:ext cx="298361" cy="8001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テキスト ボックス 9">
            <a:extLst>
              <a:ext uri="{FF2B5EF4-FFF2-40B4-BE49-F238E27FC236}">
                <a16:creationId xmlns:a16="http://schemas.microsoft.com/office/drawing/2014/main" id="{E6D489E4-2016-E8D7-CBCF-03C7D4BCFB7A}"/>
              </a:ext>
            </a:extLst>
          </p:cNvPr>
          <p:cNvSpPr txBox="1"/>
          <p:nvPr/>
        </p:nvSpPr>
        <p:spPr>
          <a:xfrm>
            <a:off x="284488" y="-1833"/>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２．アプリケーション「いまもり」</a:t>
            </a:r>
          </a:p>
        </p:txBody>
      </p:sp>
      <p:sp>
        <p:nvSpPr>
          <p:cNvPr id="5" name="Title 1">
            <a:extLst>
              <a:ext uri="{FF2B5EF4-FFF2-40B4-BE49-F238E27FC236}">
                <a16:creationId xmlns:a16="http://schemas.microsoft.com/office/drawing/2014/main" id="{A0774E82-549B-2E29-20C2-18F4C0F7FC33}"/>
              </a:ext>
            </a:extLst>
          </p:cNvPr>
          <p:cNvSpPr txBox="1">
            <a:spLocks/>
          </p:cNvSpPr>
          <p:nvPr/>
        </p:nvSpPr>
        <p:spPr>
          <a:xfrm>
            <a:off x="-86099" y="626100"/>
            <a:ext cx="5816785" cy="744070"/>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ja-JP" altLang="en-US" dirty="0">
                <a:latin typeface="Meiryo"/>
                <a:ea typeface="Meiryo"/>
              </a:rPr>
              <a:t>（２）機能紹介と</a:t>
            </a:r>
            <a:r>
              <a:rPr lang="ja-JP" altLang="ja-JP" dirty="0">
                <a:latin typeface="Meiryo"/>
                <a:ea typeface="Meiryo"/>
              </a:rPr>
              <a:t>アプリ導入の</a:t>
            </a:r>
            <a:r>
              <a:rPr lang="ja-JP" altLang="en-US" dirty="0">
                <a:latin typeface="Meiryo"/>
                <a:ea typeface="Meiryo"/>
              </a:rPr>
              <a:t>効</a:t>
            </a:r>
            <a:r>
              <a:rPr lang="ja-JP" altLang="ja-JP" dirty="0">
                <a:latin typeface="Meiryo"/>
                <a:ea typeface="Meiryo"/>
              </a:rPr>
              <a:t>果</a:t>
            </a:r>
            <a:endParaRPr lang="ja-JP" altLang="en-US" dirty="0">
              <a:latin typeface="Meiryo"/>
              <a:ea typeface="Meiryo"/>
            </a:endParaRPr>
          </a:p>
        </p:txBody>
      </p:sp>
    </p:spTree>
    <p:extLst>
      <p:ext uri="{BB962C8B-B14F-4D97-AF65-F5344CB8AC3E}">
        <p14:creationId xmlns:p14="http://schemas.microsoft.com/office/powerpoint/2010/main" val="206840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D5BE1D-39D0-096A-3FC7-7B707837F855}"/>
              </a:ext>
            </a:extLst>
          </p:cNvPr>
          <p:cNvPicPr>
            <a:picLocks noChangeAspect="1"/>
          </p:cNvPicPr>
          <p:nvPr/>
        </p:nvPicPr>
        <p:blipFill>
          <a:blip r:embed="rId2"/>
          <a:stretch>
            <a:fillRect/>
          </a:stretch>
        </p:blipFill>
        <p:spPr>
          <a:xfrm>
            <a:off x="684396" y="1989499"/>
            <a:ext cx="2760197" cy="2738679"/>
          </a:xfrm>
          <a:prstGeom prst="rect">
            <a:avLst/>
          </a:prstGeom>
        </p:spPr>
      </p:pic>
      <p:pic>
        <p:nvPicPr>
          <p:cNvPr id="9" name="Content Placeholder 4">
            <a:extLst>
              <a:ext uri="{FF2B5EF4-FFF2-40B4-BE49-F238E27FC236}">
                <a16:creationId xmlns:a16="http://schemas.microsoft.com/office/drawing/2014/main" id="{F54DF968-FA3A-86D8-C048-702EE0F6361C}"/>
              </a:ext>
            </a:extLst>
          </p:cNvPr>
          <p:cNvPicPr>
            <a:picLocks noChangeAspect="1"/>
          </p:cNvPicPr>
          <p:nvPr/>
        </p:nvPicPr>
        <p:blipFill>
          <a:blip r:embed="rId3"/>
          <a:srcRect t="-1226" r="54826" b="6545"/>
          <a:stretch>
            <a:fillRect/>
          </a:stretch>
        </p:blipFill>
        <p:spPr>
          <a:xfrm>
            <a:off x="1418758" y="2264833"/>
            <a:ext cx="1286342" cy="2086345"/>
          </a:xfrm>
          <a:prstGeom prst="rect">
            <a:avLst/>
          </a:prstGeom>
        </p:spPr>
      </p:pic>
      <p:sp>
        <p:nvSpPr>
          <p:cNvPr id="2" name="Title 1">
            <a:extLst>
              <a:ext uri="{FF2B5EF4-FFF2-40B4-BE49-F238E27FC236}">
                <a16:creationId xmlns:a16="http://schemas.microsoft.com/office/drawing/2014/main" id="{5ABF6A94-5D66-8B0A-9690-06A7F83E5FDD}"/>
              </a:ext>
            </a:extLst>
          </p:cNvPr>
          <p:cNvSpPr>
            <a:spLocks noGrp="1"/>
          </p:cNvSpPr>
          <p:nvPr>
            <p:ph type="title"/>
          </p:nvPr>
        </p:nvSpPr>
        <p:spPr>
          <a:xfrm>
            <a:off x="151269" y="1220463"/>
            <a:ext cx="11897856" cy="1151549"/>
          </a:xfrm>
        </p:spPr>
        <p:txBody>
          <a:bodyPr>
            <a:normAutofit/>
          </a:bodyPr>
          <a:lstStyle/>
          <a:p>
            <a:pPr>
              <a:lnSpc>
                <a:spcPct val="120000"/>
              </a:lnSpc>
              <a:spcBef>
                <a:spcPts val="1000"/>
              </a:spcBef>
            </a:pPr>
            <a:r>
              <a:rPr lang="en-US" sz="2400">
                <a:latin typeface="メイリオ"/>
                <a:ea typeface="メイリオ"/>
              </a:rPr>
              <a:t>①</a:t>
            </a:r>
            <a:r>
              <a:rPr lang="ja-JP" altLang="en-US" sz="2400">
                <a:latin typeface="メイリオ"/>
                <a:ea typeface="メイリオ"/>
              </a:rPr>
              <a:t>リアルタイム行動表示</a:t>
            </a:r>
            <a:r>
              <a:rPr lang="ja-JP" altLang="en-US" sz="2800">
                <a:latin typeface="メイリオ"/>
                <a:ea typeface="メイリオ"/>
              </a:rPr>
              <a:t>　　  </a:t>
            </a:r>
            <a:r>
              <a:rPr lang="ja-JP" altLang="en-US" sz="2400">
                <a:latin typeface="メイリオ"/>
                <a:ea typeface="メイリオ"/>
              </a:rPr>
              <a:t> ②位置情報・安否確認 </a:t>
            </a:r>
            <a:r>
              <a:rPr lang="ja-JP" altLang="en-US" sz="2800">
                <a:latin typeface="メイリオ"/>
                <a:ea typeface="メイリオ"/>
              </a:rPr>
              <a:t>　　　</a:t>
            </a:r>
            <a:r>
              <a:rPr lang="ja-JP" altLang="en-US" sz="2400">
                <a:latin typeface="メイリオ"/>
                <a:ea typeface="メイリオ"/>
              </a:rPr>
              <a:t>③防災グッズリスト</a:t>
            </a: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B6DB6934-77EF-007E-341E-AC4636AAF013}"/>
                  </a:ext>
                </a:extLst>
              </p14:cNvPr>
              <p14:cNvContentPartPr/>
              <p14:nvPr/>
            </p14:nvContentPartPr>
            <p14:xfrm>
              <a:off x="1270483" y="2856967"/>
              <a:ext cx="10026" cy="10026"/>
            </p14:xfrm>
          </p:contentPart>
        </mc:Choice>
        <mc:Fallback xmlns="">
          <p:pic>
            <p:nvPicPr>
              <p:cNvPr id="18" name="Ink 17">
                <a:extLst>
                  <a:ext uri="{FF2B5EF4-FFF2-40B4-BE49-F238E27FC236}">
                    <a16:creationId xmlns:a16="http://schemas.microsoft.com/office/drawing/2014/main" id="{B6DB6934-77EF-007E-341E-AC4636AAF013}"/>
                  </a:ext>
                </a:extLst>
              </p:cNvPr>
              <p:cNvPicPr/>
              <p:nvPr/>
            </p:nvPicPr>
            <p:blipFill>
              <a:blip r:embed="rId6"/>
              <a:stretch>
                <a:fillRect/>
              </a:stretch>
            </p:blipFill>
            <p:spPr>
              <a:xfrm>
                <a:off x="769183" y="2355667"/>
                <a:ext cx="1002600" cy="100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D6FD8E19-5F53-90F4-BC2C-7697A55E7E48}"/>
                  </a:ext>
                </a:extLst>
              </p14:cNvPr>
              <p14:cNvContentPartPr/>
              <p14:nvPr/>
            </p14:nvContentPartPr>
            <p14:xfrm>
              <a:off x="2373378" y="3949835"/>
              <a:ext cx="10026" cy="10026"/>
            </p14:xfrm>
          </p:contentPart>
        </mc:Choice>
        <mc:Fallback xmlns="">
          <p:pic>
            <p:nvPicPr>
              <p:cNvPr id="21" name="Ink 20">
                <a:extLst>
                  <a:ext uri="{FF2B5EF4-FFF2-40B4-BE49-F238E27FC236}">
                    <a16:creationId xmlns:a16="http://schemas.microsoft.com/office/drawing/2014/main" id="{D6FD8E19-5F53-90F4-BC2C-7697A55E7E48}"/>
                  </a:ext>
                </a:extLst>
              </p:cNvPr>
              <p:cNvPicPr/>
              <p:nvPr/>
            </p:nvPicPr>
            <p:blipFill>
              <a:blip r:embed="rId6"/>
              <a:stretch>
                <a:fillRect/>
              </a:stretch>
            </p:blipFill>
            <p:spPr>
              <a:xfrm>
                <a:off x="1872078" y="3448535"/>
                <a:ext cx="1002600" cy="1002600"/>
              </a:xfrm>
              <a:prstGeom prst="rect">
                <a:avLst/>
              </a:prstGeom>
            </p:spPr>
          </p:pic>
        </mc:Fallback>
      </mc:AlternateContent>
      <p:sp>
        <p:nvSpPr>
          <p:cNvPr id="3" name="TextBox 2">
            <a:extLst>
              <a:ext uri="{FF2B5EF4-FFF2-40B4-BE49-F238E27FC236}">
                <a16:creationId xmlns:a16="http://schemas.microsoft.com/office/drawing/2014/main" id="{D8C32000-538D-AC7E-5DA1-FA08C718E00E}"/>
              </a:ext>
            </a:extLst>
          </p:cNvPr>
          <p:cNvSpPr txBox="1"/>
          <p:nvPr/>
        </p:nvSpPr>
        <p:spPr>
          <a:xfrm>
            <a:off x="333215" y="5183656"/>
            <a:ext cx="337337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panose="020B0604030504040204" pitchFamily="50" charset="-128"/>
                <a:ea typeface="メイリオ" panose="020B0604030504040204" pitchFamily="50" charset="-128"/>
              </a:rPr>
              <a:t>・現在地から最適な避難ルートを表示</a:t>
            </a:r>
            <a:endParaRPr lang="ja-JP" sz="1400">
              <a:latin typeface="メイリオ" panose="020B0604030504040204" pitchFamily="50" charset="-128"/>
              <a:ea typeface="メイリオ" panose="020B0604030504040204" pitchFamily="50" charset="-128"/>
            </a:endParaRPr>
          </a:p>
          <a:p>
            <a:endParaRPr lang="ja-JP" altLang="en-US" sz="1400">
              <a:latin typeface="メイリオ" panose="020B0604030504040204" pitchFamily="50" charset="-128"/>
              <a:ea typeface="メイリオ" panose="020B0604030504040204" pitchFamily="50" charset="-128"/>
            </a:endParaRPr>
          </a:p>
          <a:p>
            <a:r>
              <a:rPr lang="ja-JP" altLang="en-US" sz="1400">
                <a:latin typeface="メイリオ" panose="020B0604030504040204" pitchFamily="50" charset="-128"/>
                <a:ea typeface="メイリオ" panose="020B0604030504040204" pitchFamily="50" charset="-128"/>
              </a:rPr>
              <a:t>・最新の災害情報を即座に通知</a:t>
            </a:r>
          </a:p>
          <a:p>
            <a:endParaRPr lang="ja-JP" altLang="en-US" sz="1400">
              <a:latin typeface="メイリオ" panose="020B0604030504040204" pitchFamily="50" charset="-128"/>
              <a:ea typeface="メイリオ" panose="020B0604030504040204" pitchFamily="50" charset="-128"/>
            </a:endParaRPr>
          </a:p>
        </p:txBody>
      </p:sp>
      <p:sp>
        <p:nvSpPr>
          <p:cNvPr id="10" name="TextBox 9">
            <a:extLst>
              <a:ext uri="{FF2B5EF4-FFF2-40B4-BE49-F238E27FC236}">
                <a16:creationId xmlns:a16="http://schemas.microsoft.com/office/drawing/2014/main" id="{D5ACCF03-7161-7987-5BF9-AE7C09FBE048}"/>
              </a:ext>
            </a:extLst>
          </p:cNvPr>
          <p:cNvSpPr txBox="1"/>
          <p:nvPr/>
        </p:nvSpPr>
        <p:spPr>
          <a:xfrm>
            <a:off x="4457285" y="5137676"/>
            <a:ext cx="3789792" cy="1113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ja-JP" altLang="en-US" sz="1400">
                <a:latin typeface="メイリオ" panose="020B0604030504040204" pitchFamily="50" charset="-128"/>
                <a:ea typeface="メイリオ" panose="020B0604030504040204" pitchFamily="50" charset="-128"/>
                <a:cs typeface="+mn-lt"/>
              </a:rPr>
              <a:t>・有事の際のみ、位置情報が共有</a:t>
            </a:r>
            <a:endParaRPr lang="en-US" altLang="ja-JP" sz="1400">
              <a:latin typeface="メイリオ" panose="020B0604030504040204" pitchFamily="50" charset="-128"/>
              <a:ea typeface="メイリオ" panose="020B0604030504040204" pitchFamily="50" charset="-128"/>
              <a:cs typeface="+mn-lt"/>
            </a:endParaRPr>
          </a:p>
          <a:p>
            <a:pPr>
              <a:lnSpc>
                <a:spcPct val="120000"/>
              </a:lnSpc>
              <a:spcBef>
                <a:spcPts val="1000"/>
              </a:spcBef>
            </a:pPr>
            <a:r>
              <a:rPr lang="ja-JP" altLang="en-US" sz="1400">
                <a:latin typeface="メイリオ" panose="020B0604030504040204" pitchFamily="50" charset="-128"/>
                <a:ea typeface="メイリオ" panose="020B0604030504040204" pitchFamily="50" charset="-128"/>
                <a:cs typeface="+mn-lt"/>
              </a:rPr>
              <a:t>（プライバシーの保護も万全！）</a:t>
            </a:r>
            <a:endParaRPr lang="en-US" altLang="ja-JP" sz="1400">
              <a:latin typeface="メイリオ" panose="020B0604030504040204" pitchFamily="50" charset="-128"/>
              <a:ea typeface="メイリオ" panose="020B0604030504040204" pitchFamily="50" charset="-128"/>
              <a:cs typeface="+mn-lt"/>
            </a:endParaRPr>
          </a:p>
          <a:p>
            <a:pPr>
              <a:lnSpc>
                <a:spcPct val="120000"/>
              </a:lnSpc>
              <a:spcBef>
                <a:spcPts val="1000"/>
              </a:spcBef>
            </a:pPr>
            <a:r>
              <a:rPr lang="ja-JP" altLang="en-US" sz="1400">
                <a:latin typeface="メイリオ" panose="020B0604030504040204" pitchFamily="50" charset="-128"/>
                <a:ea typeface="メイリオ" panose="020B0604030504040204" pitchFamily="50" charset="-128"/>
                <a:cs typeface="+mn-lt"/>
              </a:rPr>
              <a:t>・ワンタッチで安否登録！</a:t>
            </a:r>
            <a:endParaRPr lang="en-US" altLang="ja-JP" sz="1400">
              <a:latin typeface="メイリオ" panose="020B0604030504040204" pitchFamily="50" charset="-128"/>
              <a:ea typeface="メイリオ" panose="020B0604030504040204" pitchFamily="50" charset="-128"/>
              <a:cs typeface="+mn-lt"/>
            </a:endParaRPr>
          </a:p>
        </p:txBody>
      </p:sp>
      <p:pic>
        <p:nvPicPr>
          <p:cNvPr id="13" name="Picture 12">
            <a:extLst>
              <a:ext uri="{FF2B5EF4-FFF2-40B4-BE49-F238E27FC236}">
                <a16:creationId xmlns:a16="http://schemas.microsoft.com/office/drawing/2014/main" id="{E57B743B-72AA-23E3-A3FA-C96DF91E8CBD}"/>
              </a:ext>
            </a:extLst>
          </p:cNvPr>
          <p:cNvPicPr>
            <a:picLocks noChangeAspect="1"/>
          </p:cNvPicPr>
          <p:nvPr/>
        </p:nvPicPr>
        <p:blipFill>
          <a:blip r:embed="rId8"/>
          <a:stretch>
            <a:fillRect/>
          </a:stretch>
        </p:blipFill>
        <p:spPr>
          <a:xfrm>
            <a:off x="9374070" y="1963691"/>
            <a:ext cx="1600647" cy="2782848"/>
          </a:xfrm>
          <a:prstGeom prst="rect">
            <a:avLst/>
          </a:prstGeom>
        </p:spPr>
      </p:pic>
      <p:sp>
        <p:nvSpPr>
          <p:cNvPr id="6" name="テキスト ボックス 5">
            <a:extLst>
              <a:ext uri="{FF2B5EF4-FFF2-40B4-BE49-F238E27FC236}">
                <a16:creationId xmlns:a16="http://schemas.microsoft.com/office/drawing/2014/main" id="{EF72399F-3E33-AA7E-37D8-864D390A471C}"/>
              </a:ext>
            </a:extLst>
          </p:cNvPr>
          <p:cNvSpPr txBox="1"/>
          <p:nvPr/>
        </p:nvSpPr>
        <p:spPr>
          <a:xfrm>
            <a:off x="174522" y="701184"/>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２．アプリケーション「いまもり」</a:t>
            </a:r>
          </a:p>
        </p:txBody>
      </p:sp>
      <p:sp>
        <p:nvSpPr>
          <p:cNvPr id="5" name="TextBox 4">
            <a:extLst>
              <a:ext uri="{FF2B5EF4-FFF2-40B4-BE49-F238E27FC236}">
                <a16:creationId xmlns:a16="http://schemas.microsoft.com/office/drawing/2014/main" id="{6C8245DE-7E97-AB5F-61F9-811168B5456C}"/>
              </a:ext>
            </a:extLst>
          </p:cNvPr>
          <p:cNvSpPr txBox="1"/>
          <p:nvPr/>
        </p:nvSpPr>
        <p:spPr>
          <a:xfrm>
            <a:off x="8136009" y="5185349"/>
            <a:ext cx="407403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400">
                <a:latin typeface="メイリオ" panose="020B0604030504040204" pitchFamily="50" charset="-128"/>
                <a:ea typeface="メイリオ" panose="020B0604030504040204" pitchFamily="50" charset="-128"/>
              </a:rPr>
              <a:t>・「今」いる場所に合った防災グッズを提案</a:t>
            </a:r>
          </a:p>
          <a:p>
            <a:endParaRPr lang="ja-JP" altLang="en-US" sz="1400">
              <a:latin typeface="メイリオ" panose="020B0604030504040204" pitchFamily="50" charset="-128"/>
              <a:ea typeface="メイリオ" panose="020B0604030504040204" pitchFamily="50" charset="-128"/>
            </a:endParaRPr>
          </a:p>
          <a:p>
            <a:r>
              <a:rPr lang="ja-JP" altLang="en-US" sz="1400">
                <a:latin typeface="メイリオ" panose="020B0604030504040204" pitchFamily="50" charset="-128"/>
                <a:ea typeface="メイリオ" panose="020B0604030504040204" pitchFamily="50" charset="-128"/>
              </a:rPr>
              <a:t>・チェックリスト形式で用意するものがわかる</a:t>
            </a:r>
          </a:p>
        </p:txBody>
      </p:sp>
      <p:pic>
        <p:nvPicPr>
          <p:cNvPr id="16" name="Picture 3">
            <a:extLst>
              <a:ext uri="{FF2B5EF4-FFF2-40B4-BE49-F238E27FC236}">
                <a16:creationId xmlns:a16="http://schemas.microsoft.com/office/drawing/2014/main" id="{DBAE9AD8-0D8B-B486-DEB8-F9DED118DF98}"/>
              </a:ext>
            </a:extLst>
          </p:cNvPr>
          <p:cNvPicPr>
            <a:picLocks noChangeAspect="1"/>
          </p:cNvPicPr>
          <p:nvPr/>
        </p:nvPicPr>
        <p:blipFill>
          <a:blip r:embed="rId9"/>
          <a:srcRect l="8573" t="-297" r="8260"/>
          <a:stretch>
            <a:fillRect/>
          </a:stretch>
        </p:blipFill>
        <p:spPr>
          <a:xfrm>
            <a:off x="6303370" y="1985511"/>
            <a:ext cx="1600647" cy="2734365"/>
          </a:xfrm>
          <a:prstGeom prst="rect">
            <a:avLst/>
          </a:prstGeom>
        </p:spPr>
      </p:pic>
      <p:sp>
        <p:nvSpPr>
          <p:cNvPr id="4" name="TextBox 3">
            <a:extLst>
              <a:ext uri="{FF2B5EF4-FFF2-40B4-BE49-F238E27FC236}">
                <a16:creationId xmlns:a16="http://schemas.microsoft.com/office/drawing/2014/main" id="{08569A33-6B2A-FFC8-A316-51BBC0D2220B}"/>
              </a:ext>
            </a:extLst>
          </p:cNvPr>
          <p:cNvSpPr txBox="1"/>
          <p:nvPr/>
        </p:nvSpPr>
        <p:spPr>
          <a:xfrm>
            <a:off x="265656" y="541421"/>
            <a:ext cx="50632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Meiryo"/>
                <a:ea typeface="Meiryo"/>
              </a:rPr>
              <a:t>３</a:t>
            </a:r>
            <a:r>
              <a:rPr lang="ja-JP" altLang="en-US" sz="3200" b="1">
                <a:latin typeface="Meiryo"/>
                <a:ea typeface="Meiryo"/>
              </a:rPr>
              <a:t>つの機能</a:t>
            </a:r>
          </a:p>
        </p:txBody>
      </p:sp>
      <p:sp>
        <p:nvSpPr>
          <p:cNvPr id="8" name="TextBox 7">
            <a:extLst>
              <a:ext uri="{FF2B5EF4-FFF2-40B4-BE49-F238E27FC236}">
                <a16:creationId xmlns:a16="http://schemas.microsoft.com/office/drawing/2014/main" id="{FA191C8A-AA6D-D26A-32F7-F8576529C96D}"/>
              </a:ext>
            </a:extLst>
          </p:cNvPr>
          <p:cNvSpPr txBox="1"/>
          <p:nvPr/>
        </p:nvSpPr>
        <p:spPr>
          <a:xfrm>
            <a:off x="9446953" y="4220396"/>
            <a:ext cx="193290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800">
                <a:latin typeface="Meiryo"/>
                <a:ea typeface="Meiryo"/>
              </a:rPr>
              <a:t> 埼玉県さいたま市南区〇〇</a:t>
            </a:r>
          </a:p>
        </p:txBody>
      </p:sp>
      <p:pic>
        <p:nvPicPr>
          <p:cNvPr id="12" name="Picture 11">
            <a:extLst>
              <a:ext uri="{FF2B5EF4-FFF2-40B4-BE49-F238E27FC236}">
                <a16:creationId xmlns:a16="http://schemas.microsoft.com/office/drawing/2014/main" id="{F2C3E2C7-E589-61DC-6F60-EB47E5C4AABD}"/>
              </a:ext>
            </a:extLst>
          </p:cNvPr>
          <p:cNvPicPr>
            <a:picLocks noChangeAspect="1"/>
          </p:cNvPicPr>
          <p:nvPr/>
        </p:nvPicPr>
        <p:blipFill>
          <a:blip r:embed="rId2"/>
          <a:stretch>
            <a:fillRect/>
          </a:stretch>
        </p:blipFill>
        <p:spPr>
          <a:xfrm>
            <a:off x="3728419" y="1961957"/>
            <a:ext cx="2806100" cy="2784582"/>
          </a:xfrm>
          <a:prstGeom prst="rect">
            <a:avLst/>
          </a:prstGeom>
        </p:spPr>
      </p:pic>
      <p:pic>
        <p:nvPicPr>
          <p:cNvPr id="14" name="Content Placeholder 4">
            <a:extLst>
              <a:ext uri="{FF2B5EF4-FFF2-40B4-BE49-F238E27FC236}">
                <a16:creationId xmlns:a16="http://schemas.microsoft.com/office/drawing/2014/main" id="{16C336BC-1D30-0B00-8ACA-6CB03C13FED5}"/>
              </a:ext>
            </a:extLst>
          </p:cNvPr>
          <p:cNvPicPr>
            <a:picLocks noChangeAspect="1"/>
          </p:cNvPicPr>
          <p:nvPr/>
        </p:nvPicPr>
        <p:blipFill>
          <a:blip r:embed="rId3"/>
          <a:srcRect t="-1226" r="54826" b="6545"/>
          <a:stretch>
            <a:fillRect/>
          </a:stretch>
        </p:blipFill>
        <p:spPr>
          <a:xfrm>
            <a:off x="4479709" y="2228642"/>
            <a:ext cx="1308316" cy="2140897"/>
          </a:xfrm>
          <a:prstGeom prst="rect">
            <a:avLst/>
          </a:prstGeom>
        </p:spPr>
      </p:pic>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2F1816E3-FAD9-5D05-5C66-3E4F32351CF9}"/>
                  </a:ext>
                </a:extLst>
              </p14:cNvPr>
              <p14:cNvContentPartPr/>
              <p14:nvPr/>
            </p14:nvContentPartPr>
            <p14:xfrm>
              <a:off x="5555112" y="3931474"/>
              <a:ext cx="55929" cy="55929"/>
            </p14:xfrm>
          </p:contentPart>
        </mc:Choice>
        <mc:Fallback xmlns="">
          <p:pic>
            <p:nvPicPr>
              <p:cNvPr id="15" name="Ink 14">
                <a:extLst>
                  <a:ext uri="{FF2B5EF4-FFF2-40B4-BE49-F238E27FC236}">
                    <a16:creationId xmlns:a16="http://schemas.microsoft.com/office/drawing/2014/main" id="{2F1816E3-FAD9-5D05-5C66-3E4F32351CF9}"/>
                  </a:ext>
                </a:extLst>
              </p:cNvPr>
              <p:cNvPicPr/>
              <p:nvPr/>
            </p:nvPicPr>
            <p:blipFill>
              <a:blip r:embed="rId6"/>
              <a:stretch>
                <a:fillRect/>
              </a:stretch>
            </p:blipFill>
            <p:spPr>
              <a:xfrm>
                <a:off x="2758662" y="1135024"/>
                <a:ext cx="5592900" cy="5592900"/>
              </a:xfrm>
              <a:prstGeom prst="rect">
                <a:avLst/>
              </a:prstGeom>
            </p:spPr>
          </p:pic>
        </mc:Fallback>
      </mc:AlternateContent>
      <p:sp>
        <p:nvSpPr>
          <p:cNvPr id="17" name="TextBox 16">
            <a:extLst>
              <a:ext uri="{FF2B5EF4-FFF2-40B4-BE49-F238E27FC236}">
                <a16:creationId xmlns:a16="http://schemas.microsoft.com/office/drawing/2014/main" id="{F361394F-3BE2-E01F-21C6-D5797AB02A62}"/>
              </a:ext>
            </a:extLst>
          </p:cNvPr>
          <p:cNvSpPr txBox="1"/>
          <p:nvPr/>
        </p:nvSpPr>
        <p:spPr>
          <a:xfrm>
            <a:off x="4457966" y="4723965"/>
            <a:ext cx="36817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a:t>
            </a:r>
            <a:r>
              <a:rPr lang="ja-JP" altLang="en-US" sz="1200">
                <a:ea typeface="HGｺﾞｼｯｸM"/>
              </a:rPr>
              <a:t>位置情報確認画面　　　　　※安否確認画面</a:t>
            </a:r>
            <a:endParaRPr lang="en-US" sz="1200">
              <a:ea typeface="HGｺﾞｼｯｸM"/>
            </a:endParaRPr>
          </a:p>
        </p:txBody>
      </p:sp>
      <p:pic>
        <p:nvPicPr>
          <p:cNvPr id="19" name="Picture 18">
            <a:extLst>
              <a:ext uri="{FF2B5EF4-FFF2-40B4-BE49-F238E27FC236}">
                <a16:creationId xmlns:a16="http://schemas.microsoft.com/office/drawing/2014/main" id="{9DF74528-10EA-7D0A-4AAE-D13A9D6E650C}"/>
              </a:ext>
            </a:extLst>
          </p:cNvPr>
          <p:cNvPicPr>
            <a:picLocks noChangeAspect="1"/>
          </p:cNvPicPr>
          <p:nvPr/>
        </p:nvPicPr>
        <p:blipFill>
          <a:blip r:embed="rId11"/>
          <a:stretch>
            <a:fillRect/>
          </a:stretch>
        </p:blipFill>
        <p:spPr>
          <a:xfrm>
            <a:off x="4673085" y="3073706"/>
            <a:ext cx="175467" cy="233193"/>
          </a:xfrm>
          <a:prstGeom prst="rect">
            <a:avLst/>
          </a:prstGeom>
        </p:spPr>
      </p:pic>
      <p:pic>
        <p:nvPicPr>
          <p:cNvPr id="20" name="Picture 19">
            <a:extLst>
              <a:ext uri="{FF2B5EF4-FFF2-40B4-BE49-F238E27FC236}">
                <a16:creationId xmlns:a16="http://schemas.microsoft.com/office/drawing/2014/main" id="{C525B28C-BDB8-855A-2E61-998348F1B313}"/>
              </a:ext>
            </a:extLst>
          </p:cNvPr>
          <p:cNvPicPr>
            <a:picLocks noChangeAspect="1"/>
          </p:cNvPicPr>
          <p:nvPr/>
        </p:nvPicPr>
        <p:blipFill>
          <a:blip r:embed="rId11"/>
          <a:stretch>
            <a:fillRect/>
          </a:stretch>
        </p:blipFill>
        <p:spPr>
          <a:xfrm>
            <a:off x="5462627" y="3753079"/>
            <a:ext cx="175467" cy="233193"/>
          </a:xfrm>
          <a:prstGeom prst="rect">
            <a:avLst/>
          </a:prstGeom>
        </p:spPr>
      </p:pic>
      <p:sp>
        <p:nvSpPr>
          <p:cNvPr id="22" name="TextBox 21">
            <a:extLst>
              <a:ext uri="{FF2B5EF4-FFF2-40B4-BE49-F238E27FC236}">
                <a16:creationId xmlns:a16="http://schemas.microsoft.com/office/drawing/2014/main" id="{89B3D8E8-EA5D-9060-A756-8CDCD960B9FC}"/>
              </a:ext>
            </a:extLst>
          </p:cNvPr>
          <p:cNvSpPr txBox="1"/>
          <p:nvPr/>
        </p:nvSpPr>
        <p:spPr>
          <a:xfrm>
            <a:off x="4597980" y="3264733"/>
            <a:ext cx="52112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050">
                <a:ea typeface="HGｺﾞｼｯｸM"/>
              </a:rPr>
              <a:t>父</a:t>
            </a:r>
            <a:endParaRPr lang="en-US" sz="1050">
              <a:ea typeface="HGｺﾞｼｯｸM"/>
            </a:endParaRPr>
          </a:p>
        </p:txBody>
      </p:sp>
      <p:sp>
        <p:nvSpPr>
          <p:cNvPr id="23" name="TextBox 22">
            <a:extLst>
              <a:ext uri="{FF2B5EF4-FFF2-40B4-BE49-F238E27FC236}">
                <a16:creationId xmlns:a16="http://schemas.microsoft.com/office/drawing/2014/main" id="{1824B8CE-6DF6-54BD-723B-65184416F6A9}"/>
              </a:ext>
            </a:extLst>
          </p:cNvPr>
          <p:cNvSpPr txBox="1"/>
          <p:nvPr/>
        </p:nvSpPr>
        <p:spPr>
          <a:xfrm>
            <a:off x="5401295" y="3958702"/>
            <a:ext cx="601578"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050">
                <a:ea typeface="HGｺﾞｼｯｸM"/>
              </a:rPr>
              <a:t>母</a:t>
            </a:r>
            <a:endParaRPr lang="en-US" sz="1050">
              <a:ea typeface="HGｺﾞｼｯｸM"/>
            </a:endParaRPr>
          </a:p>
        </p:txBody>
      </p:sp>
      <p:pic>
        <p:nvPicPr>
          <p:cNvPr id="11" name="Picture 18">
            <a:extLst>
              <a:ext uri="{FF2B5EF4-FFF2-40B4-BE49-F238E27FC236}">
                <a16:creationId xmlns:a16="http://schemas.microsoft.com/office/drawing/2014/main" id="{A974513E-24D5-8812-0A99-344E46052EC8}"/>
              </a:ext>
            </a:extLst>
          </p:cNvPr>
          <p:cNvPicPr>
            <a:picLocks noChangeAspect="1"/>
          </p:cNvPicPr>
          <p:nvPr/>
        </p:nvPicPr>
        <p:blipFill>
          <a:blip r:embed="rId11"/>
          <a:stretch>
            <a:fillRect/>
          </a:stretch>
        </p:blipFill>
        <p:spPr>
          <a:xfrm>
            <a:off x="1702584" y="2842761"/>
            <a:ext cx="175467" cy="233193"/>
          </a:xfrm>
          <a:prstGeom prst="rect">
            <a:avLst/>
          </a:prstGeom>
        </p:spPr>
      </p:pic>
      <p:sp>
        <p:nvSpPr>
          <p:cNvPr id="24" name="テキスト ボックス 23">
            <a:extLst>
              <a:ext uri="{FF2B5EF4-FFF2-40B4-BE49-F238E27FC236}">
                <a16:creationId xmlns:a16="http://schemas.microsoft.com/office/drawing/2014/main" id="{3BA2CEDF-D914-DDFE-EC1F-3B9EFABA648D}"/>
              </a:ext>
            </a:extLst>
          </p:cNvPr>
          <p:cNvSpPr txBox="1"/>
          <p:nvPr/>
        </p:nvSpPr>
        <p:spPr>
          <a:xfrm>
            <a:off x="1568079" y="3906015"/>
            <a:ext cx="554458" cy="215444"/>
          </a:xfrm>
          <a:prstGeom prst="rect">
            <a:avLst/>
          </a:prstGeom>
          <a:noFill/>
        </p:spPr>
        <p:txBody>
          <a:bodyPr wrap="square" rtlCol="0">
            <a:spAutoFit/>
          </a:bodyPr>
          <a:lstStyle/>
          <a:p>
            <a:r>
              <a:rPr kumimoji="1" lang="ja-JP" altLang="en-US" sz="800"/>
              <a:t>現在地</a:t>
            </a:r>
          </a:p>
        </p:txBody>
      </p:sp>
      <mc:AlternateContent xmlns:mc="http://schemas.openxmlformats.org/markup-compatibility/2006" xmlns:p14="http://schemas.microsoft.com/office/powerpoint/2010/main">
        <mc:Choice Requires="p14">
          <p:contentPart p14:bwMode="auto" r:id="rId12">
            <p14:nvContentPartPr>
              <p14:cNvPr id="25" name="インク 24">
                <a:extLst>
                  <a:ext uri="{FF2B5EF4-FFF2-40B4-BE49-F238E27FC236}">
                    <a16:creationId xmlns:a16="http://schemas.microsoft.com/office/drawing/2014/main" id="{A93E5AB8-E558-5A50-632C-26C5037CE9EC}"/>
                  </a:ext>
                </a:extLst>
              </p14:cNvPr>
              <p14:cNvContentPartPr/>
              <p14:nvPr/>
            </p14:nvContentPartPr>
            <p14:xfrm>
              <a:off x="1672485" y="3229845"/>
              <a:ext cx="83520" cy="272520"/>
            </p14:xfrm>
          </p:contentPart>
        </mc:Choice>
        <mc:Fallback xmlns="">
          <p:pic>
            <p:nvPicPr>
              <p:cNvPr id="25" name="インク 24">
                <a:extLst>
                  <a:ext uri="{FF2B5EF4-FFF2-40B4-BE49-F238E27FC236}">
                    <a16:creationId xmlns:a16="http://schemas.microsoft.com/office/drawing/2014/main" id="{A93E5AB8-E558-5A50-632C-26C5037CE9EC}"/>
                  </a:ext>
                </a:extLst>
              </p:cNvPr>
              <p:cNvPicPr/>
              <p:nvPr/>
            </p:nvPicPr>
            <p:blipFill>
              <a:blip r:embed="rId13"/>
              <a:stretch>
                <a:fillRect/>
              </a:stretch>
            </p:blipFill>
            <p:spPr>
              <a:xfrm>
                <a:off x="1666365" y="3223725"/>
                <a:ext cx="957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インク 26">
                <a:extLst>
                  <a:ext uri="{FF2B5EF4-FFF2-40B4-BE49-F238E27FC236}">
                    <a16:creationId xmlns:a16="http://schemas.microsoft.com/office/drawing/2014/main" id="{FE3F17DC-42F6-86BB-D884-4B9863E0136C}"/>
                  </a:ext>
                </a:extLst>
              </p14:cNvPr>
              <p14:cNvContentPartPr/>
              <p14:nvPr/>
            </p14:nvContentPartPr>
            <p14:xfrm>
              <a:off x="1652133" y="3478538"/>
              <a:ext cx="28800" cy="64440"/>
            </p14:xfrm>
          </p:contentPart>
        </mc:Choice>
        <mc:Fallback xmlns="">
          <p:pic>
            <p:nvPicPr>
              <p:cNvPr id="27" name="インク 26">
                <a:extLst>
                  <a:ext uri="{FF2B5EF4-FFF2-40B4-BE49-F238E27FC236}">
                    <a16:creationId xmlns:a16="http://schemas.microsoft.com/office/drawing/2014/main" id="{FE3F17DC-42F6-86BB-D884-4B9863E0136C}"/>
                  </a:ext>
                </a:extLst>
              </p:cNvPr>
              <p:cNvPicPr/>
              <p:nvPr/>
            </p:nvPicPr>
            <p:blipFill>
              <a:blip r:embed="rId15"/>
              <a:stretch>
                <a:fillRect/>
              </a:stretch>
            </p:blipFill>
            <p:spPr>
              <a:xfrm>
                <a:off x="1646013" y="3472418"/>
                <a:ext cx="41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インク 27">
                <a:extLst>
                  <a:ext uri="{FF2B5EF4-FFF2-40B4-BE49-F238E27FC236}">
                    <a16:creationId xmlns:a16="http://schemas.microsoft.com/office/drawing/2014/main" id="{75BCC808-A006-97B3-4A76-A2B85491827C}"/>
                  </a:ext>
                </a:extLst>
              </p14:cNvPr>
              <p14:cNvContentPartPr/>
              <p14:nvPr/>
            </p14:nvContentPartPr>
            <p14:xfrm>
              <a:off x="1646733" y="3540098"/>
              <a:ext cx="5760" cy="7200"/>
            </p14:xfrm>
          </p:contentPart>
        </mc:Choice>
        <mc:Fallback xmlns="">
          <p:pic>
            <p:nvPicPr>
              <p:cNvPr id="28" name="インク 27">
                <a:extLst>
                  <a:ext uri="{FF2B5EF4-FFF2-40B4-BE49-F238E27FC236}">
                    <a16:creationId xmlns:a16="http://schemas.microsoft.com/office/drawing/2014/main" id="{75BCC808-A006-97B3-4A76-A2B85491827C}"/>
                  </a:ext>
                </a:extLst>
              </p:cNvPr>
              <p:cNvPicPr/>
              <p:nvPr/>
            </p:nvPicPr>
            <p:blipFill>
              <a:blip r:embed="rId17"/>
              <a:stretch>
                <a:fillRect/>
              </a:stretch>
            </p:blipFill>
            <p:spPr>
              <a:xfrm>
                <a:off x="1640613" y="3533978"/>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インク 28">
                <a:extLst>
                  <a:ext uri="{FF2B5EF4-FFF2-40B4-BE49-F238E27FC236}">
                    <a16:creationId xmlns:a16="http://schemas.microsoft.com/office/drawing/2014/main" id="{D8F51E0D-A042-B19F-EDF3-A7CECBAACC38}"/>
                  </a:ext>
                </a:extLst>
              </p14:cNvPr>
              <p14:cNvContentPartPr/>
              <p14:nvPr/>
            </p14:nvContentPartPr>
            <p14:xfrm>
              <a:off x="1642053" y="3550898"/>
              <a:ext cx="2880" cy="75240"/>
            </p14:xfrm>
          </p:contentPart>
        </mc:Choice>
        <mc:Fallback xmlns="">
          <p:pic>
            <p:nvPicPr>
              <p:cNvPr id="29" name="インク 28">
                <a:extLst>
                  <a:ext uri="{FF2B5EF4-FFF2-40B4-BE49-F238E27FC236}">
                    <a16:creationId xmlns:a16="http://schemas.microsoft.com/office/drawing/2014/main" id="{D8F51E0D-A042-B19F-EDF3-A7CECBAACC38}"/>
                  </a:ext>
                </a:extLst>
              </p:cNvPr>
              <p:cNvPicPr/>
              <p:nvPr/>
            </p:nvPicPr>
            <p:blipFill>
              <a:blip r:embed="rId19"/>
              <a:stretch>
                <a:fillRect/>
              </a:stretch>
            </p:blipFill>
            <p:spPr>
              <a:xfrm>
                <a:off x="1635933" y="3544749"/>
                <a:ext cx="15120" cy="8753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インク 29">
                <a:extLst>
                  <a:ext uri="{FF2B5EF4-FFF2-40B4-BE49-F238E27FC236}">
                    <a16:creationId xmlns:a16="http://schemas.microsoft.com/office/drawing/2014/main" id="{2AC7B75A-E9CD-49EE-4424-80F0740F0DD9}"/>
                  </a:ext>
                </a:extLst>
              </p14:cNvPr>
              <p14:cNvContentPartPr/>
              <p14:nvPr/>
            </p14:nvContentPartPr>
            <p14:xfrm>
              <a:off x="1642773" y="3627218"/>
              <a:ext cx="79200" cy="76680"/>
            </p14:xfrm>
          </p:contentPart>
        </mc:Choice>
        <mc:Fallback xmlns="">
          <p:pic>
            <p:nvPicPr>
              <p:cNvPr id="30" name="インク 29">
                <a:extLst>
                  <a:ext uri="{FF2B5EF4-FFF2-40B4-BE49-F238E27FC236}">
                    <a16:creationId xmlns:a16="http://schemas.microsoft.com/office/drawing/2014/main" id="{2AC7B75A-E9CD-49EE-4424-80F0740F0DD9}"/>
                  </a:ext>
                </a:extLst>
              </p:cNvPr>
              <p:cNvPicPr/>
              <p:nvPr/>
            </p:nvPicPr>
            <p:blipFill>
              <a:blip r:embed="rId21"/>
              <a:stretch>
                <a:fillRect/>
              </a:stretch>
            </p:blipFill>
            <p:spPr>
              <a:xfrm>
                <a:off x="1636681" y="3621098"/>
                <a:ext cx="91385"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インク 30">
                <a:extLst>
                  <a:ext uri="{FF2B5EF4-FFF2-40B4-BE49-F238E27FC236}">
                    <a16:creationId xmlns:a16="http://schemas.microsoft.com/office/drawing/2014/main" id="{F877E368-B5A1-8592-733E-10CE0E0CA4E7}"/>
                  </a:ext>
                </a:extLst>
              </p14:cNvPr>
              <p14:cNvContentPartPr/>
              <p14:nvPr/>
            </p14:nvContentPartPr>
            <p14:xfrm>
              <a:off x="1722688" y="3700338"/>
              <a:ext cx="83160" cy="227880"/>
            </p14:xfrm>
          </p:contentPart>
        </mc:Choice>
        <mc:Fallback xmlns="">
          <p:pic>
            <p:nvPicPr>
              <p:cNvPr id="31" name="インク 30">
                <a:extLst>
                  <a:ext uri="{FF2B5EF4-FFF2-40B4-BE49-F238E27FC236}">
                    <a16:creationId xmlns:a16="http://schemas.microsoft.com/office/drawing/2014/main" id="{F877E368-B5A1-8592-733E-10CE0E0CA4E7}"/>
                  </a:ext>
                </a:extLst>
              </p:cNvPr>
              <p:cNvPicPr/>
              <p:nvPr/>
            </p:nvPicPr>
            <p:blipFill>
              <a:blip r:embed="rId23"/>
              <a:stretch>
                <a:fillRect/>
              </a:stretch>
            </p:blipFill>
            <p:spPr>
              <a:xfrm>
                <a:off x="1716568" y="3694228"/>
                <a:ext cx="95400" cy="240101"/>
              </a:xfrm>
              <a:prstGeom prst="rect">
                <a:avLst/>
              </a:prstGeom>
            </p:spPr>
          </p:pic>
        </mc:Fallback>
      </mc:AlternateContent>
      <p:pic>
        <p:nvPicPr>
          <p:cNvPr id="32" name="Picture 18">
            <a:extLst>
              <a:ext uri="{FF2B5EF4-FFF2-40B4-BE49-F238E27FC236}">
                <a16:creationId xmlns:a16="http://schemas.microsoft.com/office/drawing/2014/main" id="{DCB6140D-4E31-D23C-CBF1-7F914AC548E6}"/>
              </a:ext>
            </a:extLst>
          </p:cNvPr>
          <p:cNvPicPr>
            <a:picLocks noChangeAspect="1"/>
          </p:cNvPicPr>
          <p:nvPr/>
        </p:nvPicPr>
        <p:blipFill>
          <a:blip r:embed="rId11"/>
          <a:stretch>
            <a:fillRect/>
          </a:stretch>
        </p:blipFill>
        <p:spPr>
          <a:xfrm>
            <a:off x="1712458" y="3763862"/>
            <a:ext cx="159238" cy="211625"/>
          </a:xfrm>
          <a:prstGeom prst="rect">
            <a:avLst/>
          </a:prstGeom>
        </p:spPr>
      </p:pic>
      <p:sp>
        <p:nvSpPr>
          <p:cNvPr id="33" name="テキスト ボックス 32">
            <a:extLst>
              <a:ext uri="{FF2B5EF4-FFF2-40B4-BE49-F238E27FC236}">
                <a16:creationId xmlns:a16="http://schemas.microsoft.com/office/drawing/2014/main" id="{88F92B0A-D13A-7347-2361-015B49AC2C69}"/>
              </a:ext>
            </a:extLst>
          </p:cNvPr>
          <p:cNvSpPr txBox="1"/>
          <p:nvPr/>
        </p:nvSpPr>
        <p:spPr>
          <a:xfrm>
            <a:off x="1549244" y="3037574"/>
            <a:ext cx="644904" cy="215444"/>
          </a:xfrm>
          <a:prstGeom prst="rect">
            <a:avLst/>
          </a:prstGeom>
          <a:noFill/>
        </p:spPr>
        <p:txBody>
          <a:bodyPr wrap="square" rtlCol="0">
            <a:spAutoFit/>
          </a:bodyPr>
          <a:lstStyle/>
          <a:p>
            <a:r>
              <a:rPr kumimoji="1" lang="ja-JP" altLang="en-US" sz="800"/>
              <a:t>避難所</a:t>
            </a:r>
          </a:p>
        </p:txBody>
      </p:sp>
      <p:sp>
        <p:nvSpPr>
          <p:cNvPr id="34" name="Rectangle 36">
            <a:extLst>
              <a:ext uri="{FF2B5EF4-FFF2-40B4-BE49-F238E27FC236}">
                <a16:creationId xmlns:a16="http://schemas.microsoft.com/office/drawing/2014/main" id="{45EAF889-243E-8043-D8C8-67C0D18D7A9E}"/>
              </a:ext>
            </a:extLst>
          </p:cNvPr>
          <p:cNvSpPr/>
          <p:nvPr/>
        </p:nvSpPr>
        <p:spPr>
          <a:xfrm>
            <a:off x="6434439" y="4072564"/>
            <a:ext cx="1333132"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テキスト ボックス 34">
            <a:extLst>
              <a:ext uri="{FF2B5EF4-FFF2-40B4-BE49-F238E27FC236}">
                <a16:creationId xmlns:a16="http://schemas.microsoft.com/office/drawing/2014/main" id="{AE2F0E44-1AB4-C040-71C1-D353747E7992}"/>
              </a:ext>
            </a:extLst>
          </p:cNvPr>
          <p:cNvSpPr txBox="1"/>
          <p:nvPr/>
        </p:nvSpPr>
        <p:spPr>
          <a:xfrm>
            <a:off x="6457998" y="4020341"/>
            <a:ext cx="1322149" cy="400110"/>
          </a:xfrm>
          <a:prstGeom prst="rect">
            <a:avLst/>
          </a:prstGeom>
          <a:noFill/>
        </p:spPr>
        <p:txBody>
          <a:bodyPr wrap="square" rtlCol="0">
            <a:spAutoFit/>
          </a:bodyPr>
          <a:lstStyle/>
          <a:p>
            <a:r>
              <a:rPr lang="ja-JP" altLang="en-US" sz="1000">
                <a:latin typeface="Meiryo UI" panose="020B0604030504040204" pitchFamily="50" charset="-128"/>
                <a:ea typeface="Meiryo UI" panose="020B0604030504040204" pitchFamily="50" charset="-128"/>
              </a:rPr>
              <a:t>花子</a:t>
            </a:r>
            <a:endParaRPr lang="en-US" altLang="ja-JP" sz="1000">
              <a:latin typeface="Meiryo UI" panose="020B0604030504040204" pitchFamily="50" charset="-128"/>
              <a:ea typeface="Meiryo UI" panose="020B0604030504040204" pitchFamily="50" charset="-128"/>
            </a:endParaRPr>
          </a:p>
          <a:p>
            <a:r>
              <a:rPr lang="en-US" altLang="ja-JP" sz="1000">
                <a:latin typeface="Meiryo UI" panose="020B0604030504040204" pitchFamily="50" charset="-128"/>
                <a:ea typeface="Meiryo UI" panose="020B0604030504040204" pitchFamily="50" charset="-128"/>
              </a:rPr>
              <a:t>080-</a:t>
            </a:r>
            <a:r>
              <a:rPr lang="ja-JP" altLang="en-US" sz="1000">
                <a:latin typeface="Meiryo UI" panose="020B0604030504040204" pitchFamily="50" charset="-128"/>
                <a:ea typeface="Meiryo UI" panose="020B0604030504040204" pitchFamily="50" charset="-128"/>
              </a:rPr>
              <a:t>〇〇〇〇</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〇〇</a:t>
            </a:r>
          </a:p>
        </p:txBody>
      </p:sp>
      <p:sp>
        <p:nvSpPr>
          <p:cNvPr id="36" name="テキスト ボックス 35">
            <a:extLst>
              <a:ext uri="{FF2B5EF4-FFF2-40B4-BE49-F238E27FC236}">
                <a16:creationId xmlns:a16="http://schemas.microsoft.com/office/drawing/2014/main" id="{BBC4BD91-317A-0622-512F-809878A3B973}"/>
              </a:ext>
            </a:extLst>
          </p:cNvPr>
          <p:cNvSpPr txBox="1"/>
          <p:nvPr/>
        </p:nvSpPr>
        <p:spPr>
          <a:xfrm>
            <a:off x="240632" y="0"/>
            <a:ext cx="4078224" cy="338554"/>
          </a:xfrm>
          <a:prstGeom prst="rect">
            <a:avLst/>
          </a:prstGeom>
          <a:noFill/>
        </p:spPr>
        <p:txBody>
          <a:bodyPr wrap="square" rtlCol="0">
            <a:spAutoFit/>
          </a:bodyPr>
          <a:lstStyle/>
          <a:p>
            <a:r>
              <a:rPr lang="ja-JP" altLang="en-US" sz="1600">
                <a:solidFill>
                  <a:schemeClr val="bg2"/>
                </a:solidFill>
                <a:ea typeface="メイリオ" panose="020B0604030504040204" pitchFamily="50" charset="-128"/>
              </a:rPr>
              <a:t>２．アプリケーション「いまもり」</a:t>
            </a:r>
          </a:p>
        </p:txBody>
      </p:sp>
    </p:spTree>
    <p:extLst>
      <p:ext uri="{BB962C8B-B14F-4D97-AF65-F5344CB8AC3E}">
        <p14:creationId xmlns:p14="http://schemas.microsoft.com/office/powerpoint/2010/main" val="383893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2AAE890-AE48-FB05-9066-5F6182204EE6}"/>
              </a:ext>
            </a:extLst>
          </p:cNvPr>
          <p:cNvSpPr/>
          <p:nvPr/>
        </p:nvSpPr>
        <p:spPr>
          <a:xfrm>
            <a:off x="5412937" y="4141610"/>
            <a:ext cx="6157720" cy="2186541"/>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7776D-B7AC-78DC-553A-1A66F504E4DC}"/>
              </a:ext>
            </a:extLst>
          </p:cNvPr>
          <p:cNvSpPr>
            <a:spLocks noGrp="1"/>
          </p:cNvSpPr>
          <p:nvPr>
            <p:ph type="title"/>
          </p:nvPr>
        </p:nvSpPr>
        <p:spPr>
          <a:xfrm>
            <a:off x="311756" y="336404"/>
            <a:ext cx="11110778" cy="1151308"/>
          </a:xfrm>
        </p:spPr>
        <p:txBody>
          <a:bodyPr>
            <a:normAutofit/>
          </a:bodyPr>
          <a:lstStyle/>
          <a:p>
            <a:r>
              <a:rPr lang="ja-JP" altLang="en-US" sz="3200">
                <a:latin typeface="メイリオ"/>
                <a:ea typeface="メイリオ"/>
              </a:rPr>
              <a:t>①リアルタイム行動表示　　</a:t>
            </a:r>
            <a:br>
              <a:rPr lang="ja-JP" altLang="en-US" sz="3200">
                <a:latin typeface="メイリオ"/>
                <a:ea typeface="メイリオ"/>
              </a:rPr>
            </a:br>
            <a:r>
              <a:rPr lang="ja-JP" altLang="en-US" sz="3200">
                <a:latin typeface="メイリオ"/>
                <a:ea typeface="メイリオ"/>
              </a:rPr>
              <a:t>　→知らない土地でも安全に素早く避難！</a:t>
            </a:r>
          </a:p>
        </p:txBody>
      </p:sp>
      <p:sp>
        <p:nvSpPr>
          <p:cNvPr id="3" name="Content Placeholder 2">
            <a:extLst>
              <a:ext uri="{FF2B5EF4-FFF2-40B4-BE49-F238E27FC236}">
                <a16:creationId xmlns:a16="http://schemas.microsoft.com/office/drawing/2014/main" id="{84FB4C8E-0639-6343-8E71-AE32E72A4053}"/>
              </a:ext>
            </a:extLst>
          </p:cNvPr>
          <p:cNvSpPr>
            <a:spLocks noGrp="1"/>
          </p:cNvSpPr>
          <p:nvPr>
            <p:ph idx="1"/>
          </p:nvPr>
        </p:nvSpPr>
        <p:spPr>
          <a:xfrm>
            <a:off x="1589583" y="1728927"/>
            <a:ext cx="10770810" cy="4408212"/>
          </a:xfrm>
        </p:spPr>
        <p:txBody>
          <a:bodyPr vert="horz" lIns="91440" tIns="45720" rIns="91440" bIns="45720" rtlCol="0" anchor="t">
            <a:normAutofit/>
          </a:bodyPr>
          <a:lstStyle/>
          <a:p>
            <a:pPr marL="0" indent="0">
              <a:buNone/>
            </a:pPr>
            <a:endParaRPr lang="ja-JP" altLang="en-US">
              <a:ea typeface="游ゴシック"/>
            </a:endParaRPr>
          </a:p>
          <a:p>
            <a:pPr marL="0" indent="0">
              <a:buNone/>
            </a:pPr>
            <a:endParaRPr lang="ja-JP" altLang="en-US">
              <a:ea typeface="游ゴシック"/>
            </a:endParaRPr>
          </a:p>
          <a:p>
            <a:pPr marL="0" indent="0">
              <a:buNone/>
            </a:pPr>
            <a:endParaRPr lang="ja-JP" altLang="en-US">
              <a:ea typeface="游ゴシック"/>
            </a:endParaRPr>
          </a:p>
          <a:p>
            <a:pPr marL="0" indent="0">
              <a:buNone/>
            </a:pPr>
            <a:r>
              <a:rPr lang="ja-JP" altLang="en-US">
                <a:latin typeface="メイリオ" panose="020B0604030504040204" pitchFamily="50" charset="-128"/>
                <a:ea typeface="メイリオ" panose="020B0604030504040204" pitchFamily="50" charset="-128"/>
              </a:rPr>
              <a:t>　</a:t>
            </a:r>
            <a:r>
              <a:rPr lang="ja-JP" altLang="en-US">
                <a:ea typeface="游ゴシック"/>
              </a:rPr>
              <a:t>　</a:t>
            </a:r>
          </a:p>
        </p:txBody>
      </p:sp>
      <p:sp>
        <p:nvSpPr>
          <p:cNvPr id="9" name="TextBox 8">
            <a:extLst>
              <a:ext uri="{FF2B5EF4-FFF2-40B4-BE49-F238E27FC236}">
                <a16:creationId xmlns:a16="http://schemas.microsoft.com/office/drawing/2014/main" id="{086ECF0F-8D17-4767-C8D3-3D83B879BB8E}"/>
              </a:ext>
            </a:extLst>
          </p:cNvPr>
          <p:cNvSpPr txBox="1"/>
          <p:nvPr/>
        </p:nvSpPr>
        <p:spPr>
          <a:xfrm>
            <a:off x="5498841" y="1886820"/>
            <a:ext cx="62616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Arial"/>
              <a:buChar char="•"/>
            </a:pPr>
            <a:r>
              <a:rPr lang="ja-JP" altLang="en-US">
                <a:solidFill>
                  <a:srgbClr val="424242"/>
                </a:solidFill>
                <a:latin typeface="Meiryo"/>
                <a:ea typeface="Meiryo"/>
              </a:rPr>
              <a:t>旅行先や出張先などで災害が起きたとき、</a:t>
            </a:r>
            <a:endParaRPr lang="en-US" altLang="ja-JP">
              <a:solidFill>
                <a:srgbClr val="000000"/>
              </a:solidFill>
              <a:latin typeface="Meiryo"/>
              <a:ea typeface="HGｺﾞｼｯｸM" panose="020B0609000000000000" pitchFamily="49" charset="-128"/>
            </a:endParaRPr>
          </a:p>
          <a:p>
            <a:r>
              <a:rPr lang="ja-JP" altLang="en-US">
                <a:solidFill>
                  <a:srgbClr val="424242"/>
                </a:solidFill>
                <a:latin typeface="Meiryo"/>
                <a:ea typeface="Meiryo"/>
              </a:rPr>
              <a:t>　避難所がわからない</a:t>
            </a:r>
            <a:endParaRPr lang="en-US" altLang="ja-JP">
              <a:solidFill>
                <a:srgbClr val="000000"/>
              </a:solidFill>
              <a:latin typeface="Meiryo"/>
              <a:ea typeface="HGｺﾞｼｯｸM" panose="020B0609000000000000" pitchFamily="49" charset="-128"/>
            </a:endParaRPr>
          </a:p>
          <a:p>
            <a:endParaRPr lang="ja-JP" altLang="en-US">
              <a:solidFill>
                <a:srgbClr val="424242"/>
              </a:solidFill>
              <a:latin typeface="Meiryo"/>
              <a:ea typeface="Meiryo"/>
            </a:endParaRPr>
          </a:p>
          <a:p>
            <a:pPr marL="285750" indent="-285750">
              <a:buFont typeface="Arial"/>
              <a:buChar char="•"/>
            </a:pPr>
            <a:r>
              <a:rPr lang="ja-JP" altLang="en-US">
                <a:solidFill>
                  <a:srgbClr val="424242"/>
                </a:solidFill>
                <a:latin typeface="Meiryo"/>
                <a:ea typeface="Meiryo"/>
              </a:rPr>
              <a:t>旅行先や出張先で被害にあった人が3割超</a:t>
            </a:r>
          </a:p>
        </p:txBody>
      </p:sp>
      <p:sp>
        <p:nvSpPr>
          <p:cNvPr id="14" name="TextBox 13">
            <a:extLst>
              <a:ext uri="{FF2B5EF4-FFF2-40B4-BE49-F238E27FC236}">
                <a16:creationId xmlns:a16="http://schemas.microsoft.com/office/drawing/2014/main" id="{8BEDD36F-BB1E-AA61-AFB0-60870031EB3E}"/>
              </a:ext>
            </a:extLst>
          </p:cNvPr>
          <p:cNvSpPr txBox="1"/>
          <p:nvPr/>
        </p:nvSpPr>
        <p:spPr>
          <a:xfrm>
            <a:off x="750313" y="6177199"/>
            <a:ext cx="38281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000">
                <a:ea typeface="+mn-lt"/>
                <a:cs typeface="+mn-lt"/>
                <a:hlinkClick r:id="rId2"/>
              </a:rPr>
              <a:t>能登半島地震で「避難場所わからず」　旅行・帰省中に被災の</a:t>
            </a:r>
            <a:r>
              <a:rPr lang="en-US" sz="1000">
                <a:ea typeface="+mn-lt"/>
                <a:cs typeface="+mn-lt"/>
                <a:hlinkClick r:id="rId2"/>
              </a:rPr>
              <a:t>3</a:t>
            </a:r>
            <a:r>
              <a:rPr lang="ja-JP" altLang="en-US" sz="1000">
                <a:ea typeface="+mn-lt"/>
                <a:cs typeface="+mn-lt"/>
                <a:hlinkClick r:id="rId2"/>
              </a:rPr>
              <a:t>割回答</a:t>
            </a:r>
            <a:r>
              <a:rPr lang="en-US" sz="1000">
                <a:ea typeface="+mn-lt"/>
                <a:cs typeface="+mn-lt"/>
                <a:hlinkClick r:id="rId2"/>
              </a:rPr>
              <a:t> [</a:t>
            </a:r>
            <a:r>
              <a:rPr lang="ja-JP" altLang="en-US" sz="1000">
                <a:ea typeface="+mn-lt"/>
                <a:cs typeface="+mn-lt"/>
                <a:hlinkClick r:id="rId2"/>
              </a:rPr>
              <a:t>山形県</a:t>
            </a:r>
            <a:r>
              <a:rPr lang="en-US" sz="1000">
                <a:ea typeface="+mn-lt"/>
                <a:cs typeface="+mn-lt"/>
                <a:hlinkClick r:id="rId2"/>
              </a:rPr>
              <a:t>] [</a:t>
            </a:r>
            <a:r>
              <a:rPr lang="ja-JP" altLang="en-US" sz="1000">
                <a:ea typeface="+mn-lt"/>
                <a:cs typeface="+mn-lt"/>
                <a:hlinkClick r:id="rId2"/>
              </a:rPr>
              <a:t>能登半島地震</a:t>
            </a:r>
            <a:r>
              <a:rPr lang="en-US" sz="1000">
                <a:ea typeface="+mn-lt"/>
                <a:cs typeface="+mn-lt"/>
                <a:hlinkClick r:id="rId2"/>
              </a:rPr>
              <a:t>]</a:t>
            </a:r>
            <a:r>
              <a:rPr lang="ja-JP" altLang="en-US" sz="1000">
                <a:ea typeface="+mn-lt"/>
                <a:cs typeface="+mn-lt"/>
                <a:hlinkClick r:id="rId2"/>
              </a:rPr>
              <a:t>：朝日新聞</a:t>
            </a:r>
            <a:endParaRPr lang="en-US" sz="1000">
              <a:ea typeface="+mn-lt"/>
              <a:cs typeface="+mn-lt"/>
            </a:endParaRPr>
          </a:p>
        </p:txBody>
      </p:sp>
      <p:pic>
        <p:nvPicPr>
          <p:cNvPr id="15" name="Picture 14">
            <a:extLst>
              <a:ext uri="{FF2B5EF4-FFF2-40B4-BE49-F238E27FC236}">
                <a16:creationId xmlns:a16="http://schemas.microsoft.com/office/drawing/2014/main" id="{0CAC6E5F-0FAC-EF92-7E09-624D236FA3C9}"/>
              </a:ext>
            </a:extLst>
          </p:cNvPr>
          <p:cNvPicPr>
            <a:picLocks noChangeAspect="1"/>
          </p:cNvPicPr>
          <p:nvPr/>
        </p:nvPicPr>
        <p:blipFill>
          <a:blip r:embed="rId3"/>
          <a:stretch>
            <a:fillRect/>
          </a:stretch>
        </p:blipFill>
        <p:spPr>
          <a:xfrm>
            <a:off x="607263" y="1145125"/>
            <a:ext cx="4114226" cy="5011368"/>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E351FB8D-DBC5-7999-29FF-43D55953DF4A}"/>
                  </a:ext>
                </a:extLst>
              </p14:cNvPr>
              <p14:cNvContentPartPr/>
              <p14:nvPr/>
            </p14:nvContentPartPr>
            <p14:xfrm>
              <a:off x="1974951" y="1537023"/>
              <a:ext cx="2451147" cy="8758"/>
            </p14:xfrm>
          </p:contentPart>
        </mc:Choice>
        <mc:Fallback xmlns="">
          <p:pic>
            <p:nvPicPr>
              <p:cNvPr id="17" name="Ink 16">
                <a:extLst>
                  <a:ext uri="{FF2B5EF4-FFF2-40B4-BE49-F238E27FC236}">
                    <a16:creationId xmlns:a16="http://schemas.microsoft.com/office/drawing/2014/main" id="{E351FB8D-DBC5-7999-29FF-43D55953DF4A}"/>
                  </a:ext>
                </a:extLst>
              </p:cNvPr>
              <p:cNvPicPr/>
              <p:nvPr/>
            </p:nvPicPr>
            <p:blipFill>
              <a:blip r:embed="rId6"/>
              <a:stretch>
                <a:fillRect/>
              </a:stretch>
            </p:blipFill>
            <p:spPr>
              <a:xfrm>
                <a:off x="1920953" y="-1090377"/>
                <a:ext cx="2558783" cy="525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735794E7-8C3B-B9E1-7F06-B2D91C91446E}"/>
                  </a:ext>
                </a:extLst>
              </p14:cNvPr>
              <p14:cNvContentPartPr/>
              <p14:nvPr/>
            </p14:nvContentPartPr>
            <p14:xfrm flipV="1">
              <a:off x="800066" y="1734076"/>
              <a:ext cx="788959" cy="98702"/>
            </p14:xfrm>
          </p:contentPart>
        </mc:Choice>
        <mc:Fallback xmlns="">
          <p:pic>
            <p:nvPicPr>
              <p:cNvPr id="18" name="Ink 17">
                <a:extLst>
                  <a:ext uri="{FF2B5EF4-FFF2-40B4-BE49-F238E27FC236}">
                    <a16:creationId xmlns:a16="http://schemas.microsoft.com/office/drawing/2014/main" id="{735794E7-8C3B-B9E1-7F06-B2D91C91446E}"/>
                  </a:ext>
                </a:extLst>
              </p:cNvPr>
              <p:cNvPicPr/>
              <p:nvPr/>
            </p:nvPicPr>
            <p:blipFill>
              <a:blip r:embed="rId8"/>
              <a:stretch>
                <a:fillRect/>
              </a:stretch>
            </p:blipFill>
            <p:spPr>
              <a:xfrm flipV="1">
                <a:off x="746077" y="-27876524"/>
                <a:ext cx="896577" cy="59221200"/>
              </a:xfrm>
              <a:prstGeom prst="rect">
                <a:avLst/>
              </a:prstGeom>
            </p:spPr>
          </p:pic>
        </mc:Fallback>
      </mc:AlternateContent>
      <p:sp>
        <p:nvSpPr>
          <p:cNvPr id="22" name="TextBox 21">
            <a:extLst>
              <a:ext uri="{FF2B5EF4-FFF2-40B4-BE49-F238E27FC236}">
                <a16:creationId xmlns:a16="http://schemas.microsoft.com/office/drawing/2014/main" id="{08F134E2-3CB3-05E3-4938-820091AB7B31}"/>
              </a:ext>
            </a:extLst>
          </p:cNvPr>
          <p:cNvSpPr txBox="1"/>
          <p:nvPr/>
        </p:nvSpPr>
        <p:spPr>
          <a:xfrm>
            <a:off x="5491150" y="1349009"/>
            <a:ext cx="2668428" cy="379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HGｺﾞｼｯｸM"/>
              </a:rPr>
              <a:t>＜課題</a:t>
            </a:r>
            <a:r>
              <a:rPr lang="en-US"/>
              <a:t>＞</a:t>
            </a:r>
          </a:p>
        </p:txBody>
      </p:sp>
      <p:sp>
        <p:nvSpPr>
          <p:cNvPr id="4" name="テキスト ボックス 3">
            <a:extLst>
              <a:ext uri="{FF2B5EF4-FFF2-40B4-BE49-F238E27FC236}">
                <a16:creationId xmlns:a16="http://schemas.microsoft.com/office/drawing/2014/main" id="{203ECB2F-DE3B-00E7-8833-07C0FEDC6E9E}"/>
              </a:ext>
            </a:extLst>
          </p:cNvPr>
          <p:cNvSpPr txBox="1"/>
          <p:nvPr/>
        </p:nvSpPr>
        <p:spPr>
          <a:xfrm>
            <a:off x="93988" y="7692"/>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２．アプリケーション「いまもり」</a:t>
            </a:r>
          </a:p>
        </p:txBody>
      </p:sp>
      <p:sp>
        <p:nvSpPr>
          <p:cNvPr id="6" name="Rectangle: Rounded Corners 5">
            <a:extLst>
              <a:ext uri="{FF2B5EF4-FFF2-40B4-BE49-F238E27FC236}">
                <a16:creationId xmlns:a16="http://schemas.microsoft.com/office/drawing/2014/main" id="{AD904C11-BBC1-E293-009D-E265C4532E28}"/>
              </a:ext>
            </a:extLst>
          </p:cNvPr>
          <p:cNvSpPr/>
          <p:nvPr/>
        </p:nvSpPr>
        <p:spPr>
          <a:xfrm>
            <a:off x="5418785" y="1727980"/>
            <a:ext cx="6157719" cy="129645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289AB606-C558-A57A-727A-58A883587391}"/>
              </a:ext>
            </a:extLst>
          </p:cNvPr>
          <p:cNvSpPr/>
          <p:nvPr/>
        </p:nvSpPr>
        <p:spPr>
          <a:xfrm>
            <a:off x="8065898" y="3234952"/>
            <a:ext cx="666952" cy="735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3D05DC8-5411-D7D8-9C4E-CD254F23E6ED}"/>
              </a:ext>
            </a:extLst>
          </p:cNvPr>
          <p:cNvSpPr txBox="1"/>
          <p:nvPr/>
        </p:nvSpPr>
        <p:spPr>
          <a:xfrm>
            <a:off x="5493029" y="3743155"/>
            <a:ext cx="1590549" cy="379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＜解決策</a:t>
            </a:r>
            <a:r>
              <a:rPr lang="en-US"/>
              <a:t>＞</a:t>
            </a:r>
          </a:p>
        </p:txBody>
      </p:sp>
      <p:sp>
        <p:nvSpPr>
          <p:cNvPr id="11" name="TextBox 10">
            <a:extLst>
              <a:ext uri="{FF2B5EF4-FFF2-40B4-BE49-F238E27FC236}">
                <a16:creationId xmlns:a16="http://schemas.microsoft.com/office/drawing/2014/main" id="{E1B92632-36D0-9F7F-7467-73DC462798BE}"/>
              </a:ext>
            </a:extLst>
          </p:cNvPr>
          <p:cNvSpPr txBox="1"/>
          <p:nvPr/>
        </p:nvSpPr>
        <p:spPr>
          <a:xfrm>
            <a:off x="5525131" y="4402167"/>
            <a:ext cx="599055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ja-JP" altLang="en-US">
                <a:latin typeface="Meiryo"/>
                <a:ea typeface="Meiryo"/>
              </a:rPr>
              <a:t>「今」あなたがいる場所に合わせて避難場所を提示</a:t>
            </a:r>
          </a:p>
          <a:p>
            <a:endParaRPr lang="ja-JP" altLang="en-US">
              <a:latin typeface="Meiryo"/>
              <a:ea typeface="Meiryo"/>
            </a:endParaRPr>
          </a:p>
          <a:p>
            <a:pPr marL="285750" indent="-285750">
              <a:buFont typeface="Arial"/>
              <a:buChar char="•"/>
            </a:pPr>
            <a:r>
              <a:rPr lang="ja-JP" altLang="en-US">
                <a:latin typeface="Meiryo"/>
                <a:ea typeface="Meiryo"/>
              </a:rPr>
              <a:t>安全に避難できる最短ルートを地図で表示</a:t>
            </a:r>
          </a:p>
          <a:p>
            <a:r>
              <a:rPr lang="ja-JP" altLang="en-US">
                <a:latin typeface="Meiryo"/>
                <a:ea typeface="Meiryo"/>
              </a:rPr>
              <a:t>　(直感的にわかりやすい画面で表示)</a:t>
            </a:r>
          </a:p>
          <a:p>
            <a:pPr marL="285750" indent="-285750">
              <a:buFont typeface="Arial" panose="020B0604020202020204" pitchFamily="34" charset="0"/>
              <a:buChar char="•"/>
            </a:pPr>
            <a:endParaRPr lang="en-US" altLang="ja-JP">
              <a:latin typeface="Meiryo"/>
              <a:ea typeface="Meiryo"/>
            </a:endParaRPr>
          </a:p>
          <a:p>
            <a:pPr marL="285750" indent="-285750">
              <a:buFont typeface="Arial" panose="020B0604020202020204" pitchFamily="34" charset="0"/>
              <a:buChar char="•"/>
            </a:pPr>
            <a:r>
              <a:rPr lang="ja-JP" altLang="en-US">
                <a:latin typeface="Meiryo"/>
                <a:ea typeface="Meiryo"/>
              </a:rPr>
              <a:t>最新の災害情報も即座に通知</a:t>
            </a:r>
          </a:p>
        </p:txBody>
      </p:sp>
    </p:spTree>
    <p:extLst>
      <p:ext uri="{BB962C8B-B14F-4D97-AF65-F5344CB8AC3E}">
        <p14:creationId xmlns:p14="http://schemas.microsoft.com/office/powerpoint/2010/main" val="72462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9B76C-0517-2609-88C4-9F0B180E6DE3}"/>
            </a:ext>
          </a:extLst>
        </p:cNvPr>
        <p:cNvGrpSpPr/>
        <p:nvPr/>
      </p:nvGrpSpPr>
      <p:grpSpPr>
        <a:xfrm>
          <a:off x="0" y="0"/>
          <a:ext cx="0" cy="0"/>
          <a:chOff x="0" y="0"/>
          <a:chExt cx="0" cy="0"/>
        </a:xfrm>
      </p:grpSpPr>
      <p:pic>
        <p:nvPicPr>
          <p:cNvPr id="28" name="Picture 11">
            <a:extLst>
              <a:ext uri="{FF2B5EF4-FFF2-40B4-BE49-F238E27FC236}">
                <a16:creationId xmlns:a16="http://schemas.microsoft.com/office/drawing/2014/main" id="{6DEC2532-2F22-4F59-B570-C2CFD6EF1255}"/>
              </a:ext>
            </a:extLst>
          </p:cNvPr>
          <p:cNvPicPr>
            <a:picLocks noChangeAspect="1"/>
          </p:cNvPicPr>
          <p:nvPr/>
        </p:nvPicPr>
        <p:blipFill>
          <a:blip r:embed="rId2"/>
          <a:stretch>
            <a:fillRect/>
          </a:stretch>
        </p:blipFill>
        <p:spPr>
          <a:xfrm>
            <a:off x="6381899" y="1663664"/>
            <a:ext cx="3095604" cy="2977596"/>
          </a:xfrm>
          <a:prstGeom prst="rect">
            <a:avLst/>
          </a:prstGeom>
        </p:spPr>
      </p:pic>
      <p:pic>
        <p:nvPicPr>
          <p:cNvPr id="21" name="Content Placeholder 20">
            <a:extLst>
              <a:ext uri="{FF2B5EF4-FFF2-40B4-BE49-F238E27FC236}">
                <a16:creationId xmlns:a16="http://schemas.microsoft.com/office/drawing/2014/main" id="{B525F3B1-2BC8-69F2-8909-EDED5911BD5B}"/>
              </a:ext>
            </a:extLst>
          </p:cNvPr>
          <p:cNvPicPr>
            <a:picLocks noGrp="1" noChangeAspect="1"/>
          </p:cNvPicPr>
          <p:nvPr>
            <p:ph idx="1"/>
          </p:nvPr>
        </p:nvPicPr>
        <p:blipFill>
          <a:blip r:embed="rId3"/>
          <a:srcRect l="13687" t="3358" r="17218" b="3358"/>
          <a:stretch>
            <a:fillRect/>
          </a:stretch>
        </p:blipFill>
        <p:spPr>
          <a:xfrm>
            <a:off x="864038" y="1412503"/>
            <a:ext cx="3508036" cy="2871259"/>
          </a:xfrm>
          <a:prstGeom prst="rect">
            <a:avLst/>
          </a:prstGeom>
        </p:spPr>
      </p:pic>
      <p:sp>
        <p:nvSpPr>
          <p:cNvPr id="18" name="Rectangle: Rounded Corners 17">
            <a:extLst>
              <a:ext uri="{FF2B5EF4-FFF2-40B4-BE49-F238E27FC236}">
                <a16:creationId xmlns:a16="http://schemas.microsoft.com/office/drawing/2014/main" id="{9B1AA398-5D8D-96E0-625C-5E047973983F}"/>
              </a:ext>
            </a:extLst>
          </p:cNvPr>
          <p:cNvSpPr/>
          <p:nvPr/>
        </p:nvSpPr>
        <p:spPr>
          <a:xfrm>
            <a:off x="6640687" y="5010786"/>
            <a:ext cx="5047564" cy="1400606"/>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71206-D8F2-93C0-DE32-B854A4D8AB88}"/>
              </a:ext>
            </a:extLst>
          </p:cNvPr>
          <p:cNvSpPr>
            <a:spLocks noGrp="1"/>
          </p:cNvSpPr>
          <p:nvPr>
            <p:ph type="title"/>
          </p:nvPr>
        </p:nvSpPr>
        <p:spPr>
          <a:xfrm>
            <a:off x="242176" y="500514"/>
            <a:ext cx="10148753" cy="1198933"/>
          </a:xfrm>
        </p:spPr>
        <p:txBody>
          <a:bodyPr/>
          <a:lstStyle/>
          <a:p>
            <a:r>
              <a:rPr lang="ja-JP" altLang="en-US">
                <a:latin typeface="メイリオ"/>
                <a:ea typeface="メイリオ"/>
              </a:rPr>
              <a:t>②　</a:t>
            </a:r>
            <a:r>
              <a:rPr lang="ja-JP" altLang="en-US" sz="3200">
                <a:latin typeface="メイリオ"/>
                <a:ea typeface="メイリオ"/>
              </a:rPr>
              <a:t>位置情報・安否確認</a:t>
            </a:r>
            <a:br>
              <a:rPr lang="en-US" altLang="ja-JP" sz="3200">
                <a:latin typeface="メイリオ" panose="020B0604030504040204" pitchFamily="50" charset="-128"/>
                <a:ea typeface="メイリオ" panose="020B0604030504040204" pitchFamily="50" charset="-128"/>
              </a:rPr>
            </a:br>
            <a:r>
              <a:rPr lang="ja-JP" altLang="en-US" sz="3200">
                <a:latin typeface="メイリオ"/>
                <a:ea typeface="メイリオ"/>
              </a:rPr>
              <a:t>　　　　→家族の位置もわかって安心</a:t>
            </a:r>
            <a:endParaRPr lang="en-US" sz="3200" b="0">
              <a:latin typeface="メイリオ"/>
              <a:ea typeface="メイリオ"/>
            </a:endParaRPr>
          </a:p>
        </p:txBody>
      </p:sp>
      <p:pic>
        <p:nvPicPr>
          <p:cNvPr id="4" name="Picture 3">
            <a:extLst>
              <a:ext uri="{FF2B5EF4-FFF2-40B4-BE49-F238E27FC236}">
                <a16:creationId xmlns:a16="http://schemas.microsoft.com/office/drawing/2014/main" id="{3E174DBF-852F-1B9E-4D1A-31904A5EFCB1}"/>
              </a:ext>
            </a:extLst>
          </p:cNvPr>
          <p:cNvPicPr>
            <a:picLocks noChangeAspect="1"/>
          </p:cNvPicPr>
          <p:nvPr/>
        </p:nvPicPr>
        <p:blipFill>
          <a:blip r:embed="rId4"/>
          <a:srcRect l="8573" t="-297" r="8260"/>
          <a:stretch>
            <a:fillRect/>
          </a:stretch>
        </p:blipFill>
        <p:spPr>
          <a:xfrm>
            <a:off x="9639873" y="1663664"/>
            <a:ext cx="1704814" cy="2941496"/>
          </a:xfrm>
          <a:prstGeom prst="rect">
            <a:avLst/>
          </a:prstGeom>
        </p:spPr>
      </p:pic>
      <p:sp>
        <p:nvSpPr>
          <p:cNvPr id="5" name="TextBox 4">
            <a:extLst>
              <a:ext uri="{FF2B5EF4-FFF2-40B4-BE49-F238E27FC236}">
                <a16:creationId xmlns:a16="http://schemas.microsoft.com/office/drawing/2014/main" id="{A1ACD3D2-885C-EC74-0B36-1EF9C0CD1E8D}"/>
              </a:ext>
            </a:extLst>
          </p:cNvPr>
          <p:cNvSpPr txBox="1"/>
          <p:nvPr/>
        </p:nvSpPr>
        <p:spPr>
          <a:xfrm>
            <a:off x="9843715" y="1431166"/>
            <a:ext cx="25707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a:latin typeface="Meiryo"/>
                <a:ea typeface="Meiryo"/>
              </a:rPr>
              <a:t>安否確認の画面</a:t>
            </a:r>
            <a:endParaRPr lang="en-US" sz="1200">
              <a:latin typeface="Meiryo"/>
              <a:ea typeface="Meiryo"/>
            </a:endParaRPr>
          </a:p>
        </p:txBody>
      </p:sp>
      <p:sp>
        <p:nvSpPr>
          <p:cNvPr id="11" name="TextBox 10">
            <a:extLst>
              <a:ext uri="{FF2B5EF4-FFF2-40B4-BE49-F238E27FC236}">
                <a16:creationId xmlns:a16="http://schemas.microsoft.com/office/drawing/2014/main" id="{23024735-4736-BF86-81AD-7C38A179A9D0}"/>
              </a:ext>
            </a:extLst>
          </p:cNvPr>
          <p:cNvSpPr txBox="1"/>
          <p:nvPr/>
        </p:nvSpPr>
        <p:spPr>
          <a:xfrm>
            <a:off x="6995637" y="1431166"/>
            <a:ext cx="27952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a:latin typeface="Meiryo"/>
                <a:ea typeface="Meiryo"/>
              </a:rPr>
              <a:t>災害時のみ位置情報表示</a:t>
            </a:r>
            <a:endParaRPr lang="en-US" sz="1200">
              <a:latin typeface="HGｺﾞｼｯｸM"/>
              <a:ea typeface="HGｺﾞｼｯｸM"/>
            </a:endParaRPr>
          </a:p>
        </p:txBody>
      </p:sp>
      <p:sp>
        <p:nvSpPr>
          <p:cNvPr id="22" name="Arrow: Right 21">
            <a:extLst>
              <a:ext uri="{FF2B5EF4-FFF2-40B4-BE49-F238E27FC236}">
                <a16:creationId xmlns:a16="http://schemas.microsoft.com/office/drawing/2014/main" id="{14C3C650-74C9-53DF-29A0-4D2F927A1EC1}"/>
              </a:ext>
            </a:extLst>
          </p:cNvPr>
          <p:cNvSpPr/>
          <p:nvPr/>
        </p:nvSpPr>
        <p:spPr>
          <a:xfrm>
            <a:off x="5409290" y="3104530"/>
            <a:ext cx="1000697" cy="639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テキスト ボックス 2">
            <a:extLst>
              <a:ext uri="{FF2B5EF4-FFF2-40B4-BE49-F238E27FC236}">
                <a16:creationId xmlns:a16="http://schemas.microsoft.com/office/drawing/2014/main" id="{C5ADC8EB-B08B-E824-8DD2-8ED40367056A}"/>
              </a:ext>
            </a:extLst>
          </p:cNvPr>
          <p:cNvSpPr txBox="1"/>
          <p:nvPr/>
        </p:nvSpPr>
        <p:spPr>
          <a:xfrm>
            <a:off x="93988" y="7692"/>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２．アプリケーション「いまもり」</a:t>
            </a:r>
          </a:p>
        </p:txBody>
      </p:sp>
      <p:sp>
        <p:nvSpPr>
          <p:cNvPr id="10" name="Rectangle: Rounded Corners 9">
            <a:extLst>
              <a:ext uri="{FF2B5EF4-FFF2-40B4-BE49-F238E27FC236}">
                <a16:creationId xmlns:a16="http://schemas.microsoft.com/office/drawing/2014/main" id="{5E816FC9-0300-FDFD-F250-40FB652FB8ED}"/>
              </a:ext>
            </a:extLst>
          </p:cNvPr>
          <p:cNvSpPr/>
          <p:nvPr/>
        </p:nvSpPr>
        <p:spPr>
          <a:xfrm>
            <a:off x="796330" y="5034715"/>
            <a:ext cx="4705835" cy="1350179"/>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D9604A-91F0-7AC1-6081-2D8B72EDFDB4}"/>
              </a:ext>
            </a:extLst>
          </p:cNvPr>
          <p:cNvSpPr/>
          <p:nvPr/>
        </p:nvSpPr>
        <p:spPr>
          <a:xfrm>
            <a:off x="3867973" y="1815675"/>
            <a:ext cx="1049554" cy="385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37088D-F6A9-868C-4584-7408CB2CB798}"/>
              </a:ext>
            </a:extLst>
          </p:cNvPr>
          <p:cNvSpPr txBox="1"/>
          <p:nvPr/>
        </p:nvSpPr>
        <p:spPr>
          <a:xfrm>
            <a:off x="589189" y="4542098"/>
            <a:ext cx="11966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t>＜課題</a:t>
            </a:r>
            <a:r>
              <a:rPr lang="en-US"/>
              <a:t>＞</a:t>
            </a:r>
          </a:p>
        </p:txBody>
      </p:sp>
      <p:sp>
        <p:nvSpPr>
          <p:cNvPr id="13" name="TextBox 12">
            <a:extLst>
              <a:ext uri="{FF2B5EF4-FFF2-40B4-BE49-F238E27FC236}">
                <a16:creationId xmlns:a16="http://schemas.microsoft.com/office/drawing/2014/main" id="{728A29D0-CD72-B9A5-C912-2CB207471F73}"/>
              </a:ext>
            </a:extLst>
          </p:cNvPr>
          <p:cNvSpPr txBox="1"/>
          <p:nvPr/>
        </p:nvSpPr>
        <p:spPr>
          <a:xfrm>
            <a:off x="6381899" y="4621461"/>
            <a:ext cx="14211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HGｺﾞｼｯｸM"/>
              </a:rPr>
              <a:t>＜解決策</a:t>
            </a:r>
            <a:r>
              <a:rPr lang="en-US"/>
              <a:t>＞</a:t>
            </a:r>
          </a:p>
        </p:txBody>
      </p:sp>
      <p:sp>
        <p:nvSpPr>
          <p:cNvPr id="15" name="TextBox 14">
            <a:extLst>
              <a:ext uri="{FF2B5EF4-FFF2-40B4-BE49-F238E27FC236}">
                <a16:creationId xmlns:a16="http://schemas.microsoft.com/office/drawing/2014/main" id="{EA02045D-4492-5E5B-ABC1-DB2A486DFEF6}"/>
              </a:ext>
            </a:extLst>
          </p:cNvPr>
          <p:cNvSpPr txBox="1"/>
          <p:nvPr/>
        </p:nvSpPr>
        <p:spPr>
          <a:xfrm>
            <a:off x="6812023" y="5300222"/>
            <a:ext cx="48662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latin typeface="Meiryo"/>
                <a:ea typeface="Meiryo"/>
              </a:rPr>
              <a:t>・家族の安否を一目で確認できて安心！</a:t>
            </a:r>
            <a:endParaRPr lang="en-US" altLang="ja-JP"/>
          </a:p>
          <a:p>
            <a:r>
              <a:rPr lang="ja-JP" altLang="en-US">
                <a:latin typeface="Meiryo"/>
                <a:ea typeface="Meiryo"/>
              </a:rPr>
              <a:t>・災害時のみの位置情報の共有なので、</a:t>
            </a:r>
          </a:p>
          <a:p>
            <a:r>
              <a:rPr lang="ja-JP" altLang="en-US">
                <a:latin typeface="Meiryo"/>
                <a:ea typeface="Meiryo"/>
              </a:rPr>
              <a:t>　抵抗感も少ない！</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C605CC8-B9EA-E002-F3D1-A570BF496A7A}"/>
                  </a:ext>
                </a:extLst>
              </p14:cNvPr>
              <p14:cNvContentPartPr/>
              <p14:nvPr/>
            </p14:nvContentPartPr>
            <p14:xfrm flipV="1">
              <a:off x="3166675" y="2996684"/>
              <a:ext cx="440307" cy="97435"/>
            </p14:xfrm>
          </p:contentPart>
        </mc:Choice>
        <mc:Fallback xmlns="">
          <p:pic>
            <p:nvPicPr>
              <p:cNvPr id="7" name="Ink 6">
                <a:extLst>
                  <a:ext uri="{FF2B5EF4-FFF2-40B4-BE49-F238E27FC236}">
                    <a16:creationId xmlns:a16="http://schemas.microsoft.com/office/drawing/2014/main" id="{5C605CC8-B9EA-E002-F3D1-A570BF496A7A}"/>
                  </a:ext>
                </a:extLst>
              </p:cNvPr>
              <p:cNvPicPr/>
              <p:nvPr/>
            </p:nvPicPr>
            <p:blipFill>
              <a:blip r:embed="rId7"/>
              <a:stretch>
                <a:fillRect/>
              </a:stretch>
            </p:blipFill>
            <p:spPr>
              <a:xfrm flipV="1">
                <a:off x="3148689" y="-1875066"/>
                <a:ext cx="475920" cy="9743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C3A361D-205A-86E5-C220-A520892096E7}"/>
                  </a:ext>
                </a:extLst>
              </p14:cNvPr>
              <p14:cNvContentPartPr/>
              <p14:nvPr/>
            </p14:nvContentPartPr>
            <p14:xfrm flipV="1">
              <a:off x="1830529" y="2882740"/>
              <a:ext cx="551387" cy="195127"/>
            </p14:xfrm>
          </p:contentPart>
        </mc:Choice>
        <mc:Fallback xmlns="">
          <p:pic>
            <p:nvPicPr>
              <p:cNvPr id="8" name="Ink 7">
                <a:extLst>
                  <a:ext uri="{FF2B5EF4-FFF2-40B4-BE49-F238E27FC236}">
                    <a16:creationId xmlns:a16="http://schemas.microsoft.com/office/drawing/2014/main" id="{6C3A361D-205A-86E5-C220-A520892096E7}"/>
                  </a:ext>
                </a:extLst>
              </p:cNvPr>
              <p:cNvPicPr/>
              <p:nvPr/>
            </p:nvPicPr>
            <p:blipFill>
              <a:blip r:embed="rId9"/>
              <a:stretch>
                <a:fillRect/>
              </a:stretch>
            </p:blipFill>
            <p:spPr>
              <a:xfrm flipV="1">
                <a:off x="1812533" y="-6873610"/>
                <a:ext cx="587018" cy="19512700"/>
              </a:xfrm>
              <a:prstGeom prst="rect">
                <a:avLst/>
              </a:prstGeom>
            </p:spPr>
          </p:pic>
        </mc:Fallback>
      </mc:AlternateContent>
      <p:sp>
        <p:nvSpPr>
          <p:cNvPr id="20" name="テキスト ボックス 19">
            <a:extLst>
              <a:ext uri="{FF2B5EF4-FFF2-40B4-BE49-F238E27FC236}">
                <a16:creationId xmlns:a16="http://schemas.microsoft.com/office/drawing/2014/main" id="{1E0725E0-4610-9D4A-9ED5-D6076DE890E0}"/>
              </a:ext>
            </a:extLst>
          </p:cNvPr>
          <p:cNvSpPr txBox="1"/>
          <p:nvPr/>
        </p:nvSpPr>
        <p:spPr>
          <a:xfrm>
            <a:off x="751267" y="5301999"/>
            <a:ext cx="5007189" cy="923330"/>
          </a:xfrm>
          <a:prstGeom prst="rect">
            <a:avLst/>
          </a:prstGeom>
          <a:noFill/>
        </p:spPr>
        <p:txBody>
          <a:bodyPr wrap="square" lIns="91440" tIns="45720" rIns="91440" bIns="45720" rtlCol="0" anchor="t">
            <a:spAutoFit/>
          </a:bodyPr>
          <a:lstStyle/>
          <a:p>
            <a:r>
              <a:rPr kumimoji="1" lang="ja-JP" altLang="en-US" dirty="0">
                <a:latin typeface="Meiryo"/>
                <a:ea typeface="Meiryo"/>
              </a:rPr>
              <a:t>・</a:t>
            </a:r>
            <a:r>
              <a:rPr lang="ja-JP" altLang="en-US" dirty="0">
                <a:latin typeface="Meiryo"/>
                <a:ea typeface="Meiryo"/>
              </a:rPr>
              <a:t>被災時、</a:t>
            </a:r>
            <a:r>
              <a:rPr kumimoji="1" lang="ja-JP" altLang="en-US" dirty="0">
                <a:latin typeface="Meiryo"/>
                <a:ea typeface="Meiryo"/>
              </a:rPr>
              <a:t>家族の安否は確認したい</a:t>
            </a:r>
            <a:r>
              <a:rPr lang="ja-JP" altLang="en-US" dirty="0">
                <a:latin typeface="Meiryo"/>
                <a:ea typeface="Meiryo"/>
              </a:rPr>
              <a:t>。</a:t>
            </a:r>
            <a:endParaRPr lang="en-US" altLang="ja-JP" dirty="0">
              <a:latin typeface="Meiryo"/>
              <a:ea typeface="Meiryo"/>
            </a:endParaRPr>
          </a:p>
          <a:p>
            <a:r>
              <a:rPr lang="ja-JP" altLang="en-US" dirty="0">
                <a:latin typeface="Meiryo"/>
                <a:ea typeface="Meiryo"/>
              </a:rPr>
              <a:t>・しかし普段から位置情報を共有するのに</a:t>
            </a:r>
            <a:endParaRPr lang="en-US" altLang="ja-JP" dirty="0">
              <a:latin typeface="Meiryo"/>
              <a:ea typeface="Meiryo"/>
            </a:endParaRPr>
          </a:p>
          <a:p>
            <a:r>
              <a:rPr lang="ja-JP" altLang="en-US" dirty="0">
                <a:latin typeface="Meiryo"/>
                <a:ea typeface="Meiryo"/>
              </a:rPr>
              <a:t>　抵抗を感じる人が多い。</a:t>
            </a:r>
            <a:endParaRPr lang="ja-JP" dirty="0"/>
          </a:p>
        </p:txBody>
      </p:sp>
      <p:sp>
        <p:nvSpPr>
          <p:cNvPr id="6" name="TextBox 5">
            <a:extLst>
              <a:ext uri="{FF2B5EF4-FFF2-40B4-BE49-F238E27FC236}">
                <a16:creationId xmlns:a16="http://schemas.microsoft.com/office/drawing/2014/main" id="{102BDD7E-A970-C928-E183-AB8E5220206B}"/>
              </a:ext>
            </a:extLst>
          </p:cNvPr>
          <p:cNvSpPr txBox="1"/>
          <p:nvPr/>
        </p:nvSpPr>
        <p:spPr>
          <a:xfrm>
            <a:off x="1501967" y="4302086"/>
            <a:ext cx="4065224" cy="6093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100">
                <a:ea typeface="HGｺﾞｼｯｸM"/>
                <a:hlinkClick r:id="rId10"/>
              </a:rPr>
              <a:t>「位置情報共有アプリ」を知っている人は約</a:t>
            </a:r>
            <a:r>
              <a:rPr lang="en-US" sz="1100">
                <a:hlinkClick r:id="rId10"/>
              </a:rPr>
              <a:t>8</a:t>
            </a:r>
            <a:r>
              <a:rPr lang="ja-JP" altLang="en-US" sz="1100">
                <a:ea typeface="HGｺﾞｼｯｸM"/>
                <a:hlinkClick r:id="rId10"/>
              </a:rPr>
              <a:t>割いるものの実際に使ったことがある人は</a:t>
            </a:r>
            <a:r>
              <a:rPr lang="en-US" sz="1100">
                <a:hlinkClick r:id="rId10"/>
              </a:rPr>
              <a:t>3</a:t>
            </a:r>
            <a:r>
              <a:rPr lang="ja-JP" altLang="en-US" sz="1100">
                <a:ea typeface="HGｺﾞｼｯｸM"/>
                <a:hlinkClick r:id="rId10"/>
              </a:rPr>
              <a:t>割未満！</a:t>
            </a:r>
            <a:r>
              <a:rPr lang="en-US" altLang="ja-JP" sz="1100">
                <a:ea typeface="HGｺﾞｼｯｸM"/>
                <a:hlinkClick r:id="rId10"/>
              </a:rPr>
              <a:t> </a:t>
            </a:r>
            <a:r>
              <a:rPr lang="ja-JP" altLang="en-US" sz="1100">
                <a:ea typeface="HGｺﾞｼｯｸM"/>
                <a:hlinkClick r:id="rId10"/>
              </a:rPr>
              <a:t>家族の見守り、旅行中や携帯紛失時の捜索に活躍もトラブル懸念も</a:t>
            </a:r>
            <a:r>
              <a:rPr lang="en-US" sz="1100">
                <a:hlinkClick r:id="rId10"/>
              </a:rPr>
              <a:t>！？ | NEWSCAST</a:t>
            </a:r>
            <a:endParaRPr lang="en-US" sz="1100"/>
          </a:p>
        </p:txBody>
      </p:sp>
      <p:pic>
        <p:nvPicPr>
          <p:cNvPr id="14" name="Content Placeholder 4">
            <a:extLst>
              <a:ext uri="{FF2B5EF4-FFF2-40B4-BE49-F238E27FC236}">
                <a16:creationId xmlns:a16="http://schemas.microsoft.com/office/drawing/2014/main" id="{26EB50DD-D718-7D5D-07C6-009DFE88B21F}"/>
              </a:ext>
            </a:extLst>
          </p:cNvPr>
          <p:cNvPicPr>
            <a:picLocks noChangeAspect="1"/>
          </p:cNvPicPr>
          <p:nvPr/>
        </p:nvPicPr>
        <p:blipFill>
          <a:blip r:embed="rId11"/>
          <a:srcRect t="-1226" r="54826" b="6545"/>
          <a:stretch>
            <a:fillRect/>
          </a:stretch>
        </p:blipFill>
        <p:spPr>
          <a:xfrm>
            <a:off x="7199995" y="1987316"/>
            <a:ext cx="1448705" cy="2249593"/>
          </a:xfrm>
          <a:prstGeom prst="rect">
            <a:avLst/>
          </a:prstGeom>
        </p:spPr>
      </p:pic>
      <mc:AlternateContent xmlns:mc="http://schemas.openxmlformats.org/markup-compatibility/2006" xmlns:p14="http://schemas.microsoft.com/office/powerpoint/2010/main">
        <mc:Choice Requires="p14">
          <p:contentPart p14:bwMode="auto" r:id="rId12">
            <p14:nvContentPartPr>
              <p14:cNvPr id="16" name="Ink 14">
                <a:extLst>
                  <a:ext uri="{FF2B5EF4-FFF2-40B4-BE49-F238E27FC236}">
                    <a16:creationId xmlns:a16="http://schemas.microsoft.com/office/drawing/2014/main" id="{9C1EDC78-61AF-D801-D263-77DDFFBAF6B8}"/>
                  </a:ext>
                </a:extLst>
              </p14:cNvPr>
              <p14:cNvContentPartPr/>
              <p14:nvPr/>
            </p14:nvContentPartPr>
            <p14:xfrm>
              <a:off x="8336076" y="3685281"/>
              <a:ext cx="57191" cy="58365"/>
            </p14:xfrm>
          </p:contentPart>
        </mc:Choice>
        <mc:Fallback xmlns="">
          <p:pic>
            <p:nvPicPr>
              <p:cNvPr id="16" name="Ink 14">
                <a:extLst>
                  <a:ext uri="{FF2B5EF4-FFF2-40B4-BE49-F238E27FC236}">
                    <a16:creationId xmlns:a16="http://schemas.microsoft.com/office/drawing/2014/main" id="{9C1EDC78-61AF-D801-D263-77DDFFBAF6B8}"/>
                  </a:ext>
                </a:extLst>
              </p:cNvPr>
              <p:cNvPicPr/>
              <p:nvPr/>
            </p:nvPicPr>
            <p:blipFill>
              <a:blip r:embed="rId13"/>
              <a:stretch>
                <a:fillRect/>
              </a:stretch>
            </p:blipFill>
            <p:spPr>
              <a:xfrm>
                <a:off x="5476526" y="767031"/>
                <a:ext cx="5719100" cy="5836500"/>
              </a:xfrm>
              <a:prstGeom prst="rect">
                <a:avLst/>
              </a:prstGeom>
            </p:spPr>
          </p:pic>
        </mc:Fallback>
      </mc:AlternateContent>
      <p:pic>
        <p:nvPicPr>
          <p:cNvPr id="19" name="Picture 18">
            <a:extLst>
              <a:ext uri="{FF2B5EF4-FFF2-40B4-BE49-F238E27FC236}">
                <a16:creationId xmlns:a16="http://schemas.microsoft.com/office/drawing/2014/main" id="{4AE7F2E9-89FC-B8FE-4A94-25819D17C1D6}"/>
              </a:ext>
            </a:extLst>
          </p:cNvPr>
          <p:cNvPicPr>
            <a:picLocks noChangeAspect="1"/>
          </p:cNvPicPr>
          <p:nvPr/>
        </p:nvPicPr>
        <p:blipFill>
          <a:blip r:embed="rId14"/>
          <a:stretch>
            <a:fillRect/>
          </a:stretch>
        </p:blipFill>
        <p:spPr>
          <a:xfrm>
            <a:off x="7447669" y="2827513"/>
            <a:ext cx="183109" cy="243349"/>
          </a:xfrm>
          <a:prstGeom prst="rect">
            <a:avLst/>
          </a:prstGeom>
        </p:spPr>
      </p:pic>
      <p:pic>
        <p:nvPicPr>
          <p:cNvPr id="23" name="Picture 19">
            <a:extLst>
              <a:ext uri="{FF2B5EF4-FFF2-40B4-BE49-F238E27FC236}">
                <a16:creationId xmlns:a16="http://schemas.microsoft.com/office/drawing/2014/main" id="{DFB6E3BB-58CA-394D-4FDE-52DF1C9A438A}"/>
              </a:ext>
            </a:extLst>
          </p:cNvPr>
          <p:cNvPicPr>
            <a:picLocks noChangeAspect="1"/>
          </p:cNvPicPr>
          <p:nvPr/>
        </p:nvPicPr>
        <p:blipFill>
          <a:blip r:embed="rId14"/>
          <a:stretch>
            <a:fillRect/>
          </a:stretch>
        </p:blipFill>
        <p:spPr>
          <a:xfrm>
            <a:off x="8237211" y="3506886"/>
            <a:ext cx="183109" cy="243349"/>
          </a:xfrm>
          <a:prstGeom prst="rect">
            <a:avLst/>
          </a:prstGeom>
        </p:spPr>
      </p:pic>
      <p:sp>
        <p:nvSpPr>
          <p:cNvPr id="25" name="TextBox 21">
            <a:extLst>
              <a:ext uri="{FF2B5EF4-FFF2-40B4-BE49-F238E27FC236}">
                <a16:creationId xmlns:a16="http://schemas.microsoft.com/office/drawing/2014/main" id="{01D8E82E-D0DB-7461-1B8C-F2A600B7503E}"/>
              </a:ext>
            </a:extLst>
          </p:cNvPr>
          <p:cNvSpPr txBox="1"/>
          <p:nvPr/>
        </p:nvSpPr>
        <p:spPr>
          <a:xfrm>
            <a:off x="7368452" y="3018539"/>
            <a:ext cx="53288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050">
                <a:ea typeface="HGｺﾞｼｯｸM"/>
              </a:rPr>
              <a:t>父</a:t>
            </a:r>
            <a:endParaRPr lang="en-US" sz="1050">
              <a:ea typeface="HGｺﾞｼｯｸM"/>
            </a:endParaRPr>
          </a:p>
        </p:txBody>
      </p:sp>
      <p:sp>
        <p:nvSpPr>
          <p:cNvPr id="26" name="TextBox 22">
            <a:extLst>
              <a:ext uri="{FF2B5EF4-FFF2-40B4-BE49-F238E27FC236}">
                <a16:creationId xmlns:a16="http://schemas.microsoft.com/office/drawing/2014/main" id="{E9FC339B-7C7E-5A0D-C153-A9826506812F}"/>
              </a:ext>
            </a:extLst>
          </p:cNvPr>
          <p:cNvSpPr txBox="1"/>
          <p:nvPr/>
        </p:nvSpPr>
        <p:spPr>
          <a:xfrm>
            <a:off x="8193681" y="3699131"/>
            <a:ext cx="61514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050">
                <a:ea typeface="HGｺﾞｼｯｸM"/>
              </a:rPr>
              <a:t>母</a:t>
            </a:r>
            <a:endParaRPr lang="en-US" sz="1050">
              <a:ea typeface="HGｺﾞｼｯｸM"/>
            </a:endParaRPr>
          </a:p>
        </p:txBody>
      </p:sp>
      <p:sp>
        <p:nvSpPr>
          <p:cNvPr id="35" name="Rectangle 34">
            <a:extLst>
              <a:ext uri="{FF2B5EF4-FFF2-40B4-BE49-F238E27FC236}">
                <a16:creationId xmlns:a16="http://schemas.microsoft.com/office/drawing/2014/main" id="{BB859CC0-A735-3874-7F09-2C5C6DC57526}"/>
              </a:ext>
            </a:extLst>
          </p:cNvPr>
          <p:cNvSpPr/>
          <p:nvPr/>
        </p:nvSpPr>
        <p:spPr>
          <a:xfrm>
            <a:off x="7200900" y="1986870"/>
            <a:ext cx="1447800" cy="49111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43F7E2F-9EBA-D869-35F0-812349C31B6F}"/>
              </a:ext>
            </a:extLst>
          </p:cNvPr>
          <p:cNvSpPr txBox="1"/>
          <p:nvPr/>
        </p:nvSpPr>
        <p:spPr>
          <a:xfrm>
            <a:off x="7183459" y="2050041"/>
            <a:ext cx="1737335"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050">
                <a:solidFill>
                  <a:srgbClr val="FF0000"/>
                </a:solidFill>
              </a:rPr>
              <a:t>災害発生！</a:t>
            </a:r>
          </a:p>
          <a:p>
            <a:r>
              <a:rPr lang="ja-JP" altLang="en-US" sz="1050">
                <a:solidFill>
                  <a:srgbClr val="FF0000"/>
                </a:solidFill>
              </a:rPr>
              <a:t>位置情報を共有します</a:t>
            </a:r>
          </a:p>
        </p:txBody>
      </p:sp>
      <p:sp>
        <p:nvSpPr>
          <p:cNvPr id="29" name="Rectangle 36">
            <a:extLst>
              <a:ext uri="{FF2B5EF4-FFF2-40B4-BE49-F238E27FC236}">
                <a16:creationId xmlns:a16="http://schemas.microsoft.com/office/drawing/2014/main" id="{5DE7B788-232B-D664-F239-927352FF583F}"/>
              </a:ext>
            </a:extLst>
          </p:cNvPr>
          <p:cNvSpPr/>
          <p:nvPr/>
        </p:nvSpPr>
        <p:spPr>
          <a:xfrm>
            <a:off x="9772650" y="3911429"/>
            <a:ext cx="1409700"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テキスト ボックス 29">
            <a:extLst>
              <a:ext uri="{FF2B5EF4-FFF2-40B4-BE49-F238E27FC236}">
                <a16:creationId xmlns:a16="http://schemas.microsoft.com/office/drawing/2014/main" id="{E3FFF208-3EF8-A6E8-EB7C-151B26621627}"/>
              </a:ext>
            </a:extLst>
          </p:cNvPr>
          <p:cNvSpPr txBox="1"/>
          <p:nvPr/>
        </p:nvSpPr>
        <p:spPr>
          <a:xfrm>
            <a:off x="9831574" y="3873929"/>
            <a:ext cx="2184748" cy="415498"/>
          </a:xfrm>
          <a:prstGeom prst="rect">
            <a:avLst/>
          </a:prstGeom>
          <a:noFill/>
        </p:spPr>
        <p:txBody>
          <a:bodyPr wrap="square" rtlCol="0">
            <a:spAutoFit/>
          </a:bodyPr>
          <a:lstStyle/>
          <a:p>
            <a:r>
              <a:rPr kumimoji="1" lang="ja-JP" altLang="en-US" sz="1000">
                <a:latin typeface="Meiryo UI" panose="020B0604030504040204" pitchFamily="50" charset="-128"/>
                <a:ea typeface="Meiryo UI" panose="020B0604030504040204" pitchFamily="50" charset="-128"/>
              </a:rPr>
              <a:t>花子</a:t>
            </a:r>
            <a:endParaRPr kumimoji="1" lang="en-US" altLang="ja-JP" sz="1000">
              <a:latin typeface="Meiryo UI" panose="020B0604030504040204" pitchFamily="50" charset="-128"/>
              <a:ea typeface="Meiryo UI" panose="020B0604030504040204" pitchFamily="50" charset="-128"/>
            </a:endParaRPr>
          </a:p>
          <a:p>
            <a:r>
              <a:rPr kumimoji="1" lang="en-US" altLang="ja-JP" sz="1050">
                <a:latin typeface="Meiryo UI" panose="020B0604030504040204" pitchFamily="50" charset="-128"/>
                <a:ea typeface="Meiryo UI" panose="020B0604030504040204" pitchFamily="50" charset="-128"/>
              </a:rPr>
              <a:t>080-</a:t>
            </a:r>
            <a:r>
              <a:rPr kumimoji="1" lang="ja-JP" altLang="en-US" sz="1050">
                <a:latin typeface="Meiryo UI" panose="020B0604030504040204" pitchFamily="50" charset="-128"/>
                <a:ea typeface="Meiryo UI" panose="020B0604030504040204" pitchFamily="50" charset="-128"/>
              </a:rPr>
              <a:t>〇〇〇〇</a:t>
            </a:r>
            <a:r>
              <a:rPr kumimoji="1" lang="en-US" altLang="ja-JP" sz="1050">
                <a:latin typeface="Meiryo UI" panose="020B0604030504040204" pitchFamily="50" charset="-128"/>
                <a:ea typeface="Meiryo UI" panose="020B0604030504040204" pitchFamily="50" charset="-128"/>
              </a:rPr>
              <a:t>-</a:t>
            </a:r>
            <a:r>
              <a:rPr kumimoji="1" lang="ja-JP" altLang="en-US" sz="1050">
                <a:latin typeface="Meiryo UI" panose="020B0604030504040204" pitchFamily="50" charset="-128"/>
                <a:ea typeface="Meiryo UI" panose="020B0604030504040204" pitchFamily="50" charset="-128"/>
              </a:rPr>
              <a:t>〇〇</a:t>
            </a:r>
          </a:p>
        </p:txBody>
      </p:sp>
    </p:spTree>
    <p:extLst>
      <p:ext uri="{BB962C8B-B14F-4D97-AF65-F5344CB8AC3E}">
        <p14:creationId xmlns:p14="http://schemas.microsoft.com/office/powerpoint/2010/main" val="3345080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AE48-7450-5BE6-D5A8-E95D1FD77873}"/>
              </a:ext>
            </a:extLst>
          </p:cNvPr>
          <p:cNvSpPr>
            <a:spLocks noGrp="1"/>
          </p:cNvSpPr>
          <p:nvPr>
            <p:ph type="title"/>
          </p:nvPr>
        </p:nvSpPr>
        <p:spPr>
          <a:xfrm>
            <a:off x="498348" y="470936"/>
            <a:ext cx="10653578" cy="1132258"/>
          </a:xfrm>
        </p:spPr>
        <p:txBody>
          <a:bodyPr>
            <a:normAutofit/>
          </a:bodyPr>
          <a:lstStyle/>
          <a:p>
            <a:r>
              <a:rPr lang="en-US" sz="3200">
                <a:latin typeface="メイリオ"/>
                <a:ea typeface="メイリオ"/>
              </a:rPr>
              <a:t>③</a:t>
            </a:r>
            <a:r>
              <a:rPr lang="ja-JP" altLang="en-US" sz="3200">
                <a:latin typeface="メイリオ"/>
                <a:ea typeface="メイリオ"/>
              </a:rPr>
              <a:t>防災グッズリスト</a:t>
            </a:r>
            <a:br>
              <a:rPr lang="en-US" sz="3200">
                <a:latin typeface="メイリオ" panose="020B0604030504040204" pitchFamily="50" charset="-128"/>
                <a:ea typeface="メイリオ" panose="020B0604030504040204" pitchFamily="50" charset="-128"/>
              </a:rPr>
            </a:br>
            <a:r>
              <a:rPr lang="ja-JP" altLang="en-US" sz="3200">
                <a:latin typeface="メイリオ"/>
                <a:ea typeface="メイリオ"/>
              </a:rPr>
              <a:t>　　→</a:t>
            </a:r>
            <a:r>
              <a:rPr lang="ja-JP" sz="3200">
                <a:latin typeface="メイリオ"/>
                <a:ea typeface="メイリオ"/>
              </a:rPr>
              <a:t>自分の家に必要な対策を知ることができる</a:t>
            </a:r>
            <a:endParaRPr lang="en-US" sz="3200" b="0">
              <a:latin typeface="メイリオ"/>
              <a:ea typeface="メイリオ"/>
            </a:endParaRPr>
          </a:p>
          <a:p>
            <a:endParaRPr lang="en-US"/>
          </a:p>
        </p:txBody>
      </p:sp>
      <p:sp>
        <p:nvSpPr>
          <p:cNvPr id="30" name="Rectangle: Rounded Corners 29">
            <a:extLst>
              <a:ext uri="{FF2B5EF4-FFF2-40B4-BE49-F238E27FC236}">
                <a16:creationId xmlns:a16="http://schemas.microsoft.com/office/drawing/2014/main" id="{B7CAE719-DD57-A111-800B-F665781A2E37}"/>
              </a:ext>
            </a:extLst>
          </p:cNvPr>
          <p:cNvSpPr/>
          <p:nvPr/>
        </p:nvSpPr>
        <p:spPr>
          <a:xfrm>
            <a:off x="6039142" y="5198178"/>
            <a:ext cx="5505158" cy="1312327"/>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C3C70E9-FF43-7D92-B80D-C2BC641FAF93}"/>
              </a:ext>
            </a:extLst>
          </p:cNvPr>
          <p:cNvSpPr txBox="1"/>
          <p:nvPr/>
        </p:nvSpPr>
        <p:spPr>
          <a:xfrm>
            <a:off x="6084990" y="5499694"/>
            <a:ext cx="56493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a:latin typeface="Meiryo"/>
                <a:ea typeface="Meiryo"/>
              </a:rPr>
              <a:t>・居住地に応じた防災グッズをチェックリスト形式で表示</a:t>
            </a:r>
          </a:p>
          <a:p>
            <a:endParaRPr lang="ja-JP" altLang="en-US" sz="1600">
              <a:latin typeface="Meiryo"/>
              <a:ea typeface="Meiryo"/>
            </a:endParaRPr>
          </a:p>
          <a:p>
            <a:r>
              <a:rPr lang="ja-JP" altLang="en-US" sz="1600">
                <a:latin typeface="Meiryo"/>
                <a:ea typeface="Meiryo"/>
              </a:rPr>
              <a:t>・リスト形式のため、足りないものが一目でわかる</a:t>
            </a:r>
            <a:endParaRPr lang="ja-JP" sz="1600">
              <a:latin typeface="Meiryo"/>
              <a:ea typeface="Meiryo"/>
            </a:endParaRPr>
          </a:p>
        </p:txBody>
      </p:sp>
      <p:pic>
        <p:nvPicPr>
          <p:cNvPr id="33" name="Picture 32">
            <a:extLst>
              <a:ext uri="{FF2B5EF4-FFF2-40B4-BE49-F238E27FC236}">
                <a16:creationId xmlns:a16="http://schemas.microsoft.com/office/drawing/2014/main" id="{2FB4C279-F32F-30E5-1BD2-A8208470BF67}"/>
              </a:ext>
            </a:extLst>
          </p:cNvPr>
          <p:cNvPicPr>
            <a:picLocks noChangeAspect="1"/>
          </p:cNvPicPr>
          <p:nvPr/>
        </p:nvPicPr>
        <p:blipFill>
          <a:blip r:embed="rId2"/>
          <a:stretch>
            <a:fillRect/>
          </a:stretch>
        </p:blipFill>
        <p:spPr>
          <a:xfrm>
            <a:off x="6695048" y="1427865"/>
            <a:ext cx="5146224" cy="2962729"/>
          </a:xfrm>
          <a:prstGeom prst="rect">
            <a:avLst/>
          </a:prstGeom>
        </p:spPr>
      </p:pic>
      <p:sp>
        <p:nvSpPr>
          <p:cNvPr id="34" name="TextBox 33">
            <a:extLst>
              <a:ext uri="{FF2B5EF4-FFF2-40B4-BE49-F238E27FC236}">
                <a16:creationId xmlns:a16="http://schemas.microsoft.com/office/drawing/2014/main" id="{548D1959-4C39-DB37-53E5-04D4FCF767E3}"/>
              </a:ext>
            </a:extLst>
          </p:cNvPr>
          <p:cNvSpPr txBox="1"/>
          <p:nvPr/>
        </p:nvSpPr>
        <p:spPr>
          <a:xfrm>
            <a:off x="5772388" y="4841069"/>
            <a:ext cx="16126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latin typeface="Meiryo"/>
                <a:ea typeface="Meiryo"/>
              </a:rPr>
              <a:t>＜解決策＞</a:t>
            </a:r>
            <a:endParaRPr lang="en-US">
              <a:latin typeface="Meiryo"/>
              <a:ea typeface="Meiryo"/>
            </a:endParaRPr>
          </a:p>
        </p:txBody>
      </p:sp>
      <p:sp>
        <p:nvSpPr>
          <p:cNvPr id="35" name="TextBox 34">
            <a:extLst>
              <a:ext uri="{FF2B5EF4-FFF2-40B4-BE49-F238E27FC236}">
                <a16:creationId xmlns:a16="http://schemas.microsoft.com/office/drawing/2014/main" id="{DD3416A9-37AB-0F69-EDBE-E2B608DA66FF}"/>
              </a:ext>
            </a:extLst>
          </p:cNvPr>
          <p:cNvSpPr txBox="1"/>
          <p:nvPr/>
        </p:nvSpPr>
        <p:spPr>
          <a:xfrm>
            <a:off x="578307" y="4834152"/>
            <a:ext cx="26261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latin typeface="Meiryo"/>
                <a:ea typeface="Meiryo"/>
              </a:rPr>
              <a:t>＜課題＞</a:t>
            </a:r>
          </a:p>
        </p:txBody>
      </p:sp>
      <p:sp>
        <p:nvSpPr>
          <p:cNvPr id="37" name="Rectangle 36">
            <a:extLst>
              <a:ext uri="{FF2B5EF4-FFF2-40B4-BE49-F238E27FC236}">
                <a16:creationId xmlns:a16="http://schemas.microsoft.com/office/drawing/2014/main" id="{A49A3361-243E-4065-4837-57238ED07EFA}"/>
              </a:ext>
            </a:extLst>
          </p:cNvPr>
          <p:cNvSpPr/>
          <p:nvPr/>
        </p:nvSpPr>
        <p:spPr>
          <a:xfrm>
            <a:off x="8503083" y="3174735"/>
            <a:ext cx="1530969" cy="8990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DF6E3AB9-597E-2958-CE5A-03C318887974}"/>
              </a:ext>
            </a:extLst>
          </p:cNvPr>
          <p:cNvSpPr/>
          <p:nvPr/>
        </p:nvSpPr>
        <p:spPr>
          <a:xfrm>
            <a:off x="576970" y="5204694"/>
            <a:ext cx="4764733" cy="130932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38399C2-B9F7-E2EE-D56B-DACD45D5BA38}"/>
              </a:ext>
            </a:extLst>
          </p:cNvPr>
          <p:cNvSpPr txBox="1"/>
          <p:nvPr/>
        </p:nvSpPr>
        <p:spPr>
          <a:xfrm>
            <a:off x="550506" y="5330135"/>
            <a:ext cx="47453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latin typeface="Meiryo"/>
                <a:ea typeface="Meiryo"/>
              </a:rPr>
              <a:t>・自宅にある災害の備え(防災グッズ)につい　</a:t>
            </a:r>
            <a:endParaRPr lang="en-US" altLang="ja-JP">
              <a:latin typeface="Meiryo"/>
              <a:ea typeface="Meiryo"/>
            </a:endParaRPr>
          </a:p>
          <a:p>
            <a:pPr algn="l"/>
            <a:r>
              <a:rPr lang="ja-JP" altLang="en-US">
                <a:latin typeface="Meiryo"/>
                <a:ea typeface="Meiryo"/>
              </a:rPr>
              <a:t>　て不十分であると感じている人が多い。</a:t>
            </a:r>
            <a:endParaRPr lang="en-US" altLang="ja-JP">
              <a:latin typeface="Meiryo"/>
              <a:ea typeface="Meiryo"/>
            </a:endParaRPr>
          </a:p>
          <a:p>
            <a:pPr algn="l"/>
            <a:r>
              <a:rPr lang="ja-JP" altLang="en-US">
                <a:latin typeface="Meiryo"/>
                <a:ea typeface="Meiryo"/>
              </a:rPr>
              <a:t>・何を用意すればいいのか分からないとい　</a:t>
            </a:r>
            <a:endParaRPr lang="en-US" altLang="ja-JP">
              <a:latin typeface="Meiryo"/>
              <a:ea typeface="Meiryo"/>
            </a:endParaRPr>
          </a:p>
          <a:p>
            <a:pPr algn="l"/>
            <a:r>
              <a:rPr lang="ja-JP" altLang="en-US">
                <a:latin typeface="Meiryo"/>
                <a:ea typeface="Meiryo"/>
              </a:rPr>
              <a:t>　う意見も多い。</a:t>
            </a:r>
          </a:p>
        </p:txBody>
      </p:sp>
      <p:sp>
        <p:nvSpPr>
          <p:cNvPr id="8" name="TextBox 7">
            <a:extLst>
              <a:ext uri="{FF2B5EF4-FFF2-40B4-BE49-F238E27FC236}">
                <a16:creationId xmlns:a16="http://schemas.microsoft.com/office/drawing/2014/main" id="{2C2B4387-52C7-AA5B-F345-DA40A730DD78}"/>
              </a:ext>
            </a:extLst>
          </p:cNvPr>
          <p:cNvSpPr txBox="1"/>
          <p:nvPr/>
        </p:nvSpPr>
        <p:spPr>
          <a:xfrm>
            <a:off x="702928" y="2063091"/>
            <a:ext cx="38127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a:latin typeface="Meiryo"/>
                <a:ea typeface="Meiryo"/>
              </a:rPr>
              <a:t>防災グッズを用意できていないと感じている人のうち...</a:t>
            </a:r>
          </a:p>
        </p:txBody>
      </p:sp>
      <p:sp>
        <p:nvSpPr>
          <p:cNvPr id="9" name="TextBox 8">
            <a:extLst>
              <a:ext uri="{FF2B5EF4-FFF2-40B4-BE49-F238E27FC236}">
                <a16:creationId xmlns:a16="http://schemas.microsoft.com/office/drawing/2014/main" id="{9F03EC63-3CD7-1125-3D7B-F85F68905D93}"/>
              </a:ext>
            </a:extLst>
          </p:cNvPr>
          <p:cNvSpPr txBox="1"/>
          <p:nvPr/>
        </p:nvSpPr>
        <p:spPr>
          <a:xfrm>
            <a:off x="621593" y="2799037"/>
            <a:ext cx="42473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latin typeface="Meiryo"/>
                <a:ea typeface="Meiryo"/>
              </a:rPr>
              <a:t>・</a:t>
            </a:r>
            <a:r>
              <a:rPr lang="ja-JP" altLang="en-US">
                <a:solidFill>
                  <a:srgbClr val="FF0000"/>
                </a:solidFill>
                <a:latin typeface="Meiryo"/>
                <a:ea typeface="Meiryo"/>
              </a:rPr>
              <a:t>何を準備したらいいかわからない</a:t>
            </a:r>
            <a:endParaRPr lang="ja-JP">
              <a:solidFill>
                <a:srgbClr val="FF0000"/>
              </a:solidFill>
              <a:latin typeface="Meiryo"/>
              <a:ea typeface="Meiryo"/>
            </a:endParaRPr>
          </a:p>
          <a:p>
            <a:r>
              <a:rPr lang="ja-JP" altLang="en-US">
                <a:solidFill>
                  <a:srgbClr val="FF0000"/>
                </a:solidFill>
                <a:latin typeface="Meiryo"/>
                <a:ea typeface="Meiryo"/>
              </a:rPr>
              <a:t>・お金がかかる</a:t>
            </a:r>
          </a:p>
          <a:p>
            <a:r>
              <a:rPr lang="ja-JP" altLang="en-US">
                <a:solidFill>
                  <a:srgbClr val="FF0000"/>
                </a:solidFill>
                <a:latin typeface="Meiryo"/>
                <a:ea typeface="Meiryo"/>
              </a:rPr>
              <a:t>・置き場所がない</a:t>
            </a:r>
          </a:p>
        </p:txBody>
      </p:sp>
      <p:sp>
        <p:nvSpPr>
          <p:cNvPr id="11" name="TextBox 10">
            <a:extLst>
              <a:ext uri="{FF2B5EF4-FFF2-40B4-BE49-F238E27FC236}">
                <a16:creationId xmlns:a16="http://schemas.microsoft.com/office/drawing/2014/main" id="{60459C15-17E8-8F18-AAEE-19D509B87374}"/>
              </a:ext>
            </a:extLst>
          </p:cNvPr>
          <p:cNvSpPr txBox="1"/>
          <p:nvPr/>
        </p:nvSpPr>
        <p:spPr>
          <a:xfrm>
            <a:off x="7363388" y="4383142"/>
            <a:ext cx="3795110" cy="73866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400">
                <a:latin typeface="Meiryo"/>
                <a:ea typeface="Meiryo"/>
              </a:rPr>
              <a:t>いまもりなら、住所を入力するだけで</a:t>
            </a:r>
            <a:endParaRPr lang="en-US" altLang="ja-JP"/>
          </a:p>
          <a:p>
            <a:r>
              <a:rPr lang="ja-JP" altLang="en-US" sz="1400">
                <a:latin typeface="Meiryo"/>
                <a:ea typeface="Meiryo"/>
              </a:rPr>
              <a:t>必要な防災グッズとあなたがとるべき行動を一覧で教えてくれます！</a:t>
            </a:r>
            <a:endParaRPr lang="ja-JP">
              <a:ea typeface="HGｺﾞｼｯｸM"/>
            </a:endParaRPr>
          </a:p>
        </p:txBody>
      </p:sp>
      <p:sp>
        <p:nvSpPr>
          <p:cNvPr id="16" name="TextBox 15">
            <a:extLst>
              <a:ext uri="{FF2B5EF4-FFF2-40B4-BE49-F238E27FC236}">
                <a16:creationId xmlns:a16="http://schemas.microsoft.com/office/drawing/2014/main" id="{87A8BC9E-51A7-8CB6-61BC-2D0322A07E97}"/>
              </a:ext>
            </a:extLst>
          </p:cNvPr>
          <p:cNvSpPr txBox="1"/>
          <p:nvPr/>
        </p:nvSpPr>
        <p:spPr>
          <a:xfrm>
            <a:off x="572165" y="3934294"/>
            <a:ext cx="47870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900">
                <a:latin typeface="Meiryo"/>
                <a:ea typeface="Meiryo"/>
                <a:cs typeface="+mn-lt"/>
                <a:hlinkClick r:id="rId3"/>
              </a:rPr>
              <a:t>防災グッズを「準備できていない」と答える人が</a:t>
            </a:r>
            <a:r>
              <a:rPr lang="en-US" sz="900">
                <a:latin typeface="Meiryo"/>
                <a:ea typeface="+mn-lt"/>
                <a:cs typeface="+mn-lt"/>
                <a:hlinkClick r:id="rId3"/>
              </a:rPr>
              <a:t>5</a:t>
            </a:r>
            <a:r>
              <a:rPr lang="ja-JP" altLang="en-US" sz="900">
                <a:latin typeface="Meiryo"/>
                <a:ea typeface="Meiryo"/>
                <a:cs typeface="+mn-lt"/>
                <a:hlinkClick r:id="rId3"/>
              </a:rPr>
              <a:t>割！男女</a:t>
            </a:r>
            <a:r>
              <a:rPr lang="en-US" sz="900">
                <a:latin typeface="Meiryo"/>
                <a:ea typeface="+mn-lt"/>
                <a:cs typeface="+mn-lt"/>
                <a:hlinkClick r:id="rId3"/>
              </a:rPr>
              <a:t>500</a:t>
            </a:r>
            <a:r>
              <a:rPr lang="ja-JP" altLang="en-US" sz="900">
                <a:latin typeface="Meiryo"/>
                <a:ea typeface="Meiryo"/>
                <a:cs typeface="+mn-lt"/>
                <a:hlinkClick r:id="rId3"/>
              </a:rPr>
              <a:t>人に聞いた「備蓄しているもの」と「その理由</a:t>
            </a:r>
            <a:r>
              <a:rPr lang="en-US" sz="900">
                <a:latin typeface="Meiryo"/>
                <a:ea typeface="+mn-lt"/>
                <a:cs typeface="+mn-lt"/>
                <a:hlinkClick r:id="rId3"/>
              </a:rPr>
              <a:t>」 | </a:t>
            </a:r>
            <a:r>
              <a:rPr lang="en-US" sz="900" err="1">
                <a:latin typeface="Meiryo"/>
                <a:ea typeface="+mn-lt"/>
                <a:cs typeface="+mn-lt"/>
                <a:hlinkClick r:id="rId3"/>
              </a:rPr>
              <a:t>kufura</a:t>
            </a:r>
            <a:r>
              <a:rPr lang="ja-JP" altLang="en-US" sz="900">
                <a:latin typeface="Meiryo"/>
                <a:ea typeface="Meiryo"/>
                <a:cs typeface="+mn-lt"/>
                <a:hlinkClick r:id="rId3"/>
              </a:rPr>
              <a:t>（クフラ）小学館公式</a:t>
            </a:r>
            <a:endParaRPr lang="en-US" sz="900">
              <a:latin typeface="Meiryo"/>
              <a:ea typeface="Meiryo"/>
            </a:endParaRPr>
          </a:p>
        </p:txBody>
      </p:sp>
      <p:sp>
        <p:nvSpPr>
          <p:cNvPr id="17" name="TextBox 16">
            <a:extLst>
              <a:ext uri="{FF2B5EF4-FFF2-40B4-BE49-F238E27FC236}">
                <a16:creationId xmlns:a16="http://schemas.microsoft.com/office/drawing/2014/main" id="{1D3A3FFA-AAE0-CF30-A3CA-DC52E1B01D50}"/>
              </a:ext>
            </a:extLst>
          </p:cNvPr>
          <p:cNvSpPr txBox="1"/>
          <p:nvPr/>
        </p:nvSpPr>
        <p:spPr>
          <a:xfrm>
            <a:off x="8504136" y="2918293"/>
            <a:ext cx="18426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a:latin typeface="Meiryo"/>
                <a:ea typeface="Meiryo"/>
              </a:rPr>
              <a:t>住所を入力すると...</a:t>
            </a:r>
          </a:p>
        </p:txBody>
      </p:sp>
      <p:sp>
        <p:nvSpPr>
          <p:cNvPr id="3" name="テキスト ボックス 2">
            <a:extLst>
              <a:ext uri="{FF2B5EF4-FFF2-40B4-BE49-F238E27FC236}">
                <a16:creationId xmlns:a16="http://schemas.microsoft.com/office/drawing/2014/main" id="{D05D18CD-46B8-5FFF-9144-14DCAC9C5B50}"/>
              </a:ext>
            </a:extLst>
          </p:cNvPr>
          <p:cNvSpPr txBox="1"/>
          <p:nvPr/>
        </p:nvSpPr>
        <p:spPr>
          <a:xfrm>
            <a:off x="93988" y="7692"/>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２．アプリケーション「いまもり」</a:t>
            </a:r>
          </a:p>
        </p:txBody>
      </p:sp>
      <p:sp>
        <p:nvSpPr>
          <p:cNvPr id="10" name="Rectangle 9">
            <a:extLst>
              <a:ext uri="{FF2B5EF4-FFF2-40B4-BE49-F238E27FC236}">
                <a16:creationId xmlns:a16="http://schemas.microsoft.com/office/drawing/2014/main" id="{9BD37F4E-4882-6751-23D0-9CF2B773959C}"/>
              </a:ext>
            </a:extLst>
          </p:cNvPr>
          <p:cNvSpPr/>
          <p:nvPr/>
        </p:nvSpPr>
        <p:spPr>
          <a:xfrm>
            <a:off x="8561697" y="2012441"/>
            <a:ext cx="1364893" cy="8990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7B0DA8B-D602-0684-F725-569C69E33031}"/>
              </a:ext>
            </a:extLst>
          </p:cNvPr>
          <p:cNvSpPr/>
          <p:nvPr/>
        </p:nvSpPr>
        <p:spPr>
          <a:xfrm>
            <a:off x="9025406" y="2293345"/>
            <a:ext cx="485507" cy="371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2090E68-C454-A606-7C31-D8160A7E28D4}"/>
              </a:ext>
            </a:extLst>
          </p:cNvPr>
          <p:cNvSpPr/>
          <p:nvPr/>
        </p:nvSpPr>
        <p:spPr>
          <a:xfrm>
            <a:off x="5526892" y="3097225"/>
            <a:ext cx="915897" cy="6635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正方形/長方形 12">
            <a:extLst>
              <a:ext uri="{FF2B5EF4-FFF2-40B4-BE49-F238E27FC236}">
                <a16:creationId xmlns:a16="http://schemas.microsoft.com/office/drawing/2014/main" id="{E1A905DF-1A0C-3FC2-B68C-D4AAE306FA3E}"/>
              </a:ext>
            </a:extLst>
          </p:cNvPr>
          <p:cNvSpPr/>
          <p:nvPr/>
        </p:nvSpPr>
        <p:spPr>
          <a:xfrm>
            <a:off x="390555" y="1827343"/>
            <a:ext cx="4905299" cy="25632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Box 6">
            <a:extLst>
              <a:ext uri="{FF2B5EF4-FFF2-40B4-BE49-F238E27FC236}">
                <a16:creationId xmlns:a16="http://schemas.microsoft.com/office/drawing/2014/main" id="{96E0D294-04E1-461B-FD75-FB179457ED7E}"/>
              </a:ext>
            </a:extLst>
          </p:cNvPr>
          <p:cNvSpPr txBox="1"/>
          <p:nvPr/>
        </p:nvSpPr>
        <p:spPr>
          <a:xfrm>
            <a:off x="10160765" y="3776176"/>
            <a:ext cx="180473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800">
                <a:latin typeface="Meiryo"/>
                <a:ea typeface="Meiryo"/>
              </a:rPr>
              <a:t>埼玉県さいたま市南区〇〇</a:t>
            </a:r>
            <a:endParaRPr lang="en-US"/>
          </a:p>
        </p:txBody>
      </p:sp>
    </p:spTree>
    <p:extLst>
      <p:ext uri="{BB962C8B-B14F-4D97-AF65-F5344CB8AC3E}">
        <p14:creationId xmlns:p14="http://schemas.microsoft.com/office/powerpoint/2010/main" val="75011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B193-FAA3-5686-7E9D-293DEF776BD8}"/>
              </a:ext>
            </a:extLst>
          </p:cNvPr>
          <p:cNvSpPr>
            <a:spLocks noGrp="1"/>
          </p:cNvSpPr>
          <p:nvPr>
            <p:ph type="title"/>
          </p:nvPr>
        </p:nvSpPr>
        <p:spPr>
          <a:xfrm>
            <a:off x="612648" y="683394"/>
            <a:ext cx="10653578" cy="1132258"/>
          </a:xfrm>
        </p:spPr>
        <p:txBody>
          <a:bodyPr>
            <a:normAutofit/>
          </a:bodyPr>
          <a:lstStyle/>
          <a:p>
            <a:r>
              <a:rPr lang="ja-JP" altLang="en-US" sz="4000">
                <a:latin typeface="メイリオ"/>
                <a:ea typeface="メイリオ"/>
              </a:rPr>
              <a:t>まとめ</a:t>
            </a:r>
          </a:p>
        </p:txBody>
      </p:sp>
      <p:pic>
        <p:nvPicPr>
          <p:cNvPr id="5" name="Picture 4">
            <a:extLst>
              <a:ext uri="{FF2B5EF4-FFF2-40B4-BE49-F238E27FC236}">
                <a16:creationId xmlns:a16="http://schemas.microsoft.com/office/drawing/2014/main" id="{64201A8F-E5FC-0E5D-B03B-4E38274F36D1}"/>
              </a:ext>
            </a:extLst>
          </p:cNvPr>
          <p:cNvPicPr>
            <a:picLocks noChangeAspect="1"/>
          </p:cNvPicPr>
          <p:nvPr/>
        </p:nvPicPr>
        <p:blipFill>
          <a:blip r:embed="rId2"/>
          <a:srcRect l="-307" t="14958" r="-680" b="3548"/>
          <a:stretch>
            <a:fillRect/>
          </a:stretch>
        </p:blipFill>
        <p:spPr>
          <a:xfrm>
            <a:off x="1252873" y="3424113"/>
            <a:ext cx="2300946" cy="2681412"/>
          </a:xfrm>
          <a:prstGeom prst="rect">
            <a:avLst/>
          </a:prstGeom>
        </p:spPr>
      </p:pic>
      <p:sp>
        <p:nvSpPr>
          <p:cNvPr id="7" name="Rectangle: Beveled 6">
            <a:extLst>
              <a:ext uri="{FF2B5EF4-FFF2-40B4-BE49-F238E27FC236}">
                <a16:creationId xmlns:a16="http://schemas.microsoft.com/office/drawing/2014/main" id="{F4B15ACC-C25A-B408-9151-18EFCE634308}"/>
              </a:ext>
            </a:extLst>
          </p:cNvPr>
          <p:cNvSpPr/>
          <p:nvPr/>
        </p:nvSpPr>
        <p:spPr>
          <a:xfrm>
            <a:off x="1256082" y="1717110"/>
            <a:ext cx="9680222" cy="1044222"/>
          </a:xfrm>
          <a:prstGeom prst="bevel">
            <a:avLst/>
          </a:prstGeom>
          <a:solidFill>
            <a:srgbClr val="F2ED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4322301-621D-3CC3-3374-21A9861688CC}"/>
              </a:ext>
            </a:extLst>
          </p:cNvPr>
          <p:cNvSpPr/>
          <p:nvPr/>
        </p:nvSpPr>
        <p:spPr>
          <a:xfrm>
            <a:off x="1108205" y="1429474"/>
            <a:ext cx="9990666" cy="1622777"/>
          </a:xfrm>
          <a:prstGeom prst="roundRect">
            <a:avLst/>
          </a:prstGeom>
          <a:solidFill>
            <a:srgbClr val="F2ED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A35B4D-4204-E8B0-21E1-E19EB91284D7}"/>
              </a:ext>
            </a:extLst>
          </p:cNvPr>
          <p:cNvSpPr txBox="1"/>
          <p:nvPr/>
        </p:nvSpPr>
        <p:spPr>
          <a:xfrm>
            <a:off x="1189432" y="1648496"/>
            <a:ext cx="113256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a:latin typeface="Meiryo"/>
                <a:ea typeface="Meiryo"/>
              </a:rPr>
              <a:t>おまもりアプリ</a:t>
            </a:r>
            <a:r>
              <a:rPr lang="ja-JP" altLang="en-US" sz="1600" b="1">
                <a:latin typeface="Meiryo"/>
                <a:ea typeface="Meiryo"/>
              </a:rPr>
              <a:t>『いまもり』</a:t>
            </a:r>
            <a:r>
              <a:rPr lang="ja-JP" altLang="en-US" sz="1600">
                <a:latin typeface="Meiryo"/>
                <a:ea typeface="Meiryo"/>
              </a:rPr>
              <a:t>を活用することによって、日本の抱える災害・防災分野の課題を解決できる。</a:t>
            </a:r>
          </a:p>
        </p:txBody>
      </p:sp>
      <p:sp>
        <p:nvSpPr>
          <p:cNvPr id="10" name="TextBox 9">
            <a:extLst>
              <a:ext uri="{FF2B5EF4-FFF2-40B4-BE49-F238E27FC236}">
                <a16:creationId xmlns:a16="http://schemas.microsoft.com/office/drawing/2014/main" id="{E2935FDE-1F76-5E5C-FF93-08205D10B6F7}"/>
              </a:ext>
            </a:extLst>
          </p:cNvPr>
          <p:cNvSpPr txBox="1"/>
          <p:nvPr/>
        </p:nvSpPr>
        <p:spPr>
          <a:xfrm>
            <a:off x="1493846" y="2416386"/>
            <a:ext cx="92286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3200" b="1">
                <a:solidFill>
                  <a:srgbClr val="FF0000"/>
                </a:solidFill>
                <a:latin typeface="Meiryo"/>
                <a:ea typeface="Meiryo"/>
              </a:rPr>
              <a:t>”リアルタイム”で救える命を増やしたい</a:t>
            </a:r>
            <a:endParaRPr lang="en-US" sz="3200">
              <a:solidFill>
                <a:srgbClr val="FF0000"/>
              </a:solidFill>
              <a:latin typeface="Meiryo"/>
              <a:ea typeface="Meiryo"/>
            </a:endParaRPr>
          </a:p>
        </p:txBody>
      </p:sp>
      <p:sp>
        <p:nvSpPr>
          <p:cNvPr id="11" name="TextBox 10">
            <a:extLst>
              <a:ext uri="{FF2B5EF4-FFF2-40B4-BE49-F238E27FC236}">
                <a16:creationId xmlns:a16="http://schemas.microsoft.com/office/drawing/2014/main" id="{CE1CAB3B-BD1C-FE38-6F91-CE838473F345}"/>
              </a:ext>
            </a:extLst>
          </p:cNvPr>
          <p:cNvSpPr txBox="1"/>
          <p:nvPr/>
        </p:nvSpPr>
        <p:spPr>
          <a:xfrm>
            <a:off x="2559909" y="2049204"/>
            <a:ext cx="40498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i="1">
                <a:solidFill>
                  <a:srgbClr val="FF0000"/>
                </a:solidFill>
                <a:latin typeface="Meiryo"/>
                <a:ea typeface="Meiryo"/>
              </a:rPr>
              <a:t>本 当 に 必 要 な 情 報</a:t>
            </a:r>
            <a:endParaRPr lang="en-US" b="1">
              <a:solidFill>
                <a:srgbClr val="FF0000"/>
              </a:solidFill>
              <a:latin typeface="Meiryo"/>
              <a:ea typeface="Meiryo"/>
            </a:endParaRPr>
          </a:p>
        </p:txBody>
      </p:sp>
      <p:sp>
        <p:nvSpPr>
          <p:cNvPr id="13" name="Oval 12">
            <a:extLst>
              <a:ext uri="{FF2B5EF4-FFF2-40B4-BE49-F238E27FC236}">
                <a16:creationId xmlns:a16="http://schemas.microsoft.com/office/drawing/2014/main" id="{D2E45062-339C-845A-725E-98C20E311659}"/>
              </a:ext>
            </a:extLst>
          </p:cNvPr>
          <p:cNvSpPr/>
          <p:nvPr/>
        </p:nvSpPr>
        <p:spPr>
          <a:xfrm>
            <a:off x="5054728" y="4242540"/>
            <a:ext cx="1644650" cy="16021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FF7191A-5108-CE02-B23B-CE1D4342D0A8}"/>
              </a:ext>
            </a:extLst>
          </p:cNvPr>
          <p:cNvSpPr/>
          <p:nvPr/>
        </p:nvSpPr>
        <p:spPr>
          <a:xfrm>
            <a:off x="7419967" y="4262592"/>
            <a:ext cx="1654175" cy="16021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3D019E0-7D86-CE16-735D-2CC9F294F20C}"/>
              </a:ext>
            </a:extLst>
          </p:cNvPr>
          <p:cNvSpPr/>
          <p:nvPr/>
        </p:nvSpPr>
        <p:spPr>
          <a:xfrm>
            <a:off x="9733096" y="4262592"/>
            <a:ext cx="1654175" cy="16021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251F3A-1791-3BE2-0031-23ECD5C681B7}"/>
              </a:ext>
            </a:extLst>
          </p:cNvPr>
          <p:cNvSpPr txBox="1"/>
          <p:nvPr/>
        </p:nvSpPr>
        <p:spPr>
          <a:xfrm>
            <a:off x="5039253" y="4788325"/>
            <a:ext cx="24574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a:solidFill>
                  <a:schemeClr val="bg1"/>
                </a:solidFill>
                <a:latin typeface="メイリオ"/>
                <a:ea typeface="メイリオ"/>
              </a:rPr>
              <a:t>リアルタイム</a:t>
            </a:r>
          </a:p>
          <a:p>
            <a:r>
              <a:rPr lang="ja-JP" altLang="en-US" sz="2000" b="1">
                <a:solidFill>
                  <a:schemeClr val="bg1"/>
                </a:solidFill>
                <a:latin typeface="メイリオ"/>
                <a:ea typeface="メイリオ"/>
              </a:rPr>
              <a:t>　行動表示</a:t>
            </a:r>
          </a:p>
        </p:txBody>
      </p:sp>
      <p:sp>
        <p:nvSpPr>
          <p:cNvPr id="21" name="TextBox 20">
            <a:extLst>
              <a:ext uri="{FF2B5EF4-FFF2-40B4-BE49-F238E27FC236}">
                <a16:creationId xmlns:a16="http://schemas.microsoft.com/office/drawing/2014/main" id="{E6719891-18F4-E987-EB10-DDE9350B328F}"/>
              </a:ext>
            </a:extLst>
          </p:cNvPr>
          <p:cNvSpPr txBox="1"/>
          <p:nvPr/>
        </p:nvSpPr>
        <p:spPr>
          <a:xfrm>
            <a:off x="7634278" y="4781306"/>
            <a:ext cx="16503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a:solidFill>
                  <a:schemeClr val="bg1"/>
                </a:solidFill>
                <a:latin typeface="メイリオ"/>
                <a:ea typeface="メイリオ"/>
              </a:rPr>
              <a:t>位置情報</a:t>
            </a:r>
            <a:endParaRPr lang="en-US" altLang="ja-JP">
              <a:solidFill>
                <a:schemeClr val="bg1"/>
              </a:solidFill>
            </a:endParaRPr>
          </a:p>
          <a:p>
            <a:pPr algn="l"/>
            <a:r>
              <a:rPr lang="ja-JP" altLang="en-US" sz="2000" b="1">
                <a:solidFill>
                  <a:schemeClr val="bg1"/>
                </a:solidFill>
                <a:latin typeface="メイリオ"/>
                <a:ea typeface="メイリオ"/>
              </a:rPr>
              <a:t>安否確認</a:t>
            </a:r>
            <a:endParaRPr lang="ja-JP">
              <a:solidFill>
                <a:schemeClr val="bg1"/>
              </a:solidFill>
            </a:endParaRPr>
          </a:p>
        </p:txBody>
      </p:sp>
      <p:sp>
        <p:nvSpPr>
          <p:cNvPr id="23" name="TextBox 22">
            <a:extLst>
              <a:ext uri="{FF2B5EF4-FFF2-40B4-BE49-F238E27FC236}">
                <a16:creationId xmlns:a16="http://schemas.microsoft.com/office/drawing/2014/main" id="{B5C94EAE-4787-F064-C9B4-98E939D8058A}"/>
              </a:ext>
            </a:extLst>
          </p:cNvPr>
          <p:cNvSpPr txBox="1"/>
          <p:nvPr/>
        </p:nvSpPr>
        <p:spPr>
          <a:xfrm>
            <a:off x="9807792" y="4812941"/>
            <a:ext cx="32318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a:solidFill>
                  <a:schemeClr val="bg1"/>
                </a:solidFill>
                <a:latin typeface="メイリオ"/>
                <a:ea typeface="メイリオ"/>
              </a:rPr>
              <a:t>防災グッズ</a:t>
            </a:r>
            <a:endParaRPr lang="ja-JP" sz="2000" b="1">
              <a:solidFill>
                <a:schemeClr val="bg1"/>
              </a:solidFill>
              <a:latin typeface="メイリオ"/>
              <a:ea typeface="メイリオ"/>
            </a:endParaRPr>
          </a:p>
          <a:p>
            <a:r>
              <a:rPr lang="ja-JP" altLang="en-US" sz="2000" b="1">
                <a:solidFill>
                  <a:schemeClr val="bg1"/>
                </a:solidFill>
                <a:latin typeface="メイリオ"/>
                <a:ea typeface="メイリオ"/>
              </a:rPr>
              <a:t>　リスト</a:t>
            </a:r>
            <a:endParaRPr lang="ja-JP" sz="2000" b="1">
              <a:solidFill>
                <a:schemeClr val="bg1"/>
              </a:solidFill>
              <a:latin typeface="メイリオ"/>
              <a:ea typeface="メイリオ"/>
            </a:endParaRPr>
          </a:p>
        </p:txBody>
      </p:sp>
      <p:sp>
        <p:nvSpPr>
          <p:cNvPr id="24" name="TextBox 23">
            <a:extLst>
              <a:ext uri="{FF2B5EF4-FFF2-40B4-BE49-F238E27FC236}">
                <a16:creationId xmlns:a16="http://schemas.microsoft.com/office/drawing/2014/main" id="{91DC2F04-849D-67EE-DD63-2AC38AE87803}"/>
              </a:ext>
            </a:extLst>
          </p:cNvPr>
          <p:cNvSpPr txBox="1"/>
          <p:nvPr/>
        </p:nvSpPr>
        <p:spPr>
          <a:xfrm>
            <a:off x="4641369" y="3747974"/>
            <a:ext cx="26689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a:latin typeface="Meiryo"/>
                <a:ea typeface="Meiryo"/>
              </a:rPr>
              <a:t>「いま」必要な情報を</a:t>
            </a:r>
            <a:endParaRPr lang="en-US" sz="1600">
              <a:latin typeface="Meiryo"/>
              <a:ea typeface="Meiryo"/>
            </a:endParaRPr>
          </a:p>
        </p:txBody>
      </p:sp>
      <p:sp>
        <p:nvSpPr>
          <p:cNvPr id="25" name="TextBox 24">
            <a:extLst>
              <a:ext uri="{FF2B5EF4-FFF2-40B4-BE49-F238E27FC236}">
                <a16:creationId xmlns:a16="http://schemas.microsoft.com/office/drawing/2014/main" id="{1FF71E22-8151-1396-94B1-10EB5A8CB213}"/>
              </a:ext>
            </a:extLst>
          </p:cNvPr>
          <p:cNvSpPr txBox="1"/>
          <p:nvPr/>
        </p:nvSpPr>
        <p:spPr>
          <a:xfrm>
            <a:off x="9216253" y="3747973"/>
            <a:ext cx="26689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a:latin typeface="Meiryo"/>
                <a:ea typeface="Meiryo"/>
              </a:rPr>
              <a:t>「いま」私に合った情報を</a:t>
            </a:r>
            <a:endParaRPr lang="en-US" sz="1600">
              <a:latin typeface="Meiryo"/>
              <a:ea typeface="Meiryo"/>
            </a:endParaRPr>
          </a:p>
        </p:txBody>
      </p:sp>
      <p:sp>
        <p:nvSpPr>
          <p:cNvPr id="26" name="TextBox 25">
            <a:extLst>
              <a:ext uri="{FF2B5EF4-FFF2-40B4-BE49-F238E27FC236}">
                <a16:creationId xmlns:a16="http://schemas.microsoft.com/office/drawing/2014/main" id="{590BE716-3BD5-319A-C63B-043DB7657792}"/>
              </a:ext>
            </a:extLst>
          </p:cNvPr>
          <p:cNvSpPr txBox="1"/>
          <p:nvPr/>
        </p:nvSpPr>
        <p:spPr>
          <a:xfrm>
            <a:off x="6852240" y="3757999"/>
            <a:ext cx="26689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a:latin typeface="Meiryo"/>
                <a:ea typeface="Meiryo"/>
              </a:rPr>
              <a:t>「いま」知りたい情報を</a:t>
            </a:r>
            <a:endParaRPr lang="en-US" sz="1600">
              <a:latin typeface="Meiryo"/>
              <a:ea typeface="Meiryo"/>
            </a:endParaRPr>
          </a:p>
        </p:txBody>
      </p:sp>
      <p:sp>
        <p:nvSpPr>
          <p:cNvPr id="4" name="テキスト ボックス 11">
            <a:extLst>
              <a:ext uri="{FF2B5EF4-FFF2-40B4-BE49-F238E27FC236}">
                <a16:creationId xmlns:a16="http://schemas.microsoft.com/office/drawing/2014/main" id="{8C17F689-6C5C-D6DD-2ADD-B11EBD04D344}"/>
              </a:ext>
            </a:extLst>
          </p:cNvPr>
          <p:cNvSpPr txBox="1"/>
          <p:nvPr/>
        </p:nvSpPr>
        <p:spPr>
          <a:xfrm>
            <a:off x="93988" y="7692"/>
            <a:ext cx="5664468" cy="338554"/>
          </a:xfrm>
          <a:prstGeom prst="rect">
            <a:avLst/>
          </a:prstGeom>
          <a:noFill/>
        </p:spPr>
        <p:txBody>
          <a:bodyPr wrap="square" lIns="91440" tIns="45720" rIns="91440" bIns="45720" anchor="t">
            <a:spAutoFit/>
          </a:bodyPr>
          <a:lstStyle/>
          <a:p>
            <a:r>
              <a:rPr lang="ja-JP" altLang="en-US" sz="1600">
                <a:solidFill>
                  <a:schemeClr val="bg2"/>
                </a:solidFill>
                <a:ea typeface="メイリオ"/>
              </a:rPr>
              <a:t>３．まとめ</a:t>
            </a:r>
            <a:endParaRPr lang="ja-JP" altLang="en-US" sz="1600">
              <a:solidFill>
                <a:schemeClr val="bg2"/>
              </a:solidFill>
              <a:ea typeface="メイリオ" panose="020B0604030504040204" pitchFamily="50" charset="-128"/>
            </a:endParaRPr>
          </a:p>
        </p:txBody>
      </p:sp>
    </p:spTree>
    <p:extLst>
      <p:ext uri="{BB962C8B-B14F-4D97-AF65-F5344CB8AC3E}">
        <p14:creationId xmlns:p14="http://schemas.microsoft.com/office/powerpoint/2010/main" val="89611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6B9D2-FAB1-635C-D21F-6087F7DAE41B}"/>
              </a:ext>
            </a:extLst>
          </p:cNvPr>
          <p:cNvSpPr/>
          <p:nvPr/>
        </p:nvSpPr>
        <p:spPr>
          <a:xfrm>
            <a:off x="0" y="-134754"/>
            <a:ext cx="12192000" cy="69927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ja-JP" altLang="en-US">
              <a:ea typeface="HGｺﾞｼｯｸM"/>
            </a:endParaRPr>
          </a:p>
        </p:txBody>
      </p:sp>
      <p:sp>
        <p:nvSpPr>
          <p:cNvPr id="3" name="タイトル 1">
            <a:extLst>
              <a:ext uri="{FF2B5EF4-FFF2-40B4-BE49-F238E27FC236}">
                <a16:creationId xmlns:a16="http://schemas.microsoft.com/office/drawing/2014/main" id="{F9CE9A50-5C58-59EE-C93A-556AD6E42C32}"/>
              </a:ext>
            </a:extLst>
          </p:cNvPr>
          <p:cNvSpPr txBox="1">
            <a:spLocks/>
          </p:cNvSpPr>
          <p:nvPr/>
        </p:nvSpPr>
        <p:spPr>
          <a:xfrm>
            <a:off x="2457588" y="2579475"/>
            <a:ext cx="7405275" cy="233667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lnSpc>
                <a:spcPct val="150000"/>
              </a:lnSpc>
            </a:pPr>
            <a:r>
              <a:rPr kumimoji="0" lang="ja-JP" sz="1800">
                <a:solidFill>
                  <a:schemeClr val="accent2"/>
                </a:solidFill>
                <a:latin typeface="Meiryo"/>
                <a:ea typeface="Meiryo"/>
                <a:cs typeface="+mj-lt"/>
              </a:rPr>
              <a:t>”リアルタイム”にこだわった防災アプリ</a:t>
            </a:r>
            <a:endParaRPr lang="en-US" altLang="ja-JP" sz="4800">
              <a:solidFill>
                <a:schemeClr val="accent2"/>
              </a:solidFill>
              <a:latin typeface="Meiryo"/>
              <a:ea typeface="Meiryo"/>
              <a:cs typeface="+mj-lt"/>
            </a:endParaRPr>
          </a:p>
          <a:p>
            <a:pPr algn="ctr">
              <a:lnSpc>
                <a:spcPct val="150000"/>
              </a:lnSpc>
            </a:pPr>
            <a:r>
              <a:rPr kumimoji="0" lang="ja-JP" sz="4800">
                <a:solidFill>
                  <a:schemeClr val="accent2"/>
                </a:solidFill>
                <a:latin typeface="Meiryo"/>
                <a:ea typeface="Meiryo"/>
                <a:cs typeface="+mj-lt"/>
              </a:rPr>
              <a:t>「いまもり」</a:t>
            </a:r>
            <a:endParaRPr lang="en-US" sz="4800">
              <a:solidFill>
                <a:schemeClr val="accent2"/>
              </a:solidFill>
              <a:latin typeface="Meiryo"/>
              <a:ea typeface="Meiryo"/>
              <a:cs typeface="+mj-lt"/>
            </a:endParaRPr>
          </a:p>
        </p:txBody>
      </p:sp>
      <p:sp>
        <p:nvSpPr>
          <p:cNvPr id="9" name="楕円 4">
            <a:extLst>
              <a:ext uri="{FF2B5EF4-FFF2-40B4-BE49-F238E27FC236}">
                <a16:creationId xmlns:a16="http://schemas.microsoft.com/office/drawing/2014/main" id="{F440F758-8991-D1A0-B589-B4710FA42268}"/>
              </a:ext>
            </a:extLst>
          </p:cNvPr>
          <p:cNvSpPr/>
          <p:nvPr/>
        </p:nvSpPr>
        <p:spPr>
          <a:xfrm>
            <a:off x="1262393" y="241676"/>
            <a:ext cx="2261937" cy="2146434"/>
          </a:xfrm>
          <a:prstGeom prst="ellipse">
            <a:avLst/>
          </a:prstGeom>
          <a:solidFill>
            <a:srgbClr val="E78A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6">
            <a:extLst>
              <a:ext uri="{FF2B5EF4-FFF2-40B4-BE49-F238E27FC236}">
                <a16:creationId xmlns:a16="http://schemas.microsoft.com/office/drawing/2014/main" id="{DABAC360-AA1B-AF2F-4153-08B2D2D65D6E}"/>
              </a:ext>
            </a:extLst>
          </p:cNvPr>
          <p:cNvSpPr/>
          <p:nvPr/>
        </p:nvSpPr>
        <p:spPr>
          <a:xfrm>
            <a:off x="2678078" y="3918711"/>
            <a:ext cx="1062169" cy="1043325"/>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13" name="楕円 7">
            <a:extLst>
              <a:ext uri="{FF2B5EF4-FFF2-40B4-BE49-F238E27FC236}">
                <a16:creationId xmlns:a16="http://schemas.microsoft.com/office/drawing/2014/main" id="{5D534F13-3816-ACBF-D1F3-1305862B727C}"/>
              </a:ext>
            </a:extLst>
          </p:cNvPr>
          <p:cNvSpPr/>
          <p:nvPr/>
        </p:nvSpPr>
        <p:spPr>
          <a:xfrm>
            <a:off x="489905" y="2833979"/>
            <a:ext cx="1544976" cy="1468338"/>
          </a:xfrm>
          <a:prstGeom prst="ellipse">
            <a:avLst/>
          </a:prstGeom>
          <a:solidFill>
            <a:srgbClr val="F2E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8">
            <a:extLst>
              <a:ext uri="{FF2B5EF4-FFF2-40B4-BE49-F238E27FC236}">
                <a16:creationId xmlns:a16="http://schemas.microsoft.com/office/drawing/2014/main" id="{2797A2A6-7448-57F8-2A79-4315A7F09C46}"/>
              </a:ext>
            </a:extLst>
          </p:cNvPr>
          <p:cNvSpPr/>
          <p:nvPr/>
        </p:nvSpPr>
        <p:spPr>
          <a:xfrm>
            <a:off x="9867438" y="3749088"/>
            <a:ext cx="2194120" cy="220266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9">
            <a:extLst>
              <a:ext uri="{FF2B5EF4-FFF2-40B4-BE49-F238E27FC236}">
                <a16:creationId xmlns:a16="http://schemas.microsoft.com/office/drawing/2014/main" id="{2F0EE070-0B06-FC29-7D16-21AA0C919B6C}"/>
              </a:ext>
            </a:extLst>
          </p:cNvPr>
          <p:cNvSpPr/>
          <p:nvPr/>
        </p:nvSpPr>
        <p:spPr>
          <a:xfrm>
            <a:off x="1109328" y="5212060"/>
            <a:ext cx="1062169" cy="1043325"/>
          </a:xfrm>
          <a:prstGeom prst="ellipse">
            <a:avLst/>
          </a:prstGeom>
          <a:solidFill>
            <a:srgbClr val="E78A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0">
            <a:extLst>
              <a:ext uri="{FF2B5EF4-FFF2-40B4-BE49-F238E27FC236}">
                <a16:creationId xmlns:a16="http://schemas.microsoft.com/office/drawing/2014/main" id="{94AF55D6-C005-7E7D-CED4-B9BCFF09BD39}"/>
              </a:ext>
            </a:extLst>
          </p:cNvPr>
          <p:cNvSpPr/>
          <p:nvPr/>
        </p:nvSpPr>
        <p:spPr>
          <a:xfrm>
            <a:off x="8739854" y="2104632"/>
            <a:ext cx="1544976" cy="146833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11">
            <a:extLst>
              <a:ext uri="{FF2B5EF4-FFF2-40B4-BE49-F238E27FC236}">
                <a16:creationId xmlns:a16="http://schemas.microsoft.com/office/drawing/2014/main" id="{67EC92BD-EB60-D8C2-A9AA-FC8A7ABC8E00}"/>
              </a:ext>
            </a:extLst>
          </p:cNvPr>
          <p:cNvSpPr/>
          <p:nvPr/>
        </p:nvSpPr>
        <p:spPr>
          <a:xfrm>
            <a:off x="9867438" y="241676"/>
            <a:ext cx="1062169" cy="104332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12">
            <a:extLst>
              <a:ext uri="{FF2B5EF4-FFF2-40B4-BE49-F238E27FC236}">
                <a16:creationId xmlns:a16="http://schemas.microsoft.com/office/drawing/2014/main" id="{2FF85A1B-860E-631D-3BC2-BAFE8CA85ABA}"/>
              </a:ext>
            </a:extLst>
          </p:cNvPr>
          <p:cNvSpPr/>
          <p:nvPr/>
        </p:nvSpPr>
        <p:spPr>
          <a:xfrm>
            <a:off x="3663630" y="5890427"/>
            <a:ext cx="736385" cy="72991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13">
            <a:extLst>
              <a:ext uri="{FF2B5EF4-FFF2-40B4-BE49-F238E27FC236}">
                <a16:creationId xmlns:a16="http://schemas.microsoft.com/office/drawing/2014/main" id="{3E576166-74CE-A1FE-13EF-4620BC9C279D}"/>
              </a:ext>
            </a:extLst>
          </p:cNvPr>
          <p:cNvSpPr/>
          <p:nvPr/>
        </p:nvSpPr>
        <p:spPr>
          <a:xfrm>
            <a:off x="10929607" y="1965643"/>
            <a:ext cx="728630" cy="716383"/>
          </a:xfrm>
          <a:prstGeom prst="ellipse">
            <a:avLst/>
          </a:prstGeom>
          <a:solidFill>
            <a:srgbClr val="E78A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14">
            <a:extLst>
              <a:ext uri="{FF2B5EF4-FFF2-40B4-BE49-F238E27FC236}">
                <a16:creationId xmlns:a16="http://schemas.microsoft.com/office/drawing/2014/main" id="{73F29194-73CC-59E9-7DD9-7BB3B98250E6}"/>
              </a:ext>
            </a:extLst>
          </p:cNvPr>
          <p:cNvSpPr/>
          <p:nvPr/>
        </p:nvSpPr>
        <p:spPr>
          <a:xfrm>
            <a:off x="7791987" y="4908424"/>
            <a:ext cx="1062169" cy="1043325"/>
          </a:xfrm>
          <a:prstGeom prst="ellipse">
            <a:avLst/>
          </a:prstGeom>
          <a:solidFill>
            <a:srgbClr val="E78A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21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17EE-DCD8-EFCD-C658-C678E79DE386}"/>
              </a:ext>
            </a:extLst>
          </p:cNvPr>
          <p:cNvSpPr>
            <a:spLocks noGrp="1"/>
          </p:cNvSpPr>
          <p:nvPr>
            <p:ph type="title"/>
          </p:nvPr>
        </p:nvSpPr>
        <p:spPr>
          <a:xfrm>
            <a:off x="2176468" y="1337908"/>
            <a:ext cx="1236133" cy="535430"/>
          </a:xfrm>
        </p:spPr>
        <p:txBody>
          <a:bodyPr>
            <a:normAutofit fontScale="90000"/>
          </a:bodyPr>
          <a:lstStyle/>
          <a:p>
            <a:r>
              <a:rPr lang="ja-JP" altLang="en-US" sz="4000">
                <a:latin typeface="メイリオ" panose="020B0604030504040204" pitchFamily="50" charset="-128"/>
                <a:ea typeface="メイリオ" panose="020B0604030504040204" pitchFamily="50" charset="-128"/>
              </a:rPr>
              <a:t>目次</a:t>
            </a:r>
            <a:endParaRPr lang="en-US" sz="3200">
              <a:latin typeface="メイリオ" panose="020B0604030504040204" pitchFamily="50" charset="-128"/>
              <a:ea typeface="メイリオ" panose="020B0604030504040204" pitchFamily="50" charset="-128"/>
            </a:endParaRPr>
          </a:p>
        </p:txBody>
      </p:sp>
      <p:sp>
        <p:nvSpPr>
          <p:cNvPr id="6" name="TextBox 5">
            <a:extLst>
              <a:ext uri="{FF2B5EF4-FFF2-40B4-BE49-F238E27FC236}">
                <a16:creationId xmlns:a16="http://schemas.microsoft.com/office/drawing/2014/main" id="{14369519-4EF5-B9EB-0584-5E2D19A236FF}"/>
              </a:ext>
            </a:extLst>
          </p:cNvPr>
          <p:cNvSpPr txBox="1"/>
          <p:nvPr/>
        </p:nvSpPr>
        <p:spPr>
          <a:xfrm>
            <a:off x="1977939" y="2193041"/>
            <a:ext cx="853284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latin typeface="Meiryo"/>
                <a:ea typeface="Meiryo"/>
              </a:rPr>
              <a:t>１．課題分析</a:t>
            </a:r>
          </a:p>
          <a:p>
            <a:r>
              <a:rPr lang="ja-JP" altLang="en-US" sz="2000" dirty="0">
                <a:latin typeface="Meiryo"/>
                <a:ea typeface="Meiryo"/>
              </a:rPr>
              <a:t>　　（１）日本の現状・・・・・・・・・・・・・・・・・</a:t>
            </a:r>
            <a:r>
              <a:rPr lang="en-US" altLang="ja-JP" sz="2000" dirty="0">
                <a:latin typeface="Meiryo"/>
                <a:ea typeface="メイリオ"/>
              </a:rPr>
              <a:t>p.３</a:t>
            </a:r>
            <a:endParaRPr lang="ja-JP" altLang="en-US" sz="2000" dirty="0">
              <a:latin typeface="Meiryo"/>
              <a:ea typeface="メイリオ"/>
            </a:endParaRPr>
          </a:p>
          <a:p>
            <a:r>
              <a:rPr lang="ja-JP" altLang="en-US" sz="2000" dirty="0">
                <a:latin typeface="Meiryo"/>
                <a:ea typeface="Meiryo"/>
              </a:rPr>
              <a:t>　　（２）現在行われている災害対策・・・・・・・・・・</a:t>
            </a:r>
            <a:r>
              <a:rPr lang="en-US" altLang="ja-JP" sz="2000" dirty="0">
                <a:latin typeface="Meiryo"/>
                <a:ea typeface="メイリオ"/>
              </a:rPr>
              <a:t>p.</a:t>
            </a:r>
            <a:r>
              <a:rPr lang="ja-JP" altLang="en-US" sz="2000" dirty="0">
                <a:latin typeface="Meiryo"/>
                <a:ea typeface="メイリオ"/>
              </a:rPr>
              <a:t>６</a:t>
            </a:r>
          </a:p>
          <a:p>
            <a:r>
              <a:rPr lang="ja-JP" altLang="en-US" sz="2000" dirty="0">
                <a:latin typeface="Meiryo"/>
                <a:ea typeface="Meiryo"/>
              </a:rPr>
              <a:t>　　（３）既存防災アプリの問題点・・・・・・・・・・・</a:t>
            </a:r>
            <a:r>
              <a:rPr lang="en-US" altLang="ja-JP" sz="2000" dirty="0">
                <a:latin typeface="Meiryo"/>
                <a:ea typeface="メイリオ"/>
              </a:rPr>
              <a:t>p.</a:t>
            </a:r>
            <a:r>
              <a:rPr lang="ja-JP" altLang="en-US" sz="2000" dirty="0">
                <a:latin typeface="Meiryo"/>
                <a:ea typeface="メイリオ"/>
              </a:rPr>
              <a:t>８</a:t>
            </a:r>
          </a:p>
          <a:p>
            <a:endParaRPr lang="ja-JP" altLang="en-US" sz="2000" dirty="0">
              <a:latin typeface="Meiryo"/>
              <a:ea typeface="Meiryo"/>
            </a:endParaRPr>
          </a:p>
          <a:p>
            <a:r>
              <a:rPr lang="ja-JP" altLang="en-US" sz="2000" dirty="0">
                <a:latin typeface="Meiryo"/>
                <a:ea typeface="Meiryo"/>
              </a:rPr>
              <a:t>２．アプリケーション「いまもり」</a:t>
            </a:r>
            <a:endParaRPr lang="ja-JP" dirty="0">
              <a:latin typeface="Meiryo"/>
              <a:ea typeface="Meiryo"/>
            </a:endParaRPr>
          </a:p>
          <a:p>
            <a:r>
              <a:rPr lang="ja-JP" altLang="en-US" sz="2000" dirty="0">
                <a:latin typeface="Meiryo"/>
                <a:ea typeface="Meiryo"/>
              </a:rPr>
              <a:t>　　（１）「いまもり」とは・・・・・・・・・・・・・・</a:t>
            </a:r>
            <a:r>
              <a:rPr lang="en-US" altLang="ja-JP" sz="2000" dirty="0">
                <a:latin typeface="Meiryo"/>
                <a:ea typeface="メイリオ"/>
              </a:rPr>
              <a:t>p.</a:t>
            </a:r>
            <a:r>
              <a:rPr lang="ja-JP" altLang="en-US" sz="2000" dirty="0">
                <a:latin typeface="Meiryo"/>
                <a:ea typeface="メイリオ"/>
              </a:rPr>
              <a:t>９</a:t>
            </a:r>
          </a:p>
          <a:p>
            <a:r>
              <a:rPr lang="ja-JP" altLang="en-US" sz="2000" dirty="0">
                <a:latin typeface="Meiryo"/>
                <a:ea typeface="Meiryo"/>
              </a:rPr>
              <a:t>　　（２）機能紹介と</a:t>
            </a:r>
            <a:r>
              <a:rPr lang="ja-JP" sz="2000" dirty="0">
                <a:latin typeface="Meiryo"/>
                <a:ea typeface="Meiryo"/>
              </a:rPr>
              <a:t>アプリ導入の</a:t>
            </a:r>
            <a:r>
              <a:rPr lang="ja-JP" altLang="en-US" sz="2000" dirty="0">
                <a:latin typeface="Meiryo"/>
                <a:ea typeface="Meiryo"/>
              </a:rPr>
              <a:t>効</a:t>
            </a:r>
            <a:r>
              <a:rPr lang="ja-JP" sz="2000" dirty="0">
                <a:latin typeface="Meiryo"/>
                <a:ea typeface="Meiryo"/>
              </a:rPr>
              <a:t>果</a:t>
            </a:r>
            <a:endParaRPr lang="ja-JP" altLang="en-US" sz="2000" dirty="0">
              <a:latin typeface="Meiryo"/>
              <a:ea typeface="Meiryo"/>
            </a:endParaRPr>
          </a:p>
          <a:p>
            <a:r>
              <a:rPr lang="ja-JP" altLang="en-US" sz="2000" dirty="0">
                <a:latin typeface="Meiryo"/>
                <a:ea typeface="Meiryo"/>
              </a:rPr>
              <a:t>　　　　　　　　　・・・・・・・・・・・・・・・・・・</a:t>
            </a:r>
            <a:r>
              <a:rPr lang="en-US" altLang="ja-JP" sz="2000" dirty="0">
                <a:latin typeface="Meiryo"/>
                <a:ea typeface="メイリオ"/>
              </a:rPr>
              <a:t>p.</a:t>
            </a:r>
            <a:r>
              <a:rPr lang="ja-JP" altLang="en-US" sz="2000" dirty="0">
                <a:latin typeface="Meiryo"/>
                <a:ea typeface="メイリオ"/>
              </a:rPr>
              <a:t>１０</a:t>
            </a:r>
          </a:p>
          <a:p>
            <a:r>
              <a:rPr lang="ja-JP" altLang="en-US" sz="2000" dirty="0">
                <a:latin typeface="Meiryo"/>
                <a:ea typeface="Meiryo"/>
              </a:rPr>
              <a:t>　　</a:t>
            </a:r>
            <a:endParaRPr lang="en-US" altLang="ja-JP" sz="2000" dirty="0">
              <a:latin typeface="Meiryo"/>
              <a:ea typeface="Meiryo"/>
            </a:endParaRPr>
          </a:p>
          <a:p>
            <a:r>
              <a:rPr lang="ja-JP" altLang="en-US" sz="2000" dirty="0">
                <a:latin typeface="Meiryo"/>
                <a:ea typeface="Meiryo"/>
              </a:rPr>
              <a:t>３．まとめ</a:t>
            </a:r>
            <a:endParaRPr lang="en-US" altLang="ja-JP" sz="2000" dirty="0">
              <a:latin typeface="Meiryo"/>
              <a:ea typeface="Meiryo"/>
            </a:endParaRPr>
          </a:p>
          <a:p>
            <a:r>
              <a:rPr lang="ja-JP" altLang="en-US" sz="2000" dirty="0">
                <a:latin typeface="Meiryo"/>
                <a:ea typeface="Meiryo"/>
              </a:rPr>
              <a:t>　　　・・・・・・・・・・・・・・・・・・・・・・・・</a:t>
            </a:r>
            <a:r>
              <a:rPr lang="en-US" altLang="ja-JP" sz="2000" dirty="0">
                <a:latin typeface="Meiryo"/>
                <a:ea typeface="メイリオ"/>
              </a:rPr>
              <a:t>p.</a:t>
            </a:r>
            <a:r>
              <a:rPr lang="ja-JP" altLang="en-US" sz="2000">
                <a:latin typeface="Meiryo"/>
                <a:ea typeface="メイリオ"/>
              </a:rPr>
              <a:t>１５</a:t>
            </a:r>
            <a:endParaRPr lang="ja-JP" altLang="en-US" sz="2000" dirty="0">
              <a:latin typeface="Meiryo"/>
              <a:ea typeface="メイリオ"/>
            </a:endParaRPr>
          </a:p>
        </p:txBody>
      </p:sp>
      <p:sp>
        <p:nvSpPr>
          <p:cNvPr id="10" name="直角三角形 9">
            <a:extLst>
              <a:ext uri="{FF2B5EF4-FFF2-40B4-BE49-F238E27FC236}">
                <a16:creationId xmlns:a16="http://schemas.microsoft.com/office/drawing/2014/main" id="{1E2C9E33-221B-B590-6D06-7CB1E4DA078B}"/>
              </a:ext>
            </a:extLst>
          </p:cNvPr>
          <p:cNvSpPr/>
          <p:nvPr/>
        </p:nvSpPr>
        <p:spPr>
          <a:xfrm rot="5400000">
            <a:off x="-296200" y="296201"/>
            <a:ext cx="3412601" cy="2820202"/>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a:extLst>
              <a:ext uri="{FF2B5EF4-FFF2-40B4-BE49-F238E27FC236}">
                <a16:creationId xmlns:a16="http://schemas.microsoft.com/office/drawing/2014/main" id="{850EAE30-F15E-86C1-3C11-FA937A54957A}"/>
              </a:ext>
            </a:extLst>
          </p:cNvPr>
          <p:cNvSpPr/>
          <p:nvPr/>
        </p:nvSpPr>
        <p:spPr>
          <a:xfrm rot="16200000">
            <a:off x="9075599" y="3741598"/>
            <a:ext cx="3412601" cy="2820202"/>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日付プレースホルダー 2">
            <a:extLst>
              <a:ext uri="{FF2B5EF4-FFF2-40B4-BE49-F238E27FC236}">
                <a16:creationId xmlns:a16="http://schemas.microsoft.com/office/drawing/2014/main" id="{E9CE716E-8CF5-EA92-76FF-56229386C346}"/>
              </a:ext>
            </a:extLst>
          </p:cNvPr>
          <p:cNvSpPr>
            <a:spLocks noGrp="1"/>
          </p:cNvSpPr>
          <p:nvPr>
            <p:ph type="dt" sz="half" idx="10"/>
          </p:nvPr>
        </p:nvSpPr>
        <p:spPr/>
        <p:txBody>
          <a:bodyPr/>
          <a:lstStyle/>
          <a:p>
            <a:fld id="{E0E4F3BA-2017-4E86-A156-A12E7A5390E5}" type="datetime1">
              <a:rPr lang="en-US" altLang="ja-JP" smtClean="0"/>
              <a:t>9/2/2025</a:t>
            </a:fld>
            <a:endParaRPr lang="en-US"/>
          </a:p>
        </p:txBody>
      </p:sp>
      <p:sp>
        <p:nvSpPr>
          <p:cNvPr id="4" name="スライド番号プレースホルダー 3">
            <a:extLst>
              <a:ext uri="{FF2B5EF4-FFF2-40B4-BE49-F238E27FC236}">
                <a16:creationId xmlns:a16="http://schemas.microsoft.com/office/drawing/2014/main" id="{8C639B40-11BD-D7DB-A4F5-1EF3F1971500}"/>
              </a:ext>
            </a:extLst>
          </p:cNvPr>
          <p:cNvSpPr>
            <a:spLocks noGrp="1"/>
          </p:cNvSpPr>
          <p:nvPr>
            <p:ph type="sldNum" sz="quarter" idx="12"/>
          </p:nvPr>
        </p:nvSpPr>
        <p:spPr/>
        <p:txBody>
          <a:bodyPr/>
          <a:lstStyle/>
          <a:p>
            <a:fld id="{CC057153-B650-4DEB-B370-79DDCFDCE934}" type="slidenum">
              <a:rPr lang="en-US" smtClean="0"/>
              <a:t>2</a:t>
            </a:fld>
            <a:endParaRPr lang="en-US"/>
          </a:p>
        </p:txBody>
      </p:sp>
    </p:spTree>
    <p:extLst>
      <p:ext uri="{BB962C8B-B14F-4D97-AF65-F5344CB8AC3E}">
        <p14:creationId xmlns:p14="http://schemas.microsoft.com/office/powerpoint/2010/main" val="10239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8E91-3983-BF2F-E1FD-CBAD45FD4884}"/>
              </a:ext>
            </a:extLst>
          </p:cNvPr>
          <p:cNvSpPr>
            <a:spLocks noGrp="1"/>
          </p:cNvSpPr>
          <p:nvPr>
            <p:ph type="title"/>
          </p:nvPr>
        </p:nvSpPr>
        <p:spPr>
          <a:xfrm>
            <a:off x="661791" y="547396"/>
            <a:ext cx="4524529" cy="1164168"/>
          </a:xfrm>
        </p:spPr>
        <p:txBody>
          <a:bodyPr/>
          <a:lstStyle/>
          <a:p>
            <a:r>
              <a:rPr lang="ja-JP" altLang="en-US"/>
              <a:t>（１）日本の現状</a:t>
            </a:r>
            <a:endParaRPr kumimoji="1" lang="en-US"/>
          </a:p>
        </p:txBody>
      </p:sp>
      <p:sp>
        <p:nvSpPr>
          <p:cNvPr id="4" name="Text Placeholder 3">
            <a:extLst>
              <a:ext uri="{FF2B5EF4-FFF2-40B4-BE49-F238E27FC236}">
                <a16:creationId xmlns:a16="http://schemas.microsoft.com/office/drawing/2014/main" id="{EC75B438-061B-C9BE-9C7D-E0B6121D6331}"/>
              </a:ext>
            </a:extLst>
          </p:cNvPr>
          <p:cNvSpPr>
            <a:spLocks noGrp="1"/>
          </p:cNvSpPr>
          <p:nvPr>
            <p:ph type="body" idx="1"/>
          </p:nvPr>
        </p:nvSpPr>
        <p:spPr>
          <a:xfrm>
            <a:off x="1352672" y="1177210"/>
            <a:ext cx="5157787" cy="559834"/>
          </a:xfrm>
        </p:spPr>
        <p:txBody>
          <a:bodyPr>
            <a:normAutofit/>
          </a:bodyPr>
          <a:lstStyle/>
          <a:p>
            <a:r>
              <a:rPr lang="ja-JP" altLang="en-US">
                <a:latin typeface="メイリオ" panose="020B0604030504040204" pitchFamily="50" charset="-128"/>
                <a:ea typeface="メイリオ" panose="020B0604030504040204" pitchFamily="50" charset="-128"/>
                <a:cs typeface="+mn-lt"/>
              </a:rPr>
              <a:t>①</a:t>
            </a:r>
            <a:r>
              <a:rPr lang="ja-JP">
                <a:latin typeface="メイリオ" panose="020B0604030504040204" pitchFamily="50" charset="-128"/>
                <a:ea typeface="メイリオ" panose="020B0604030504040204" pitchFamily="50" charset="-128"/>
                <a:cs typeface="+mn-lt"/>
              </a:rPr>
              <a:t>洪水・土砂災害が発生しやすい</a:t>
            </a:r>
            <a:endParaRPr lang="en-US">
              <a:latin typeface="メイリオ" panose="020B0604030504040204" pitchFamily="50" charset="-128"/>
              <a:ea typeface="メイリオ" panose="020B0604030504040204" pitchFamily="50" charset="-128"/>
              <a:cs typeface="+mn-lt"/>
            </a:endParaRPr>
          </a:p>
        </p:txBody>
      </p:sp>
      <p:sp>
        <p:nvSpPr>
          <p:cNvPr id="3" name="Content Placeholder 2">
            <a:extLst>
              <a:ext uri="{FF2B5EF4-FFF2-40B4-BE49-F238E27FC236}">
                <a16:creationId xmlns:a16="http://schemas.microsoft.com/office/drawing/2014/main" id="{1CC55B4C-E226-F908-F17B-7B10A593CB98}"/>
              </a:ext>
            </a:extLst>
          </p:cNvPr>
          <p:cNvSpPr>
            <a:spLocks noGrp="1"/>
          </p:cNvSpPr>
          <p:nvPr>
            <p:ph sz="half" idx="2"/>
          </p:nvPr>
        </p:nvSpPr>
        <p:spPr>
          <a:xfrm>
            <a:off x="661792" y="2157250"/>
            <a:ext cx="5157787" cy="3765089"/>
          </a:xfrm>
        </p:spPr>
        <p:txBody>
          <a:bodyPr vert="horz" lIns="91440" tIns="45720" rIns="91440" bIns="45720" rtlCol="0" anchor="t">
            <a:normAutofit/>
          </a:bodyPr>
          <a:lstStyle/>
          <a:p>
            <a:pPr marL="0" indent="0">
              <a:buNone/>
            </a:pPr>
            <a:endParaRPr lang="ja-JP" altLang="en-US">
              <a:ea typeface="游ゴシック" panose="02110004020202020204"/>
            </a:endParaRPr>
          </a:p>
          <a:p>
            <a:pPr marL="0" indent="0">
              <a:buNone/>
            </a:pPr>
            <a:endParaRPr lang="ja-JP" altLang="en-US">
              <a:ea typeface="游ゴシック" panose="02110004020202020204"/>
            </a:endParaRPr>
          </a:p>
          <a:p>
            <a:pPr marL="0" indent="0">
              <a:buNone/>
            </a:pPr>
            <a:endParaRPr lang="ja-JP" altLang="en-US">
              <a:ea typeface="游ゴシック" panose="02110004020202020204"/>
            </a:endParaRPr>
          </a:p>
        </p:txBody>
      </p:sp>
      <p:sp>
        <p:nvSpPr>
          <p:cNvPr id="5" name="Text Placeholder 4">
            <a:extLst>
              <a:ext uri="{FF2B5EF4-FFF2-40B4-BE49-F238E27FC236}">
                <a16:creationId xmlns:a16="http://schemas.microsoft.com/office/drawing/2014/main" id="{385A540C-2EEC-557E-D7F6-886241577FDC}"/>
              </a:ext>
            </a:extLst>
          </p:cNvPr>
          <p:cNvSpPr>
            <a:spLocks noGrp="1"/>
          </p:cNvSpPr>
          <p:nvPr>
            <p:ph type="body" sz="quarter" idx="3"/>
          </p:nvPr>
        </p:nvSpPr>
        <p:spPr>
          <a:xfrm>
            <a:off x="7274491" y="1174255"/>
            <a:ext cx="5183188" cy="559834"/>
          </a:xfrm>
        </p:spPr>
        <p:txBody>
          <a:bodyPr>
            <a:normAutofit/>
          </a:bodyPr>
          <a:lstStyle/>
          <a:p>
            <a:r>
              <a:rPr lang="ja-JP" altLang="en-US">
                <a:latin typeface="メイリオ" panose="020B0604030504040204" pitchFamily="50" charset="-128"/>
                <a:ea typeface="メイリオ" panose="020B0604030504040204" pitchFamily="50" charset="-128"/>
                <a:cs typeface="+mn-lt"/>
              </a:rPr>
              <a:t>②</a:t>
            </a:r>
            <a:r>
              <a:rPr lang="ja-JP">
                <a:latin typeface="メイリオ" panose="020B0604030504040204" pitchFamily="50" charset="-128"/>
                <a:ea typeface="メイリオ" panose="020B0604030504040204" pitchFamily="50" charset="-128"/>
                <a:cs typeface="+mn-lt"/>
              </a:rPr>
              <a:t>地震・火山活動が多い</a:t>
            </a:r>
            <a:endParaRPr lang="en-US" altLang="ja-JP">
              <a:latin typeface="メイリオ" panose="020B0604030504040204" pitchFamily="50" charset="-128"/>
              <a:ea typeface="メイリオ" panose="020B0604030504040204" pitchFamily="50" charset="-128"/>
            </a:endParaRPr>
          </a:p>
        </p:txBody>
      </p:sp>
      <p:pic>
        <p:nvPicPr>
          <p:cNvPr id="7" name="Content Placeholder 6" descr="図表I-1-1-37　各国と日本の河川縦断勾配の比較">
            <a:extLst>
              <a:ext uri="{FF2B5EF4-FFF2-40B4-BE49-F238E27FC236}">
                <a16:creationId xmlns:a16="http://schemas.microsoft.com/office/drawing/2014/main" id="{06BEBC05-DFA5-5A23-F1E8-40B19E678C95}"/>
              </a:ext>
            </a:extLst>
          </p:cNvPr>
          <p:cNvPicPr>
            <a:picLocks noGrp="1" noChangeAspect="1"/>
          </p:cNvPicPr>
          <p:nvPr>
            <p:ph sz="quarter" idx="4"/>
          </p:nvPr>
        </p:nvPicPr>
        <p:blipFill>
          <a:blip r:embed="rId2"/>
          <a:stretch>
            <a:fillRect/>
          </a:stretch>
        </p:blipFill>
        <p:spPr>
          <a:xfrm>
            <a:off x="661791" y="2006870"/>
            <a:ext cx="4749322" cy="3285995"/>
          </a:xfrm>
          <a:prstGeom prst="rect">
            <a:avLst/>
          </a:prstGeom>
        </p:spPr>
      </p:pic>
      <p:pic>
        <p:nvPicPr>
          <p:cNvPr id="9" name="Picture 8">
            <a:extLst>
              <a:ext uri="{FF2B5EF4-FFF2-40B4-BE49-F238E27FC236}">
                <a16:creationId xmlns:a16="http://schemas.microsoft.com/office/drawing/2014/main" id="{53CA4EB0-308E-F43A-F0F7-F23F66E3427F}"/>
              </a:ext>
            </a:extLst>
          </p:cNvPr>
          <p:cNvPicPr>
            <a:picLocks noChangeAspect="1"/>
          </p:cNvPicPr>
          <p:nvPr/>
        </p:nvPicPr>
        <p:blipFill>
          <a:blip r:embed="rId3"/>
          <a:stretch>
            <a:fillRect/>
          </a:stretch>
        </p:blipFill>
        <p:spPr>
          <a:xfrm>
            <a:off x="5854872" y="1916310"/>
            <a:ext cx="6029978" cy="2860761"/>
          </a:xfrm>
          <a:prstGeom prst="rect">
            <a:avLst/>
          </a:prstGeom>
        </p:spPr>
      </p:pic>
      <p:sp>
        <p:nvSpPr>
          <p:cNvPr id="12" name="TextBox 11">
            <a:extLst>
              <a:ext uri="{FF2B5EF4-FFF2-40B4-BE49-F238E27FC236}">
                <a16:creationId xmlns:a16="http://schemas.microsoft.com/office/drawing/2014/main" id="{53772704-FD25-6795-B56F-AFEA5FBD2B42}"/>
              </a:ext>
            </a:extLst>
          </p:cNvPr>
          <p:cNvSpPr txBox="1"/>
          <p:nvPr/>
        </p:nvSpPr>
        <p:spPr>
          <a:xfrm>
            <a:off x="830291" y="5502968"/>
            <a:ext cx="476930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latin typeface="メイリオ"/>
                <a:ea typeface="メイリオ"/>
              </a:rPr>
              <a:t>山の標高に対し河口からの距離が短く、急勾配であり、</a:t>
            </a:r>
            <a:endParaRPr lang="en-US" altLang="ja-JP" sz="1400">
              <a:latin typeface="メイリオ"/>
              <a:ea typeface="メイリオ"/>
            </a:endParaRPr>
          </a:p>
          <a:p>
            <a:pPr algn="l"/>
            <a:r>
              <a:rPr lang="ja-JP" altLang="en-US" sz="1400">
                <a:latin typeface="メイリオ"/>
                <a:ea typeface="メイリオ"/>
              </a:rPr>
              <a:t>降った雨は一気に流下する。</a:t>
            </a:r>
            <a:endParaRPr lang="ja-JP" sz="1400">
              <a:latin typeface="メイリオ"/>
              <a:ea typeface="メイリオ"/>
            </a:endParaRPr>
          </a:p>
          <a:p>
            <a:r>
              <a:rPr lang="ja-JP" altLang="en-US" sz="1400">
                <a:latin typeface="メイリオ"/>
                <a:ea typeface="メイリオ"/>
              </a:rPr>
              <a:t>→梅雨や台風により大雨が降ると洪水・土砂災害が発生</a:t>
            </a:r>
          </a:p>
        </p:txBody>
      </p:sp>
      <p:sp>
        <p:nvSpPr>
          <p:cNvPr id="13" name="TextBox 12">
            <a:extLst>
              <a:ext uri="{FF2B5EF4-FFF2-40B4-BE49-F238E27FC236}">
                <a16:creationId xmlns:a16="http://schemas.microsoft.com/office/drawing/2014/main" id="{B99B4153-B98F-E706-464F-18CE28900B5C}"/>
              </a:ext>
            </a:extLst>
          </p:cNvPr>
          <p:cNvSpPr txBox="1"/>
          <p:nvPr/>
        </p:nvSpPr>
        <p:spPr>
          <a:xfrm>
            <a:off x="5971430" y="1795203"/>
            <a:ext cx="602997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100">
                <a:latin typeface="メイリオ" panose="020B0604030504040204" pitchFamily="50" charset="-128"/>
                <a:ea typeface="メイリオ" panose="020B0604030504040204" pitchFamily="50" charset="-128"/>
                <a:cs typeface="+mn-lt"/>
              </a:rPr>
              <a:t>マグニチュード6以上の震源分布とプレート境界（左図）及び世界の火山の分布状況（右図）</a:t>
            </a:r>
            <a:endParaRPr lang="en-US" altLang="ja-JP" sz="1100">
              <a:latin typeface="メイリオ" panose="020B0604030504040204" pitchFamily="50" charset="-128"/>
              <a:ea typeface="メイリオ" panose="020B0604030504040204" pitchFamily="50" charset="-128"/>
            </a:endParaRPr>
          </a:p>
        </p:txBody>
      </p:sp>
      <p:sp>
        <p:nvSpPr>
          <p:cNvPr id="14" name="TextBox 13">
            <a:extLst>
              <a:ext uri="{FF2B5EF4-FFF2-40B4-BE49-F238E27FC236}">
                <a16:creationId xmlns:a16="http://schemas.microsoft.com/office/drawing/2014/main" id="{4E746EE8-DC40-E631-F5D4-02B05740A6E4}"/>
              </a:ext>
            </a:extLst>
          </p:cNvPr>
          <p:cNvSpPr txBox="1"/>
          <p:nvPr/>
        </p:nvSpPr>
        <p:spPr>
          <a:xfrm>
            <a:off x="6376983" y="5499960"/>
            <a:ext cx="547379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400">
                <a:latin typeface="メイリオ" panose="020B0604030504040204" pitchFamily="50" charset="-128"/>
                <a:ea typeface="メイリオ" panose="020B0604030504040204" pitchFamily="50" charset="-128"/>
                <a:cs typeface="+mn-lt"/>
              </a:rPr>
              <a:t>国土面積は世界の0.25％という大きさながら、地震の発生回数は、世界の18.5％</a:t>
            </a:r>
            <a:r>
              <a:rPr lang="ja-JP" altLang="en-US" sz="1400">
                <a:latin typeface="メイリオ" panose="020B0604030504040204" pitchFamily="50" charset="-128"/>
                <a:ea typeface="メイリオ" panose="020B0604030504040204" pitchFamily="50" charset="-128"/>
                <a:cs typeface="+mn-lt"/>
              </a:rPr>
              <a:t>を</a:t>
            </a:r>
            <a:r>
              <a:rPr lang="ja-JP" sz="1400">
                <a:latin typeface="メイリオ" panose="020B0604030504040204" pitchFamily="50" charset="-128"/>
                <a:ea typeface="メイリオ" panose="020B0604030504040204" pitchFamily="50" charset="-128"/>
                <a:cs typeface="+mn-lt"/>
              </a:rPr>
              <a:t>占める</a:t>
            </a:r>
            <a:r>
              <a:rPr lang="ja-JP" altLang="en-US" sz="1400">
                <a:latin typeface="メイリオ" panose="020B0604030504040204" pitchFamily="50" charset="-128"/>
                <a:ea typeface="メイリオ" panose="020B0604030504040204" pitchFamily="50" charset="-128"/>
                <a:cs typeface="+mn-lt"/>
              </a:rPr>
              <a:t>。</a:t>
            </a:r>
          </a:p>
          <a:p>
            <a:r>
              <a:rPr lang="ja-JP" altLang="en-US" sz="1400">
                <a:latin typeface="メイリオ" panose="020B0604030504040204" pitchFamily="50" charset="-128"/>
                <a:ea typeface="メイリオ" panose="020B0604030504040204" pitchFamily="50" charset="-128"/>
                <a:cs typeface="+mn-lt"/>
              </a:rPr>
              <a:t>活火山も世界の約1割が日本に集まっている。</a:t>
            </a:r>
          </a:p>
        </p:txBody>
      </p:sp>
      <p:sp>
        <p:nvSpPr>
          <p:cNvPr id="6" name="TextBox 5">
            <a:extLst>
              <a:ext uri="{FF2B5EF4-FFF2-40B4-BE49-F238E27FC236}">
                <a16:creationId xmlns:a16="http://schemas.microsoft.com/office/drawing/2014/main" id="{BDF8EC57-EBCA-E23A-A7A2-E66349FB2864}"/>
              </a:ext>
            </a:extLst>
          </p:cNvPr>
          <p:cNvSpPr txBox="1"/>
          <p:nvPr/>
        </p:nvSpPr>
        <p:spPr>
          <a:xfrm>
            <a:off x="8026757" y="6328088"/>
            <a:ext cx="555217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solidFill>
                  <a:srgbClr val="0070C0"/>
                </a:solidFill>
                <a:latin typeface="Meiryo UI" panose="020B0604030504040204" pitchFamily="50" charset="-128"/>
                <a:ea typeface="Meiryo UI" panose="020B0604030504040204" pitchFamily="50" charset="-128"/>
              </a:rPr>
              <a:t>「国土交通白書 </a:t>
            </a:r>
            <a:r>
              <a:rPr lang="en-US" altLang="ja-JP" sz="1400">
                <a:solidFill>
                  <a:srgbClr val="0070C0"/>
                </a:solidFill>
                <a:latin typeface="Meiryo UI" panose="020B0604030504040204" pitchFamily="50" charset="-128"/>
                <a:ea typeface="Meiryo UI" panose="020B0604030504040204" pitchFamily="50" charset="-128"/>
              </a:rPr>
              <a:t>2020</a:t>
            </a:r>
            <a:r>
              <a:rPr lang="ja-JP" altLang="en-US" sz="1400">
                <a:solidFill>
                  <a:srgbClr val="0070C0"/>
                </a:solidFill>
                <a:latin typeface="Meiryo UI" panose="020B0604030504040204" pitchFamily="50" charset="-128"/>
                <a:ea typeface="Meiryo UI" panose="020B0604030504040204" pitchFamily="50" charset="-128"/>
              </a:rPr>
              <a:t>」</a:t>
            </a:r>
            <a:r>
              <a:rPr lang="ja-JP" altLang="en-US" sz="1400" u="sng">
                <a:solidFill>
                  <a:srgbClr val="0070C0"/>
                </a:solidFill>
                <a:latin typeface="Meiryo UI" panose="020B0604030504040204" pitchFamily="50" charset="-128"/>
                <a:ea typeface="Meiryo UI" panose="020B0604030504040204" pitchFamily="50" charset="-128"/>
                <a:hlinkClick r:id="rId4">
                  <a:extLst>
                    <a:ext uri="{A12FA001-AC4F-418D-AE19-62706E023703}">
                      <ahyp:hlinkClr xmlns:ahyp="http://schemas.microsoft.com/office/drawing/2018/hyperlinkcolor" val="tx"/>
                    </a:ext>
                  </a:extLst>
                </a:hlinkClick>
              </a:rPr>
              <a:t>自然災害の頻発・激甚化</a:t>
            </a:r>
            <a:endParaRPr lang="en-US" sz="1600">
              <a:solidFill>
                <a:srgbClr val="0070C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BB2D4BB-B0D2-3044-7C72-C7AFD58F8822}"/>
              </a:ext>
            </a:extLst>
          </p:cNvPr>
          <p:cNvSpPr txBox="1"/>
          <p:nvPr/>
        </p:nvSpPr>
        <p:spPr>
          <a:xfrm>
            <a:off x="0" y="5930"/>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１．課題分析</a:t>
            </a:r>
          </a:p>
        </p:txBody>
      </p:sp>
      <p:sp>
        <p:nvSpPr>
          <p:cNvPr id="8" name="Rectangle: Rounded Corners 7">
            <a:extLst>
              <a:ext uri="{FF2B5EF4-FFF2-40B4-BE49-F238E27FC236}">
                <a16:creationId xmlns:a16="http://schemas.microsoft.com/office/drawing/2014/main" id="{7362BAB3-7DD6-F9C8-BF41-F8D9123A84A2}"/>
              </a:ext>
            </a:extLst>
          </p:cNvPr>
          <p:cNvSpPr/>
          <p:nvPr/>
        </p:nvSpPr>
        <p:spPr>
          <a:xfrm>
            <a:off x="751093" y="5374290"/>
            <a:ext cx="5062147" cy="93532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7FAF782-62D5-A7FB-155E-6E2A5B4DBA70}"/>
              </a:ext>
            </a:extLst>
          </p:cNvPr>
          <p:cNvSpPr/>
          <p:nvPr/>
        </p:nvSpPr>
        <p:spPr>
          <a:xfrm>
            <a:off x="6267069" y="5354738"/>
            <a:ext cx="5584520" cy="975927"/>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日付プレースホルダー 14">
            <a:extLst>
              <a:ext uri="{FF2B5EF4-FFF2-40B4-BE49-F238E27FC236}">
                <a16:creationId xmlns:a16="http://schemas.microsoft.com/office/drawing/2014/main" id="{AF992657-DF18-F699-69F5-0F51AFDF36E3}"/>
              </a:ext>
            </a:extLst>
          </p:cNvPr>
          <p:cNvSpPr>
            <a:spLocks noGrp="1"/>
          </p:cNvSpPr>
          <p:nvPr>
            <p:ph type="dt" sz="half" idx="10"/>
          </p:nvPr>
        </p:nvSpPr>
        <p:spPr/>
        <p:txBody>
          <a:bodyPr/>
          <a:lstStyle/>
          <a:p>
            <a:fld id="{6F49DE36-C909-4CB1-98BD-3694BDFC68D0}" type="datetime1">
              <a:rPr lang="en-US" altLang="ja-JP" smtClean="0"/>
              <a:t>9/2/2025</a:t>
            </a:fld>
            <a:endParaRPr lang="en-US"/>
          </a:p>
        </p:txBody>
      </p:sp>
      <p:sp>
        <p:nvSpPr>
          <p:cNvPr id="16" name="スライド番号プレースホルダー 15">
            <a:extLst>
              <a:ext uri="{FF2B5EF4-FFF2-40B4-BE49-F238E27FC236}">
                <a16:creationId xmlns:a16="http://schemas.microsoft.com/office/drawing/2014/main" id="{6F9CB17C-FEEF-A34A-78A6-9D8D3CB0C4E8}"/>
              </a:ext>
            </a:extLst>
          </p:cNvPr>
          <p:cNvSpPr>
            <a:spLocks noGrp="1"/>
          </p:cNvSpPr>
          <p:nvPr>
            <p:ph type="sldNum" sz="quarter" idx="12"/>
          </p:nvPr>
        </p:nvSpPr>
        <p:spPr/>
        <p:txBody>
          <a:bodyPr/>
          <a:lstStyle/>
          <a:p>
            <a:fld id="{CC057153-B650-4DEB-B370-79DDCFDCE934}" type="slidenum">
              <a:rPr lang="en-US" smtClean="0"/>
              <a:pPr/>
              <a:t>3</a:t>
            </a:fld>
            <a:endParaRPr lang="en-US"/>
          </a:p>
        </p:txBody>
      </p:sp>
    </p:spTree>
    <p:extLst>
      <p:ext uri="{BB962C8B-B14F-4D97-AF65-F5344CB8AC3E}">
        <p14:creationId xmlns:p14="http://schemas.microsoft.com/office/powerpoint/2010/main" val="197974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AD3B-D1F0-A852-ADB8-5DDF3BE95C7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707271C-7043-B484-3BBF-9BD93D4C1FAE}"/>
              </a:ext>
            </a:extLst>
          </p:cNvPr>
          <p:cNvSpPr>
            <a:spLocks noGrp="1"/>
          </p:cNvSpPr>
          <p:nvPr>
            <p:ph type="body" idx="1"/>
          </p:nvPr>
        </p:nvSpPr>
        <p:spPr>
          <a:xfrm>
            <a:off x="551211" y="1552545"/>
            <a:ext cx="5183188" cy="559834"/>
          </a:xfrm>
        </p:spPr>
        <p:txBody>
          <a:bodyPr>
            <a:normAutofit/>
          </a:bodyPr>
          <a:lstStyle/>
          <a:p>
            <a:r>
              <a:rPr lang="ja-JP" altLang="en-US">
                <a:latin typeface="メイリオ" panose="020B0604030504040204" pitchFamily="50" charset="-128"/>
                <a:ea typeface="メイリオ" panose="020B0604030504040204" pitchFamily="50" charset="-128"/>
                <a:cs typeface="+mn-lt"/>
              </a:rPr>
              <a:t>③近頃多発する地震</a:t>
            </a:r>
            <a:r>
              <a:rPr lang="ja-JP" altLang="en-US" b="0">
                <a:latin typeface="メイリオ" panose="020B0604030504040204" pitchFamily="50" charset="-128"/>
                <a:ea typeface="メイリオ" panose="020B0604030504040204" pitchFamily="50" charset="-128"/>
                <a:cs typeface="+mn-lt"/>
              </a:rPr>
              <a:t>​</a:t>
            </a:r>
            <a:endParaRPr lang="en-US">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6BDD8EF7-7C3E-E1D9-545D-E0B0EE53ADD1}"/>
              </a:ext>
            </a:extLst>
          </p:cNvPr>
          <p:cNvSpPr>
            <a:spLocks noGrp="1"/>
          </p:cNvSpPr>
          <p:nvPr>
            <p:ph sz="half" idx="2"/>
          </p:nvPr>
        </p:nvSpPr>
        <p:spPr>
          <a:xfrm>
            <a:off x="547492" y="1827050"/>
            <a:ext cx="5157787" cy="3765089"/>
          </a:xfrm>
        </p:spPr>
        <p:txBody>
          <a:bodyPr vert="horz" lIns="91440" tIns="45720" rIns="91440" bIns="45720" rtlCol="0" anchor="t">
            <a:normAutofit/>
          </a:bodyPr>
          <a:lstStyle/>
          <a:p>
            <a:pPr marL="0" indent="0">
              <a:buNone/>
            </a:pPr>
            <a:endParaRPr lang="ja-JP" altLang="en-US">
              <a:ea typeface="游ゴシック" panose="02110004020202020204"/>
            </a:endParaRPr>
          </a:p>
          <a:p>
            <a:pPr marL="0" indent="0">
              <a:buNone/>
            </a:pPr>
            <a:endParaRPr lang="ja-JP" altLang="en-US">
              <a:ea typeface="游ゴシック" panose="02110004020202020204"/>
            </a:endParaRPr>
          </a:p>
          <a:p>
            <a:pPr marL="0" indent="0">
              <a:buNone/>
            </a:pPr>
            <a:endParaRPr lang="ja-JP" altLang="en-US">
              <a:ea typeface="游ゴシック" panose="02110004020202020204"/>
            </a:endParaRPr>
          </a:p>
        </p:txBody>
      </p:sp>
      <p:sp>
        <p:nvSpPr>
          <p:cNvPr id="26" name="TextBox 25">
            <a:extLst>
              <a:ext uri="{FF2B5EF4-FFF2-40B4-BE49-F238E27FC236}">
                <a16:creationId xmlns:a16="http://schemas.microsoft.com/office/drawing/2014/main" id="{951C48A8-7063-3050-E567-050CF4ACC5C5}"/>
              </a:ext>
            </a:extLst>
          </p:cNvPr>
          <p:cNvSpPr txBox="1"/>
          <p:nvPr/>
        </p:nvSpPr>
        <p:spPr>
          <a:xfrm>
            <a:off x="345070" y="2385474"/>
            <a:ext cx="491690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b="1">
                <a:latin typeface="メイリオ" panose="020B0604030504040204" pitchFamily="50" charset="-128"/>
                <a:ea typeface="メイリオ" panose="020B0604030504040204" pitchFamily="50" charset="-128"/>
              </a:rPr>
              <a:t>トカラ列島の群発地震（2025年7月）</a:t>
            </a:r>
          </a:p>
          <a:p>
            <a:endParaRPr lang="ja-JP" altLang="en-US" sz="1600">
              <a:latin typeface="メイリオ" panose="020B0604030504040204" pitchFamily="50" charset="-128"/>
              <a:ea typeface="メイリオ" panose="020B0604030504040204" pitchFamily="50" charset="-128"/>
            </a:endParaRPr>
          </a:p>
          <a:p>
            <a:r>
              <a:rPr lang="ja-JP" altLang="en-US" sz="1400">
                <a:latin typeface="メイリオ" panose="020B0604030504040204" pitchFamily="50" charset="-128"/>
                <a:ea typeface="メイリオ" panose="020B0604030504040204" pitchFamily="50" charset="-128"/>
                <a:cs typeface="+mn-lt"/>
              </a:rPr>
              <a:t>「</a:t>
            </a:r>
            <a:r>
              <a:rPr lang="ja-JP" sz="1400">
                <a:latin typeface="メイリオ" panose="020B0604030504040204" pitchFamily="50" charset="-128"/>
                <a:ea typeface="メイリオ" panose="020B0604030504040204" pitchFamily="50" charset="-128"/>
                <a:cs typeface="+mn-lt"/>
              </a:rPr>
              <a:t>十島村によりますと、７月４日から９日までに</a:t>
            </a:r>
            <a:endParaRPr lang="ja-JP" altLang="en-US" sz="1600">
              <a:latin typeface="メイリオ" panose="020B0604030504040204" pitchFamily="50" charset="-128"/>
              <a:ea typeface="メイリオ" panose="020B0604030504040204" pitchFamily="50" charset="-128"/>
              <a:cs typeface="+mn-lt"/>
            </a:endParaRPr>
          </a:p>
          <a:p>
            <a:r>
              <a:rPr lang="ja-JP" sz="1400">
                <a:latin typeface="メイリオ" panose="020B0604030504040204" pitchFamily="50" charset="-128"/>
                <a:ea typeface="メイリオ" panose="020B0604030504040204" pitchFamily="50" charset="-128"/>
                <a:cs typeface="+mn-lt"/>
              </a:rPr>
              <a:t>３回、あわせて６４人が島外避難をしていて、</a:t>
            </a:r>
            <a:endParaRPr lang="ja-JP" altLang="en-US" sz="1600">
              <a:latin typeface="メイリオ" panose="020B0604030504040204" pitchFamily="50" charset="-128"/>
              <a:ea typeface="メイリオ" panose="020B0604030504040204" pitchFamily="50" charset="-128"/>
              <a:cs typeface="+mn-lt"/>
            </a:endParaRPr>
          </a:p>
          <a:p>
            <a:r>
              <a:rPr lang="ja-JP" sz="1400">
                <a:latin typeface="メイリオ" panose="020B0604030504040204" pitchFamily="50" charset="-128"/>
                <a:ea typeface="メイリオ" panose="020B0604030504040204" pitchFamily="50" charset="-128"/>
                <a:cs typeface="+mn-lt"/>
              </a:rPr>
              <a:t>現在、悪石島には２０人、小宝島には４４人の</a:t>
            </a:r>
            <a:endParaRPr lang="ja-JP" altLang="en-US" sz="1600">
              <a:latin typeface="メイリオ" panose="020B0604030504040204" pitchFamily="50" charset="-128"/>
              <a:ea typeface="メイリオ" panose="020B0604030504040204" pitchFamily="50" charset="-128"/>
              <a:cs typeface="+mn-lt"/>
            </a:endParaRPr>
          </a:p>
          <a:p>
            <a:r>
              <a:rPr lang="ja-JP" sz="1400">
                <a:latin typeface="メイリオ" panose="020B0604030504040204" pitchFamily="50" charset="-128"/>
                <a:ea typeface="メイリオ" panose="020B0604030504040204" pitchFamily="50" charset="-128"/>
                <a:cs typeface="+mn-lt"/>
              </a:rPr>
              <a:t>住民が残っています。</a:t>
            </a:r>
            <a:r>
              <a:rPr lang="ja-JP" altLang="en-US" sz="1400">
                <a:latin typeface="メイリオ" panose="020B0604030504040204" pitchFamily="50" charset="-128"/>
                <a:ea typeface="メイリオ" panose="020B0604030504040204" pitchFamily="50" charset="-128"/>
                <a:cs typeface="+mn-lt"/>
              </a:rPr>
              <a:t>」</a:t>
            </a:r>
            <a:endParaRPr lang="ja-JP" sz="1600">
              <a:latin typeface="メイリオ" panose="020B0604030504040204" pitchFamily="50" charset="-128"/>
              <a:ea typeface="メイリオ" panose="020B0604030504040204" pitchFamily="50" charset="-128"/>
            </a:endParaRPr>
          </a:p>
        </p:txBody>
      </p:sp>
      <p:pic>
        <p:nvPicPr>
          <p:cNvPr id="8" name="Picture 7">
            <a:extLst>
              <a:ext uri="{FF2B5EF4-FFF2-40B4-BE49-F238E27FC236}">
                <a16:creationId xmlns:a16="http://schemas.microsoft.com/office/drawing/2014/main" id="{313C6719-5B2F-4DD9-78E4-6AFB940BDB6F}"/>
              </a:ext>
            </a:extLst>
          </p:cNvPr>
          <p:cNvPicPr>
            <a:picLocks noChangeAspect="1"/>
          </p:cNvPicPr>
          <p:nvPr/>
        </p:nvPicPr>
        <p:blipFill>
          <a:blip r:embed="rId3"/>
          <a:stretch>
            <a:fillRect/>
          </a:stretch>
        </p:blipFill>
        <p:spPr>
          <a:xfrm>
            <a:off x="4573179" y="1416932"/>
            <a:ext cx="3904336" cy="2282563"/>
          </a:xfrm>
          <a:prstGeom prst="rect">
            <a:avLst/>
          </a:prstGeom>
        </p:spPr>
      </p:pic>
      <p:sp>
        <p:nvSpPr>
          <p:cNvPr id="9" name="TextBox 8">
            <a:extLst>
              <a:ext uri="{FF2B5EF4-FFF2-40B4-BE49-F238E27FC236}">
                <a16:creationId xmlns:a16="http://schemas.microsoft.com/office/drawing/2014/main" id="{CA59B323-F1AD-DAA1-169B-26513FE83479}"/>
              </a:ext>
            </a:extLst>
          </p:cNvPr>
          <p:cNvSpPr txBox="1"/>
          <p:nvPr/>
        </p:nvSpPr>
        <p:spPr>
          <a:xfrm>
            <a:off x="344466" y="4759889"/>
            <a:ext cx="5250492"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latin typeface="メイリオ" panose="020B0604030504040204" pitchFamily="50" charset="-128"/>
                <a:ea typeface="メイリオ" panose="020B0604030504040204" pitchFamily="50" charset="-128"/>
              </a:rPr>
              <a:t>日本は世界と比べて自然災害の多い国である。</a:t>
            </a:r>
          </a:p>
          <a:p>
            <a:r>
              <a:rPr lang="ja-JP" altLang="en-US">
                <a:latin typeface="メイリオ" panose="020B0604030504040204" pitchFamily="50" charset="-128"/>
                <a:ea typeface="メイリオ" panose="020B0604030504040204" pitchFamily="50" charset="-128"/>
              </a:rPr>
              <a:t>自然災害の種類は、地震・火山・洪水・土砂災害</a:t>
            </a:r>
          </a:p>
          <a:p>
            <a:r>
              <a:rPr lang="ja-JP" altLang="en-US">
                <a:latin typeface="メイリオ" panose="020B0604030504040204" pitchFamily="50" charset="-128"/>
                <a:ea typeface="メイリオ" panose="020B0604030504040204" pitchFamily="50" charset="-128"/>
              </a:rPr>
              <a:t>以外にも、豪雨・雷雨・台風・山火事などが</a:t>
            </a:r>
            <a:endParaRPr lang="en-US" altLang="ja-JP">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挙げられ、数に限りがなく、これらは複合的に</a:t>
            </a:r>
            <a:endParaRPr lang="en-US" altLang="ja-JP">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起こることも容易に想像できる。</a:t>
            </a:r>
            <a:endParaRPr lang="ja-JP">
              <a:latin typeface="メイリオ" panose="020B0604030504040204" pitchFamily="50" charset="-128"/>
              <a:ea typeface="メイリオ" panose="020B0604030504040204" pitchFamily="50" charset="-128"/>
            </a:endParaRPr>
          </a:p>
          <a:p>
            <a:endParaRPr lang="ja-JP" altLang="en-US">
              <a:latin typeface="メイリオ" panose="020B0604030504040204" pitchFamily="50" charset="-128"/>
              <a:ea typeface="メイリオ" panose="020B0604030504040204" pitchFamily="50" charset="-128"/>
            </a:endParaRPr>
          </a:p>
          <a:p>
            <a:endParaRPr lang="ja-JP" altLang="en-US">
              <a:latin typeface="メイリオ" panose="020B0604030504040204" pitchFamily="50" charset="-128"/>
              <a:ea typeface="メイリオ" panose="020B0604030504040204" pitchFamily="50" charset="-128"/>
            </a:endParaRPr>
          </a:p>
          <a:p>
            <a:endParaRPr lang="ja-JP" altLang="en-US">
              <a:latin typeface="メイリオ" panose="020B0604030504040204" pitchFamily="50" charset="-128"/>
              <a:ea typeface="メイリオ" panose="020B0604030504040204" pitchFamily="50" charset="-128"/>
            </a:endParaRPr>
          </a:p>
          <a:p>
            <a:endParaRPr lang="ja-JP" altLang="en-US">
              <a:latin typeface="メイリオ" panose="020B0604030504040204" pitchFamily="50" charset="-128"/>
              <a:ea typeface="メイリオ" panose="020B0604030504040204" pitchFamily="50" charset="-128"/>
            </a:endParaRPr>
          </a:p>
          <a:p>
            <a:endParaRPr lang="ja-JP" altLang="en-US">
              <a:latin typeface="メイリオ" panose="020B0604030504040204" pitchFamily="50" charset="-128"/>
              <a:ea typeface="メイリオ" panose="020B0604030504040204" pitchFamily="50" charset="-128"/>
            </a:endParaRPr>
          </a:p>
          <a:p>
            <a:endParaRPr lang="ja-JP" altLang="en-US" sz="3200">
              <a:latin typeface="メイリオ" panose="020B0604030504040204" pitchFamily="50" charset="-128"/>
              <a:ea typeface="メイリオ" panose="020B0604030504040204" pitchFamily="50" charset="-128"/>
            </a:endParaRPr>
          </a:p>
        </p:txBody>
      </p:sp>
      <p:pic>
        <p:nvPicPr>
          <p:cNvPr id="12" name="Picture 11">
            <a:extLst>
              <a:ext uri="{FF2B5EF4-FFF2-40B4-BE49-F238E27FC236}">
                <a16:creationId xmlns:a16="http://schemas.microsoft.com/office/drawing/2014/main" id="{A151DAFB-E3AB-9CB0-D8F3-52AD5F51E867}"/>
              </a:ext>
            </a:extLst>
          </p:cNvPr>
          <p:cNvPicPr>
            <a:picLocks noChangeAspect="1"/>
          </p:cNvPicPr>
          <p:nvPr/>
        </p:nvPicPr>
        <p:blipFill>
          <a:blip r:embed="rId4"/>
          <a:stretch>
            <a:fillRect/>
          </a:stretch>
        </p:blipFill>
        <p:spPr>
          <a:xfrm>
            <a:off x="8501329" y="1423623"/>
            <a:ext cx="3559163" cy="2282265"/>
          </a:xfrm>
          <a:prstGeom prst="rect">
            <a:avLst/>
          </a:prstGeom>
        </p:spPr>
      </p:pic>
      <p:sp>
        <p:nvSpPr>
          <p:cNvPr id="14" name="TextBox 13">
            <a:extLst>
              <a:ext uri="{FF2B5EF4-FFF2-40B4-BE49-F238E27FC236}">
                <a16:creationId xmlns:a16="http://schemas.microsoft.com/office/drawing/2014/main" id="{C548FD82-680E-FDCD-AE5F-506D0A1CC8E5}"/>
              </a:ext>
            </a:extLst>
          </p:cNvPr>
          <p:cNvSpPr txBox="1"/>
          <p:nvPr/>
        </p:nvSpPr>
        <p:spPr>
          <a:xfrm>
            <a:off x="6718204" y="4609995"/>
            <a:ext cx="5251292"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600" b="1" dirty="0">
              <a:solidFill>
                <a:schemeClr val="bg2"/>
              </a:solidFill>
              <a:latin typeface="メイリオ" panose="020B0604030504040204" pitchFamily="50" charset="-128"/>
              <a:ea typeface="メイリオ" panose="020B0604030504040204" pitchFamily="50" charset="-128"/>
            </a:endParaRPr>
          </a:p>
          <a:p>
            <a:endParaRPr lang="ja-JP" altLang="en-US" sz="1600" b="1" dirty="0">
              <a:solidFill>
                <a:schemeClr val="bg2"/>
              </a:solidFill>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いつ起こるかわからない災害に備えなければならない</a:t>
            </a:r>
            <a:endParaRPr lang="en-US" sz="2800" b="1" dirty="0">
              <a:latin typeface="メイリオ" panose="020B0604030504040204" pitchFamily="50" charset="-128"/>
              <a:ea typeface="メイリオ" panose="020B0604030504040204" pitchFamily="50" charset="-128"/>
            </a:endParaRPr>
          </a:p>
          <a:p>
            <a:pPr algn="l"/>
            <a:endParaRPr lang="en-US" dirty="0"/>
          </a:p>
        </p:txBody>
      </p:sp>
      <p:sp>
        <p:nvSpPr>
          <p:cNvPr id="15" name="Rectangle: Rounded Corners 14">
            <a:extLst>
              <a:ext uri="{FF2B5EF4-FFF2-40B4-BE49-F238E27FC236}">
                <a16:creationId xmlns:a16="http://schemas.microsoft.com/office/drawing/2014/main" id="{FDD62E46-6D5C-F6A2-2BAB-8C6A152C14B1}"/>
              </a:ext>
            </a:extLst>
          </p:cNvPr>
          <p:cNvSpPr/>
          <p:nvPr/>
        </p:nvSpPr>
        <p:spPr>
          <a:xfrm>
            <a:off x="131198" y="4552173"/>
            <a:ext cx="5574081" cy="1826713"/>
          </a:xfrm>
          <a:prstGeom prst="roundRect">
            <a:avLst/>
          </a:prstGeom>
          <a:noFill/>
          <a:ln>
            <a:solidFill>
              <a:srgbClr val="1E55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1318F4-9CDE-9889-B1C8-735D5E364992}"/>
              </a:ext>
            </a:extLst>
          </p:cNvPr>
          <p:cNvSpPr txBox="1"/>
          <p:nvPr/>
        </p:nvSpPr>
        <p:spPr>
          <a:xfrm>
            <a:off x="508198" y="689301"/>
            <a:ext cx="47558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3600" b="1">
                <a:latin typeface="メイリオ" panose="020B0604030504040204" pitchFamily="50" charset="-128"/>
                <a:ea typeface="メイリオ" panose="020B0604030504040204" pitchFamily="50" charset="-128"/>
              </a:rPr>
              <a:t>（１） 日本の現状</a:t>
            </a:r>
            <a:endParaRPr lang="en-US">
              <a:latin typeface="メイリオ" panose="020B0604030504040204" pitchFamily="50" charset="-128"/>
              <a:ea typeface="メイリオ" panose="020B0604030504040204" pitchFamily="50" charset="-128"/>
            </a:endParaRPr>
          </a:p>
        </p:txBody>
      </p:sp>
      <p:sp>
        <p:nvSpPr>
          <p:cNvPr id="6" name="TextBox 5">
            <a:extLst>
              <a:ext uri="{FF2B5EF4-FFF2-40B4-BE49-F238E27FC236}">
                <a16:creationId xmlns:a16="http://schemas.microsoft.com/office/drawing/2014/main" id="{7B50F3B1-8511-9DEC-01FE-5FC17BC9F135}"/>
              </a:ext>
            </a:extLst>
          </p:cNvPr>
          <p:cNvSpPr txBox="1"/>
          <p:nvPr/>
        </p:nvSpPr>
        <p:spPr>
          <a:xfrm>
            <a:off x="8537956" y="3762322"/>
            <a:ext cx="3654044" cy="428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25"/>
              </a:lnSpc>
            </a:pPr>
            <a:r>
              <a:rPr lang="ja-JP" altLang="en-US"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トカラ列島地震まとめ「震度</a:t>
            </a:r>
            <a:r>
              <a:rPr lang="en-US" altLang="ja-JP"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5</a:t>
            </a:r>
            <a:r>
              <a:rPr lang="ja-JP" altLang="en-US"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強が連続発生」管区気象台が地震解説資料発表（</a:t>
            </a:r>
            <a:r>
              <a:rPr lang="en-US" altLang="ja-JP"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6</a:t>
            </a:r>
            <a:r>
              <a:rPr lang="ja-JP" altLang="en-US"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日） </a:t>
            </a:r>
            <a:r>
              <a:rPr lang="en-US" altLang="ja-JP"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a:t>
            </a:r>
            <a:r>
              <a:rPr lang="ja-JP" altLang="en-US"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 </a:t>
            </a:r>
            <a:r>
              <a:rPr lang="en-US" altLang="ja-JP"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TBS</a:t>
            </a:r>
            <a:r>
              <a:rPr lang="ja-JP" altLang="en-US"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 </a:t>
            </a:r>
            <a:r>
              <a:rPr lang="en-US" altLang="ja-JP"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NEWS</a:t>
            </a:r>
            <a:r>
              <a:rPr lang="ja-JP" altLang="en-US"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 </a:t>
            </a:r>
            <a:r>
              <a:rPr lang="en-US" altLang="ja-JP"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DIG</a:t>
            </a:r>
            <a:r>
              <a:rPr lang="ja-JP" altLang="en-US"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 </a:t>
            </a:r>
            <a:r>
              <a:rPr lang="en-US" altLang="ja-JP"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(1</a:t>
            </a:r>
            <a:r>
              <a:rPr lang="ja-JP" altLang="en-US"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ページ</a:t>
            </a:r>
            <a:r>
              <a:rPr lang="en-US" altLang="ja-JP" sz="800" u="sng">
                <a:solidFill>
                  <a:srgbClr val="0070C0"/>
                </a:solidFill>
                <a:latin typeface="Arial"/>
                <a:ea typeface="HGｺﾞｼｯｸM"/>
                <a:cs typeface="Arial"/>
                <a:hlinkClick r:id="rId5">
                  <a:extLst>
                    <a:ext uri="{A12FA001-AC4F-418D-AE19-62706E023703}">
                      <ahyp:hlinkClr xmlns:ahyp="http://schemas.microsoft.com/office/drawing/2018/hyperlinkcolor" val="tx"/>
                    </a:ext>
                  </a:extLst>
                </a:hlinkClick>
              </a:rPr>
              <a:t>)</a:t>
            </a:r>
            <a:r>
              <a:rPr lang="ja-JP" altLang="en-US" sz="800">
                <a:solidFill>
                  <a:srgbClr val="0070C0"/>
                </a:solidFill>
                <a:latin typeface="Arial"/>
                <a:ea typeface="HGｺﾞｼｯｸM"/>
                <a:cs typeface="Arial"/>
              </a:rPr>
              <a:t>​</a:t>
            </a:r>
            <a:endParaRPr lang="ja-JP" altLang="en-US" sz="800" u="sng">
              <a:solidFill>
                <a:srgbClr val="0070C0"/>
              </a:solidFill>
              <a:latin typeface="Arial"/>
              <a:ea typeface="HGｺﾞｼｯｸM"/>
              <a:cs typeface="Arial"/>
              <a:hlinkClick r:id="rId6">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0C412012-6D22-18EC-8474-5FD565978435}"/>
              </a:ext>
            </a:extLst>
          </p:cNvPr>
          <p:cNvSpPr txBox="1"/>
          <p:nvPr/>
        </p:nvSpPr>
        <p:spPr>
          <a:xfrm>
            <a:off x="4605107" y="3802474"/>
            <a:ext cx="3840480" cy="3307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ts val="891"/>
              </a:lnSpc>
            </a:pPr>
            <a:r>
              <a:rPr lang="ja-JP" alt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トカラ列島・悪石島 震度</a:t>
            </a:r>
            <a:r>
              <a:rPr 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6</a:t>
            </a:r>
            <a:r>
              <a:rPr lang="ja-JP" alt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弱の地震発生から</a:t>
            </a:r>
            <a:r>
              <a:rPr 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10</a:t>
            </a:r>
            <a:r>
              <a:rPr lang="ja-JP" alt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日で</a:t>
            </a:r>
            <a:r>
              <a:rPr 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1</a:t>
            </a:r>
            <a:r>
              <a:rPr lang="ja-JP" alt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週間島外避難 第</a:t>
            </a:r>
            <a:r>
              <a:rPr 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3</a:t>
            </a:r>
            <a:r>
              <a:rPr lang="ja-JP" alt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陣の</a:t>
            </a:r>
            <a:r>
              <a:rPr 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5</a:t>
            </a:r>
            <a:r>
              <a:rPr lang="ja-JP" altLang="en-US" sz="800" u="sng">
                <a:solidFill>
                  <a:srgbClr val="0070C0"/>
                </a:solidFill>
                <a:latin typeface="Meiryo"/>
                <a:ea typeface="Meiryo"/>
                <a:cs typeface="Arial"/>
                <a:hlinkClick r:id="rId6">
                  <a:extLst>
                    <a:ext uri="{A12FA001-AC4F-418D-AE19-62706E023703}">
                      <ahyp:hlinkClr xmlns:ahyp="http://schemas.microsoft.com/office/drawing/2018/hyperlinkcolor" val="tx"/>
                    </a:ext>
                  </a:extLst>
                </a:hlinkClick>
              </a:rPr>
              <a:t>人が鹿児島港に到着</a:t>
            </a:r>
            <a:endParaRPr lang="ja-JP" altLang="en-US" sz="800" u="sng">
              <a:solidFill>
                <a:srgbClr val="0070C0"/>
              </a:solidFill>
              <a:latin typeface="Meiryo"/>
              <a:ea typeface="Meiryo"/>
              <a:cs typeface="Arial"/>
            </a:endParaRPr>
          </a:p>
        </p:txBody>
      </p:sp>
      <p:sp>
        <p:nvSpPr>
          <p:cNvPr id="16" name="矢印: 右 15">
            <a:extLst>
              <a:ext uri="{FF2B5EF4-FFF2-40B4-BE49-F238E27FC236}">
                <a16:creationId xmlns:a16="http://schemas.microsoft.com/office/drawing/2014/main" id="{1EA59498-7DC9-1911-EAAF-B5EDB96BECA5}"/>
              </a:ext>
            </a:extLst>
          </p:cNvPr>
          <p:cNvSpPr/>
          <p:nvPr/>
        </p:nvSpPr>
        <p:spPr>
          <a:xfrm>
            <a:off x="5901134" y="5128645"/>
            <a:ext cx="389731" cy="673768"/>
          </a:xfrm>
          <a:prstGeom prst="right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92E13B3-559F-3A1E-978A-ACE9455AC454}"/>
              </a:ext>
            </a:extLst>
          </p:cNvPr>
          <p:cNvSpPr txBox="1"/>
          <p:nvPr/>
        </p:nvSpPr>
        <p:spPr>
          <a:xfrm>
            <a:off x="0" y="5930"/>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１．課題分析</a:t>
            </a:r>
          </a:p>
        </p:txBody>
      </p:sp>
      <p:sp>
        <p:nvSpPr>
          <p:cNvPr id="2" name="日付プレースホルダー 1">
            <a:extLst>
              <a:ext uri="{FF2B5EF4-FFF2-40B4-BE49-F238E27FC236}">
                <a16:creationId xmlns:a16="http://schemas.microsoft.com/office/drawing/2014/main" id="{22704761-AD90-2882-0C0A-935D4726E7A4}"/>
              </a:ext>
            </a:extLst>
          </p:cNvPr>
          <p:cNvSpPr>
            <a:spLocks noGrp="1"/>
          </p:cNvSpPr>
          <p:nvPr>
            <p:ph type="dt" sz="half" idx="10"/>
          </p:nvPr>
        </p:nvSpPr>
        <p:spPr/>
        <p:txBody>
          <a:bodyPr/>
          <a:lstStyle/>
          <a:p>
            <a:fld id="{3E51DA38-9D0C-4381-933E-592DBF3C53E8}" type="datetime1">
              <a:rPr lang="en-US" altLang="ja-JP" smtClean="0"/>
              <a:t>9/2/2025</a:t>
            </a:fld>
            <a:endParaRPr lang="en-US"/>
          </a:p>
        </p:txBody>
      </p:sp>
      <p:sp>
        <p:nvSpPr>
          <p:cNvPr id="10" name="スライド番号プレースホルダー 9">
            <a:extLst>
              <a:ext uri="{FF2B5EF4-FFF2-40B4-BE49-F238E27FC236}">
                <a16:creationId xmlns:a16="http://schemas.microsoft.com/office/drawing/2014/main" id="{DB088AF2-36DD-0D85-4E9D-CBAB9B2EE8D6}"/>
              </a:ext>
            </a:extLst>
          </p:cNvPr>
          <p:cNvSpPr>
            <a:spLocks noGrp="1"/>
          </p:cNvSpPr>
          <p:nvPr>
            <p:ph type="sldNum" sz="quarter" idx="12"/>
          </p:nvPr>
        </p:nvSpPr>
        <p:spPr/>
        <p:txBody>
          <a:bodyPr/>
          <a:lstStyle/>
          <a:p>
            <a:fld id="{CC057153-B650-4DEB-B370-79DDCFDCE934}" type="slidenum">
              <a:rPr lang="en-US" smtClean="0"/>
              <a:pPr/>
              <a:t>4</a:t>
            </a:fld>
            <a:endParaRPr lang="en-US"/>
          </a:p>
        </p:txBody>
      </p:sp>
      <p:sp>
        <p:nvSpPr>
          <p:cNvPr id="13" name="Flowchart: Alternate Process 10">
            <a:extLst>
              <a:ext uri="{FF2B5EF4-FFF2-40B4-BE49-F238E27FC236}">
                <a16:creationId xmlns:a16="http://schemas.microsoft.com/office/drawing/2014/main" id="{37F15725-D162-FAE2-AF9E-8F87B6E9AA1C}"/>
              </a:ext>
            </a:extLst>
          </p:cNvPr>
          <p:cNvSpPr/>
          <p:nvPr/>
        </p:nvSpPr>
        <p:spPr>
          <a:xfrm>
            <a:off x="6463485" y="4552173"/>
            <a:ext cx="5506011" cy="1826712"/>
          </a:xfrm>
          <a:prstGeom prst="flowChartAlternateProcess">
            <a:avLst/>
          </a:prstGeom>
          <a:noFill/>
          <a:ln>
            <a:solidFill>
              <a:srgbClr val="FE98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33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0">
            <a:extLst>
              <a:ext uri="{FF2B5EF4-FFF2-40B4-BE49-F238E27FC236}">
                <a16:creationId xmlns:a16="http://schemas.microsoft.com/office/drawing/2014/main" id="{42B3A03E-BE75-9B1E-9EA4-776889A56095}"/>
              </a:ext>
            </a:extLst>
          </p:cNvPr>
          <p:cNvSpPr/>
          <p:nvPr/>
        </p:nvSpPr>
        <p:spPr>
          <a:xfrm>
            <a:off x="6362562" y="4548375"/>
            <a:ext cx="5636712" cy="1826712"/>
          </a:xfrm>
          <a:prstGeom prst="flowChartAlternateProcess">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D8B6143-F991-73B6-3667-4E2B1CC91E4E}"/>
              </a:ext>
            </a:extLst>
          </p:cNvPr>
          <p:cNvSpPr txBox="1"/>
          <p:nvPr/>
        </p:nvSpPr>
        <p:spPr>
          <a:xfrm>
            <a:off x="306427" y="1486543"/>
            <a:ext cx="26484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dirty="0">
                <a:latin typeface="メイリオ" panose="020B0604030504040204" pitchFamily="50" charset="-128"/>
                <a:ea typeface="メイリオ" panose="020B0604030504040204" pitchFamily="50" charset="-128"/>
              </a:rPr>
              <a:t>④</a:t>
            </a:r>
            <a:r>
              <a:rPr lang="ja-JP" sz="2000" b="1" dirty="0">
                <a:latin typeface="メイリオ" panose="020B0604030504040204" pitchFamily="50" charset="-128"/>
                <a:ea typeface="メイリオ" panose="020B0604030504040204" pitchFamily="50" charset="-128"/>
              </a:rPr>
              <a:t>日本人の防災意識</a:t>
            </a:r>
            <a:r>
              <a:rPr lang="ja-JP" altLang="en-US" sz="2000" b="1" dirty="0">
                <a:latin typeface="メイリオ" panose="020B0604030504040204" pitchFamily="50" charset="-128"/>
                <a:ea typeface="メイリオ" panose="020B0604030504040204" pitchFamily="50" charset="-128"/>
              </a:rPr>
              <a:t>　</a:t>
            </a:r>
            <a:endParaRPr lang="en-US" altLang="ja-JP" sz="2000" b="1" dirty="0">
              <a:latin typeface="メイリオ" panose="020B0604030504040204" pitchFamily="50" charset="-128"/>
              <a:ea typeface="メイリオ" panose="020B0604030504040204" pitchFamily="50" charset="-128"/>
            </a:endParaRPr>
          </a:p>
        </p:txBody>
      </p:sp>
      <p:pic>
        <p:nvPicPr>
          <p:cNvPr id="8" name="Picture 7">
            <a:extLst>
              <a:ext uri="{FF2B5EF4-FFF2-40B4-BE49-F238E27FC236}">
                <a16:creationId xmlns:a16="http://schemas.microsoft.com/office/drawing/2014/main" id="{B4452B24-6CAB-060A-96F0-7942A4909545}"/>
              </a:ext>
            </a:extLst>
          </p:cNvPr>
          <p:cNvPicPr>
            <a:picLocks noChangeAspect="1"/>
          </p:cNvPicPr>
          <p:nvPr/>
        </p:nvPicPr>
        <p:blipFill>
          <a:blip r:embed="rId2"/>
          <a:srcRect l="27878" t="104" r="25189" b="24"/>
          <a:stretch>
            <a:fillRect/>
          </a:stretch>
        </p:blipFill>
        <p:spPr>
          <a:xfrm>
            <a:off x="9370959" y="709689"/>
            <a:ext cx="2399054" cy="2786951"/>
          </a:xfrm>
          <a:prstGeom prst="rect">
            <a:avLst/>
          </a:prstGeom>
        </p:spPr>
      </p:pic>
      <p:sp>
        <p:nvSpPr>
          <p:cNvPr id="9" name="TextBox 8">
            <a:extLst>
              <a:ext uri="{FF2B5EF4-FFF2-40B4-BE49-F238E27FC236}">
                <a16:creationId xmlns:a16="http://schemas.microsoft.com/office/drawing/2014/main" id="{B4E0E154-5CB8-33D1-ACBD-C930166589CA}"/>
              </a:ext>
            </a:extLst>
          </p:cNvPr>
          <p:cNvSpPr txBox="1"/>
          <p:nvPr/>
        </p:nvSpPr>
        <p:spPr>
          <a:xfrm>
            <a:off x="310093" y="2389520"/>
            <a:ext cx="458676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600">
                <a:latin typeface="メイリオ" panose="020B0604030504040204" pitchFamily="50" charset="-128"/>
                <a:ea typeface="メイリオ" panose="020B0604030504040204" pitchFamily="50" charset="-128"/>
              </a:rPr>
              <a:t>普段から意識して防災対策をしているかを</a:t>
            </a:r>
            <a:endParaRPr lang="en-US" altLang="ja-JP" sz="1600">
              <a:latin typeface="メイリオ" panose="020B0604030504040204" pitchFamily="50" charset="-128"/>
              <a:ea typeface="メイリオ" panose="020B0604030504040204" pitchFamily="50" charset="-128"/>
            </a:endParaRPr>
          </a:p>
          <a:p>
            <a:r>
              <a:rPr lang="ja-JP" sz="1600">
                <a:latin typeface="メイリオ" panose="020B0604030504040204" pitchFamily="50" charset="-128"/>
                <a:ea typeface="メイリオ" panose="020B0604030504040204" pitchFamily="50" charset="-128"/>
              </a:rPr>
              <a:t>尋ねると、</a:t>
            </a:r>
            <a:endParaRPr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　</a:t>
            </a:r>
            <a:r>
              <a:rPr lang="ja-JP" sz="1600">
                <a:latin typeface="メイリオ" panose="020B0604030504040204" pitchFamily="50" charset="-128"/>
                <a:ea typeface="メイリオ" panose="020B0604030504040204" pitchFamily="50" charset="-128"/>
              </a:rPr>
              <a:t>「対策してい</a:t>
            </a:r>
            <a:r>
              <a:rPr lang="ja-JP" altLang="en-US" sz="1600">
                <a:latin typeface="メイリオ" panose="020B0604030504040204" pitchFamily="50" charset="-128"/>
                <a:ea typeface="メイリオ" panose="020B0604030504040204" pitchFamily="50" charset="-128"/>
              </a:rPr>
              <a:t>る</a:t>
            </a:r>
            <a:r>
              <a:rPr lang="en-US" sz="1600">
                <a:latin typeface="メイリオ" panose="020B0604030504040204" pitchFamily="50" charset="-128"/>
                <a:ea typeface="メイリオ" panose="020B0604030504040204" pitchFamily="50" charset="-128"/>
              </a:rPr>
              <a:t>（47.0</a:t>
            </a:r>
            <a:r>
              <a:rPr lang="ja-JP" sz="1600">
                <a:latin typeface="メイリオ" panose="020B0604030504040204" pitchFamily="50" charset="-128"/>
                <a:ea typeface="メイリオ" panose="020B0604030504040204" pitchFamily="50" charset="-128"/>
              </a:rPr>
              <a:t>％）」</a:t>
            </a:r>
            <a:endParaRPr lang="en-US" altLang="ja-JP" sz="160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　</a:t>
            </a:r>
            <a:r>
              <a:rPr lang="ja-JP" sz="1600">
                <a:latin typeface="メイリオ" panose="020B0604030504040204" pitchFamily="50" charset="-128"/>
                <a:ea typeface="メイリオ" panose="020B0604030504040204" pitchFamily="50" charset="-128"/>
              </a:rPr>
              <a:t>「対策していない</a:t>
            </a:r>
            <a:r>
              <a:rPr lang="en-US" sz="1600">
                <a:latin typeface="メイリオ" panose="020B0604030504040204" pitchFamily="50" charset="-128"/>
                <a:ea typeface="メイリオ" panose="020B0604030504040204" pitchFamily="50" charset="-128"/>
              </a:rPr>
              <a:t>（53.0</a:t>
            </a:r>
            <a:r>
              <a:rPr lang="ja-JP" sz="1600">
                <a:latin typeface="メイリオ" panose="020B0604030504040204" pitchFamily="50" charset="-128"/>
                <a:ea typeface="メイリオ" panose="020B0604030504040204" pitchFamily="50" charset="-128"/>
              </a:rPr>
              <a:t>％）」</a:t>
            </a:r>
            <a:endParaRPr lang="en-US" altLang="ja-JP" sz="1600">
              <a:latin typeface="メイリオ" panose="020B0604030504040204" pitchFamily="50" charset="-128"/>
              <a:ea typeface="メイリオ" panose="020B0604030504040204" pitchFamily="50" charset="-128"/>
            </a:endParaRPr>
          </a:p>
          <a:p>
            <a:r>
              <a:rPr lang="ja-JP" sz="1600">
                <a:latin typeface="メイリオ" panose="020B0604030504040204" pitchFamily="50" charset="-128"/>
                <a:ea typeface="メイリオ" panose="020B0604030504040204" pitchFamily="50" charset="-128"/>
              </a:rPr>
              <a:t>という結果だった。</a:t>
            </a:r>
            <a:endParaRPr lang="en-US" sz="1600">
              <a:latin typeface="メイリオ" panose="020B0604030504040204" pitchFamily="50" charset="-128"/>
              <a:ea typeface="メイリオ" panose="020B0604030504040204" pitchFamily="50" charset="-128"/>
            </a:endParaRPr>
          </a:p>
          <a:p>
            <a:r>
              <a:rPr lang="ja-JP" sz="1600">
                <a:latin typeface="メイリオ" panose="020B0604030504040204" pitchFamily="50" charset="-128"/>
                <a:ea typeface="メイリオ" panose="020B0604030504040204" pitchFamily="50" charset="-128"/>
              </a:rPr>
              <a:t>また</a:t>
            </a:r>
            <a:r>
              <a:rPr lang="en-US" sz="1600">
                <a:latin typeface="メイリオ" panose="020B0604030504040204" pitchFamily="50" charset="-128"/>
                <a:ea typeface="メイリオ" panose="020B0604030504040204" pitchFamily="50" charset="-128"/>
              </a:rPr>
              <a:t>、</a:t>
            </a:r>
            <a:r>
              <a:rPr lang="ja-JP" sz="1600">
                <a:latin typeface="メイリオ" panose="020B0604030504040204" pitchFamily="50" charset="-128"/>
                <a:ea typeface="メイリオ" panose="020B0604030504040204" pitchFamily="50" charset="-128"/>
              </a:rPr>
              <a:t>旅行先で</a:t>
            </a:r>
            <a:r>
              <a:rPr lang="ja-JP" sz="1600">
                <a:latin typeface="メイリオ" panose="020B0604030504040204" pitchFamily="50" charset="-128"/>
                <a:ea typeface="メイリオ" panose="020B0604030504040204" pitchFamily="50" charset="-128"/>
                <a:cs typeface="+mn-lt"/>
              </a:rPr>
              <a:t>災害時に役立つと思う情報は、現地の避難場所や避難ルートの情報だった</a:t>
            </a:r>
            <a:r>
              <a:rPr lang="ja-JP" altLang="en-US" sz="1600">
                <a:latin typeface="メイリオ" panose="020B0604030504040204" pitchFamily="50" charset="-128"/>
                <a:ea typeface="メイリオ" panose="020B0604030504040204" pitchFamily="50" charset="-128"/>
                <a:cs typeface="+mn-lt"/>
              </a:rPr>
              <a:t>。</a:t>
            </a:r>
            <a:endParaRPr lang="ja-JP" sz="1600">
              <a:latin typeface="メイリオ" panose="020B0604030504040204" pitchFamily="50" charset="-128"/>
              <a:ea typeface="メイリオ" panose="020B0604030504040204" pitchFamily="50" charset="-128"/>
            </a:endParaRPr>
          </a:p>
        </p:txBody>
      </p:sp>
      <p:sp>
        <p:nvSpPr>
          <p:cNvPr id="11" name="TextBox 10">
            <a:extLst>
              <a:ext uri="{FF2B5EF4-FFF2-40B4-BE49-F238E27FC236}">
                <a16:creationId xmlns:a16="http://schemas.microsoft.com/office/drawing/2014/main" id="{E95D12AF-7BE6-AD97-159D-6778A07ED588}"/>
              </a:ext>
            </a:extLst>
          </p:cNvPr>
          <p:cNvSpPr txBox="1"/>
          <p:nvPr/>
        </p:nvSpPr>
        <p:spPr>
          <a:xfrm>
            <a:off x="131198" y="644458"/>
            <a:ext cx="47283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3600" b="1">
                <a:ea typeface="メイリオ" panose="020B0604030504040204" pitchFamily="50" charset="-128"/>
              </a:rPr>
              <a:t>（１） 日本の現状</a:t>
            </a:r>
            <a:endParaRPr lang="en-US"/>
          </a:p>
        </p:txBody>
      </p:sp>
      <p:sp>
        <p:nvSpPr>
          <p:cNvPr id="6" name="TextBox 5">
            <a:extLst>
              <a:ext uri="{FF2B5EF4-FFF2-40B4-BE49-F238E27FC236}">
                <a16:creationId xmlns:a16="http://schemas.microsoft.com/office/drawing/2014/main" id="{3A2C8124-77FA-5C79-142F-3214D077A2BB}"/>
              </a:ext>
            </a:extLst>
          </p:cNvPr>
          <p:cNvSpPr txBox="1"/>
          <p:nvPr/>
        </p:nvSpPr>
        <p:spPr>
          <a:xfrm>
            <a:off x="421987" y="1943908"/>
            <a:ext cx="22584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600" err="1">
                <a:latin typeface="メイリオ" panose="020B0604030504040204" pitchFamily="50" charset="-128"/>
                <a:ea typeface="メイリオ" panose="020B0604030504040204" pitchFamily="50" charset="-128"/>
              </a:rPr>
              <a:t>防災対策の実施状況</a:t>
            </a:r>
            <a:endParaRPr lang="en-US" altLang="ja-JP" sz="1600">
              <a:latin typeface="メイリオ" panose="020B0604030504040204" pitchFamily="50" charset="-128"/>
              <a:ea typeface="メイリオ" panose="020B0604030504040204" pitchFamily="50" charset="-128"/>
            </a:endParaRPr>
          </a:p>
        </p:txBody>
      </p:sp>
      <p:sp>
        <p:nvSpPr>
          <p:cNvPr id="18" name="TextBox 17">
            <a:extLst>
              <a:ext uri="{FF2B5EF4-FFF2-40B4-BE49-F238E27FC236}">
                <a16:creationId xmlns:a16="http://schemas.microsoft.com/office/drawing/2014/main" id="{DF9B909C-DB95-7516-CAFE-6E32C6F4902C}"/>
              </a:ext>
            </a:extLst>
          </p:cNvPr>
          <p:cNvSpPr txBox="1"/>
          <p:nvPr/>
        </p:nvSpPr>
        <p:spPr>
          <a:xfrm>
            <a:off x="9052560" y="3658477"/>
            <a:ext cx="303742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u="sng">
                <a:solidFill>
                  <a:srgbClr val="1B5998"/>
                </a:solidFill>
                <a:ea typeface="Meiryo UI"/>
                <a:hlinkClick r:id="rId3">
                  <a:extLst>
                    <a:ext uri="{A12FA001-AC4F-418D-AE19-62706E023703}">
                      <ahyp:hlinkClr xmlns:ahyp="http://schemas.microsoft.com/office/drawing/2018/hyperlinkcolor" val="tx"/>
                    </a:ext>
                  </a:extLst>
                </a:hlinkClick>
              </a:rPr>
              <a:t>【</a:t>
            </a:r>
            <a:r>
              <a:rPr lang="ja-JP" altLang="en-US" sz="900" u="sng">
                <a:solidFill>
                  <a:srgbClr val="1B5998"/>
                </a:solidFill>
                <a:latin typeface="Meiryo UI"/>
                <a:ea typeface="HGｺﾞｼｯｸM"/>
                <a:hlinkClick r:id="rId3">
                  <a:extLst>
                    <a:ext uri="{A12FA001-AC4F-418D-AE19-62706E023703}">
                      <ahyp:hlinkClr xmlns:ahyp="http://schemas.microsoft.com/office/drawing/2018/hyperlinkcolor" val="tx"/>
                    </a:ext>
                  </a:extLst>
                </a:hlinkClick>
              </a:rPr>
              <a:t>防災に関する調査</a:t>
            </a:r>
            <a:r>
              <a:rPr lang="en-US" sz="900" u="sng">
                <a:solidFill>
                  <a:srgbClr val="1B5998"/>
                </a:solidFill>
                <a:ea typeface="Meiryo UI"/>
                <a:hlinkClick r:id="rId3">
                  <a:extLst>
                    <a:ext uri="{A12FA001-AC4F-418D-AE19-62706E023703}">
                      <ahyp:hlinkClr xmlns:ahyp="http://schemas.microsoft.com/office/drawing/2018/hyperlinkcolor" val="tx"/>
                    </a:ext>
                  </a:extLst>
                </a:hlinkClick>
              </a:rPr>
              <a:t>】</a:t>
            </a:r>
            <a:r>
              <a:rPr lang="ja-JP" altLang="en-US" sz="900" u="sng">
                <a:solidFill>
                  <a:srgbClr val="1B5998"/>
                </a:solidFill>
                <a:latin typeface="Meiryo UI"/>
                <a:ea typeface="HGｺﾞｼｯｸM"/>
                <a:hlinkClick r:id="rId3">
                  <a:extLst>
                    <a:ext uri="{A12FA001-AC4F-418D-AE19-62706E023703}">
                      <ahyp:hlinkClr xmlns:ahyp="http://schemas.microsoft.com/office/drawing/2018/hyperlinkcolor" val="tx"/>
                    </a:ext>
                  </a:extLst>
                </a:hlinkClick>
              </a:rPr>
              <a:t>約</a:t>
            </a:r>
            <a:r>
              <a:rPr lang="en-US" sz="900" u="sng">
                <a:solidFill>
                  <a:srgbClr val="1B5998"/>
                </a:solidFill>
                <a:ea typeface="Meiryo UI"/>
                <a:hlinkClick r:id="rId3">
                  <a:extLst>
                    <a:ext uri="{A12FA001-AC4F-418D-AE19-62706E023703}">
                      <ahyp:hlinkClr xmlns:ahyp="http://schemas.microsoft.com/office/drawing/2018/hyperlinkcolor" val="tx"/>
                    </a:ext>
                  </a:extLst>
                </a:hlinkClick>
              </a:rPr>
              <a:t>4</a:t>
            </a:r>
            <a:r>
              <a:rPr lang="ja-JP" altLang="en-US" sz="900" u="sng">
                <a:solidFill>
                  <a:srgbClr val="1B5998"/>
                </a:solidFill>
                <a:latin typeface="Meiryo UI"/>
                <a:ea typeface="HGｺﾞｼｯｸM"/>
                <a:hlinkClick r:id="rId3">
                  <a:extLst>
                    <a:ext uri="{A12FA001-AC4F-418D-AE19-62706E023703}">
                      <ahyp:hlinkClr xmlns:ahyp="http://schemas.microsoft.com/office/drawing/2018/hyperlinkcolor" val="tx"/>
                    </a:ext>
                  </a:extLst>
                </a:hlinkClick>
              </a:rPr>
              <a:t>割が災害時にスマートフォンが役立たなかった経験あり、半数以上が防災対策してないと回答（</a:t>
            </a:r>
            <a:r>
              <a:rPr lang="en-US" sz="900" u="sng" err="1">
                <a:solidFill>
                  <a:srgbClr val="1B5998"/>
                </a:solidFill>
                <a:ea typeface="Meiryo UI"/>
                <a:hlinkClick r:id="rId3">
                  <a:extLst>
                    <a:ext uri="{A12FA001-AC4F-418D-AE19-62706E023703}">
                      <ahyp:hlinkClr xmlns:ahyp="http://schemas.microsoft.com/office/drawing/2018/hyperlinkcolor" val="tx"/>
                    </a:ext>
                  </a:extLst>
                </a:hlinkClick>
              </a:rPr>
              <a:t>Appliv</a:t>
            </a:r>
            <a:r>
              <a:rPr lang="ja-JP" altLang="en-US" sz="900" u="sng">
                <a:solidFill>
                  <a:srgbClr val="1B5998"/>
                </a:solidFill>
                <a:latin typeface="Meiryo UI"/>
                <a:ea typeface="HGｺﾞｼｯｸM"/>
                <a:hlinkClick r:id="rId3">
                  <a:extLst>
                    <a:ext uri="{A12FA001-AC4F-418D-AE19-62706E023703}">
                      <ahyp:hlinkClr xmlns:ahyp="http://schemas.microsoft.com/office/drawing/2018/hyperlinkcolor" val="tx"/>
                    </a:ext>
                  </a:extLst>
                </a:hlinkClick>
              </a:rPr>
              <a:t>調べ）</a:t>
            </a:r>
            <a:r>
              <a:rPr lang="en-US" sz="900" u="sng">
                <a:solidFill>
                  <a:srgbClr val="1B5998"/>
                </a:solidFill>
                <a:ea typeface="Meiryo UI"/>
                <a:hlinkClick r:id="rId3">
                  <a:extLst>
                    <a:ext uri="{A12FA001-AC4F-418D-AE19-62706E023703}">
                      <ahyp:hlinkClr xmlns:ahyp="http://schemas.microsoft.com/office/drawing/2018/hyperlinkcolor" val="tx"/>
                    </a:ext>
                  </a:extLst>
                </a:hlinkClick>
              </a:rPr>
              <a:t> |</a:t>
            </a:r>
            <a:r>
              <a:rPr lang="en-US" altLang="ja-JP" sz="900" u="sng">
                <a:solidFill>
                  <a:srgbClr val="1B5998"/>
                </a:solidFill>
                <a:ea typeface="Meiryo UI"/>
                <a:hlinkClick r:id="rId3">
                  <a:extLst>
                    <a:ext uri="{A12FA001-AC4F-418D-AE19-62706E023703}">
                      <ahyp:hlinkClr xmlns:ahyp="http://schemas.microsoft.com/office/drawing/2018/hyperlinkcolor" val="tx"/>
                    </a:ext>
                  </a:extLst>
                </a:hlinkClick>
              </a:rPr>
              <a:t> </a:t>
            </a:r>
            <a:r>
              <a:rPr lang="ja-JP" altLang="en-US" sz="900" u="sng">
                <a:solidFill>
                  <a:srgbClr val="1B5998"/>
                </a:solidFill>
                <a:latin typeface="Meiryo UI"/>
                <a:ea typeface="HGｺﾞｼｯｸM"/>
                <a:hlinkClick r:id="rId3">
                  <a:extLst>
                    <a:ext uri="{A12FA001-AC4F-418D-AE19-62706E023703}">
                      <ahyp:hlinkClr xmlns:ahyp="http://schemas.microsoft.com/office/drawing/2018/hyperlinkcolor" val="tx"/>
                    </a:ext>
                  </a:extLst>
                </a:hlinkClick>
              </a:rPr>
              <a:t>ナイル株式会社のプレスリリース</a:t>
            </a:r>
            <a:endParaRPr lang="en-US" sz="900">
              <a:solidFill>
                <a:srgbClr val="1B5998"/>
              </a:solidFill>
              <a:ea typeface="HGｺﾞｼｯｸM"/>
            </a:endParaRPr>
          </a:p>
        </p:txBody>
      </p:sp>
      <p:sp>
        <p:nvSpPr>
          <p:cNvPr id="19" name="TextBox 18">
            <a:extLst>
              <a:ext uri="{FF2B5EF4-FFF2-40B4-BE49-F238E27FC236}">
                <a16:creationId xmlns:a16="http://schemas.microsoft.com/office/drawing/2014/main" id="{8AFB7759-EF83-82A3-A3BA-FF3618A3F716}"/>
              </a:ext>
            </a:extLst>
          </p:cNvPr>
          <p:cNvSpPr txBox="1"/>
          <p:nvPr/>
        </p:nvSpPr>
        <p:spPr>
          <a:xfrm>
            <a:off x="306427" y="4947982"/>
            <a:ext cx="54872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atin typeface="メイリオ" panose="020B0604030504040204" pitchFamily="50" charset="-128"/>
                <a:ea typeface="メイリオ" panose="020B0604030504040204" pitchFamily="50" charset="-128"/>
              </a:rPr>
              <a:t>半数以上の人は、普段から防災対策をしていない。</a:t>
            </a:r>
            <a:endParaRPr lang="ja-JP" altLang="en-US">
              <a:latin typeface="メイリオ" panose="020B0604030504040204" pitchFamily="50" charset="-128"/>
              <a:ea typeface="メイリオ" panose="020B0604030504040204" pitchFamily="50" charset="-128"/>
            </a:endParaRPr>
          </a:p>
          <a:p>
            <a:r>
              <a:rPr lang="ja-JP">
                <a:latin typeface="メイリオ" panose="020B0604030504040204" pitchFamily="50" charset="-128"/>
                <a:ea typeface="メイリオ" panose="020B0604030504040204" pitchFamily="50" charset="-128"/>
                <a:cs typeface="+mn-lt"/>
              </a:rPr>
              <a:t>旅行先で災害</a:t>
            </a:r>
            <a:r>
              <a:rPr lang="ja-JP" altLang="en-US">
                <a:latin typeface="メイリオ" panose="020B0604030504040204" pitchFamily="50" charset="-128"/>
                <a:ea typeface="メイリオ" panose="020B0604030504040204" pitchFamily="50" charset="-128"/>
                <a:cs typeface="+mn-lt"/>
              </a:rPr>
              <a:t>が発生した場合、避難場所や</a:t>
            </a:r>
            <a:endParaRPr lang="en-US" altLang="ja-JP">
              <a:latin typeface="メイリオ" panose="020B0604030504040204" pitchFamily="50" charset="-128"/>
              <a:ea typeface="メイリオ" panose="020B0604030504040204" pitchFamily="50" charset="-128"/>
              <a:cs typeface="+mn-lt"/>
            </a:endParaRPr>
          </a:p>
          <a:p>
            <a:r>
              <a:rPr lang="ja-JP" altLang="en-US">
                <a:latin typeface="メイリオ" panose="020B0604030504040204" pitchFamily="50" charset="-128"/>
                <a:ea typeface="メイリオ" panose="020B0604030504040204" pitchFamily="50" charset="-128"/>
                <a:cs typeface="+mn-lt"/>
              </a:rPr>
              <a:t>避難ルート、最新のニュースの</a:t>
            </a:r>
            <a:r>
              <a:rPr lang="ja-JP">
                <a:latin typeface="メイリオ" panose="020B0604030504040204" pitchFamily="50" charset="-128"/>
                <a:ea typeface="メイリオ" panose="020B0604030504040204" pitchFamily="50" charset="-128"/>
                <a:cs typeface="+mn-lt"/>
              </a:rPr>
              <a:t>情報が</a:t>
            </a:r>
            <a:r>
              <a:rPr lang="ja-JP" altLang="en-US">
                <a:latin typeface="メイリオ" panose="020B0604030504040204" pitchFamily="50" charset="-128"/>
                <a:ea typeface="メイリオ" panose="020B0604030504040204" pitchFamily="50" charset="-128"/>
                <a:cs typeface="+mn-lt"/>
              </a:rPr>
              <a:t>重要と</a:t>
            </a:r>
            <a:endParaRPr lang="en-US" altLang="ja-JP">
              <a:latin typeface="メイリオ" panose="020B0604030504040204" pitchFamily="50" charset="-128"/>
              <a:ea typeface="メイリオ" panose="020B0604030504040204" pitchFamily="50" charset="-128"/>
              <a:cs typeface="+mn-lt"/>
            </a:endParaRPr>
          </a:p>
          <a:p>
            <a:r>
              <a:rPr lang="ja-JP" altLang="en-US">
                <a:latin typeface="メイリオ" panose="020B0604030504040204" pitchFamily="50" charset="-128"/>
                <a:ea typeface="メイリオ" panose="020B0604030504040204" pitchFamily="50" charset="-128"/>
                <a:cs typeface="+mn-lt"/>
              </a:rPr>
              <a:t>感じる人が多い。</a:t>
            </a:r>
            <a:endParaRPr lang="ja-JP">
              <a:latin typeface="メイリオ" panose="020B0604030504040204" pitchFamily="50" charset="-128"/>
              <a:ea typeface="メイリオ" panose="020B0604030504040204" pitchFamily="50" charset="-128"/>
            </a:endParaRPr>
          </a:p>
        </p:txBody>
      </p:sp>
      <p:pic>
        <p:nvPicPr>
          <p:cNvPr id="22" name="Picture 21" descr="「旅行先で災害が発生した場合に役立つと思う情報は何ですか？」というアンケートの回答をまとめた帯グラフ。旅行先で災害が発生した際、現地の避難場所やルートの情報が役立つという回答が最も多くなった。">
            <a:extLst>
              <a:ext uri="{FF2B5EF4-FFF2-40B4-BE49-F238E27FC236}">
                <a16:creationId xmlns:a16="http://schemas.microsoft.com/office/drawing/2014/main" id="{792B6634-D944-84DF-9606-D27660C532F1}"/>
              </a:ext>
            </a:extLst>
          </p:cNvPr>
          <p:cNvPicPr>
            <a:picLocks noChangeAspect="1"/>
          </p:cNvPicPr>
          <p:nvPr/>
        </p:nvPicPr>
        <p:blipFill>
          <a:blip r:embed="rId4"/>
          <a:stretch>
            <a:fillRect/>
          </a:stretch>
        </p:blipFill>
        <p:spPr>
          <a:xfrm>
            <a:off x="4448580" y="702122"/>
            <a:ext cx="4737617" cy="2871970"/>
          </a:xfrm>
          <a:prstGeom prst="rect">
            <a:avLst/>
          </a:prstGeom>
        </p:spPr>
      </p:pic>
      <p:sp>
        <p:nvSpPr>
          <p:cNvPr id="7" name="TextBox 6">
            <a:extLst>
              <a:ext uri="{FF2B5EF4-FFF2-40B4-BE49-F238E27FC236}">
                <a16:creationId xmlns:a16="http://schemas.microsoft.com/office/drawing/2014/main" id="{9D7DDEEF-132C-38FF-18DB-9FA64984A5DE}"/>
              </a:ext>
            </a:extLst>
          </p:cNvPr>
          <p:cNvSpPr txBox="1"/>
          <p:nvPr/>
        </p:nvSpPr>
        <p:spPr>
          <a:xfrm>
            <a:off x="6746423" y="4947982"/>
            <a:ext cx="51391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b="1">
                <a:latin typeface="メイリオ"/>
                <a:ea typeface="メイリオ"/>
                <a:cs typeface="+mn-lt"/>
              </a:rPr>
              <a:t>旅行先で</a:t>
            </a:r>
            <a:r>
              <a:rPr lang="ja-JP" altLang="en-US" sz="2400" b="1">
                <a:latin typeface="メイリオ"/>
                <a:ea typeface="メイリオ"/>
                <a:cs typeface="+mn-lt"/>
              </a:rPr>
              <a:t>災害があった時、</a:t>
            </a:r>
            <a:endParaRPr lang="en-US" altLang="ja-JP" sz="2400" b="1">
              <a:latin typeface="メイリオ"/>
              <a:ea typeface="メイリオ"/>
              <a:cs typeface="+mn-lt"/>
            </a:endParaRPr>
          </a:p>
          <a:p>
            <a:r>
              <a:rPr lang="ja-JP" altLang="en-US" sz="2400" b="1">
                <a:latin typeface="メイリオ"/>
                <a:ea typeface="メイリオ"/>
                <a:cs typeface="+mn-lt"/>
              </a:rPr>
              <a:t>情報</a:t>
            </a:r>
            <a:r>
              <a:rPr lang="ja-JP" sz="2400" b="1">
                <a:latin typeface="メイリオ"/>
                <a:ea typeface="メイリオ"/>
                <a:cs typeface="+mn-lt"/>
              </a:rPr>
              <a:t>不足による不安や混乱</a:t>
            </a:r>
            <a:r>
              <a:rPr lang="ja-JP" altLang="en-US" sz="2400" b="1">
                <a:latin typeface="メイリオ"/>
                <a:ea typeface="メイリオ"/>
                <a:cs typeface="+mn-lt"/>
              </a:rPr>
              <a:t>が起こる可能性がある。</a:t>
            </a:r>
            <a:endParaRPr lang="en-US" sz="2400" b="1">
              <a:latin typeface="メイリオ"/>
              <a:ea typeface="メイリオ"/>
            </a:endParaRPr>
          </a:p>
        </p:txBody>
      </p:sp>
      <p:sp>
        <p:nvSpPr>
          <p:cNvPr id="12" name="Rectangle: Rounded Corners 14">
            <a:extLst>
              <a:ext uri="{FF2B5EF4-FFF2-40B4-BE49-F238E27FC236}">
                <a16:creationId xmlns:a16="http://schemas.microsoft.com/office/drawing/2014/main" id="{51F25E70-961B-9E15-554C-6670AA91EF3A}"/>
              </a:ext>
            </a:extLst>
          </p:cNvPr>
          <p:cNvSpPr/>
          <p:nvPr/>
        </p:nvSpPr>
        <p:spPr>
          <a:xfrm>
            <a:off x="212779" y="4548375"/>
            <a:ext cx="5574081" cy="1826713"/>
          </a:xfrm>
          <a:prstGeom prst="roundRect">
            <a:avLst/>
          </a:prstGeom>
          <a:noFill/>
          <a:ln>
            <a:solidFill>
              <a:srgbClr val="1E55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テキスト ボックス 19">
            <a:extLst>
              <a:ext uri="{FF2B5EF4-FFF2-40B4-BE49-F238E27FC236}">
                <a16:creationId xmlns:a16="http://schemas.microsoft.com/office/drawing/2014/main" id="{BDB4BCBF-4BF6-E0D6-03EF-DAF0AFB21025}"/>
              </a:ext>
            </a:extLst>
          </p:cNvPr>
          <p:cNvSpPr txBox="1"/>
          <p:nvPr/>
        </p:nvSpPr>
        <p:spPr>
          <a:xfrm>
            <a:off x="0" y="5930"/>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１．課題分析</a:t>
            </a:r>
          </a:p>
        </p:txBody>
      </p:sp>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70B9940B-7D7B-CA96-E809-DBAADCE0FECD}"/>
                  </a:ext>
                </a:extLst>
              </p14:cNvPr>
              <p14:cNvContentPartPr/>
              <p14:nvPr/>
            </p14:nvContentPartPr>
            <p14:xfrm>
              <a:off x="9667683" y="2375233"/>
              <a:ext cx="751958" cy="14287"/>
            </p14:xfrm>
          </p:contentPart>
        </mc:Choice>
        <mc:Fallback xmlns="">
          <p:pic>
            <p:nvPicPr>
              <p:cNvPr id="13" name="Ink 12">
                <a:extLst>
                  <a:ext uri="{FF2B5EF4-FFF2-40B4-BE49-F238E27FC236}">
                    <a16:creationId xmlns:a16="http://schemas.microsoft.com/office/drawing/2014/main" id="{70B9940B-7D7B-CA96-E809-DBAADCE0FECD}"/>
                  </a:ext>
                </a:extLst>
              </p:cNvPr>
              <p:cNvPicPr/>
              <p:nvPr/>
            </p:nvPicPr>
            <p:blipFill>
              <a:blip r:embed="rId6"/>
              <a:stretch>
                <a:fillRect/>
              </a:stretch>
            </p:blipFill>
            <p:spPr>
              <a:xfrm>
                <a:off x="9649685" y="1660883"/>
                <a:ext cx="787594" cy="1428700"/>
              </a:xfrm>
              <a:prstGeom prst="rect">
                <a:avLst/>
              </a:prstGeom>
            </p:spPr>
          </p:pic>
        </mc:Fallback>
      </mc:AlternateContent>
      <p:sp>
        <p:nvSpPr>
          <p:cNvPr id="2" name="矢印: 右 1">
            <a:extLst>
              <a:ext uri="{FF2B5EF4-FFF2-40B4-BE49-F238E27FC236}">
                <a16:creationId xmlns:a16="http://schemas.microsoft.com/office/drawing/2014/main" id="{31DEB325-EAAB-3F94-0E7A-FE1C07625EF4}"/>
              </a:ext>
            </a:extLst>
          </p:cNvPr>
          <p:cNvSpPr/>
          <p:nvPr/>
        </p:nvSpPr>
        <p:spPr>
          <a:xfrm>
            <a:off x="5901134" y="5124847"/>
            <a:ext cx="389731" cy="673768"/>
          </a:xfrm>
          <a:prstGeom prst="right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A4915BF-E7F9-D3B0-C576-201C6BBF0593}"/>
              </a:ext>
            </a:extLst>
          </p:cNvPr>
          <p:cNvSpPr txBox="1"/>
          <p:nvPr/>
        </p:nvSpPr>
        <p:spPr>
          <a:xfrm>
            <a:off x="5048250" y="3658477"/>
            <a:ext cx="3248025" cy="230832"/>
          </a:xfrm>
          <a:prstGeom prst="rect">
            <a:avLst/>
          </a:prstGeom>
          <a:noFill/>
        </p:spPr>
        <p:txBody>
          <a:bodyPr wrap="square" rtlCol="0">
            <a:spAutoFit/>
          </a:bodyPr>
          <a:lstStyle/>
          <a:p>
            <a:r>
              <a:rPr lang="en-US" altLang="ja-JP" sz="900">
                <a:solidFill>
                  <a:srgbClr val="1B5998"/>
                </a:solidFill>
                <a:hlinkClick r:id="rId7">
                  <a:extLst>
                    <a:ext uri="{A12FA001-AC4F-418D-AE19-62706E023703}">
                      <ahyp:hlinkClr xmlns:ahyp="http://schemas.microsoft.com/office/drawing/2018/hyperlinkcolor" val="tx"/>
                    </a:ext>
                  </a:extLst>
                </a:hlinkClick>
              </a:rPr>
              <a:t>【8</a:t>
            </a:r>
            <a:r>
              <a:rPr lang="ja-JP" altLang="en-US" sz="900">
                <a:solidFill>
                  <a:srgbClr val="1B5998"/>
                </a:solidFill>
                <a:hlinkClick r:id="rId7">
                  <a:extLst>
                    <a:ext uri="{A12FA001-AC4F-418D-AE19-62706E023703}">
                      <ahyp:hlinkClr xmlns:ahyp="http://schemas.microsoft.com/office/drawing/2018/hyperlinkcolor" val="tx"/>
                    </a:ext>
                  </a:extLst>
                </a:hlinkClick>
              </a:rPr>
              <a:t>月のアンケート結果</a:t>
            </a:r>
            <a:r>
              <a:rPr lang="en-US" altLang="ja-JP" sz="900">
                <a:solidFill>
                  <a:srgbClr val="1B5998"/>
                </a:solidFill>
                <a:hlinkClick r:id="rId7">
                  <a:extLst>
                    <a:ext uri="{A12FA001-AC4F-418D-AE19-62706E023703}">
                      <ahyp:hlinkClr xmlns:ahyp="http://schemas.microsoft.com/office/drawing/2018/hyperlinkcolor" val="tx"/>
                    </a:ext>
                  </a:extLst>
                </a:hlinkClick>
              </a:rPr>
              <a:t>】</a:t>
            </a:r>
            <a:r>
              <a:rPr lang="ja-JP" altLang="en-US" sz="900">
                <a:solidFill>
                  <a:srgbClr val="1B5998"/>
                </a:solidFill>
                <a:hlinkClick r:id="rId7">
                  <a:extLst>
                    <a:ext uri="{A12FA001-AC4F-418D-AE19-62706E023703}">
                      <ahyp:hlinkClr xmlns:ahyp="http://schemas.microsoft.com/office/drawing/2018/hyperlinkcolor" val="tx"/>
                    </a:ext>
                  </a:extLst>
                </a:hlinkClick>
              </a:rPr>
              <a:t>旅先での防災と南海トラフ情報</a:t>
            </a:r>
            <a:endParaRPr kumimoji="1" lang="ja-JP" altLang="en-US" sz="900">
              <a:solidFill>
                <a:srgbClr val="1B5998"/>
              </a:solidFill>
            </a:endParaRPr>
          </a:p>
        </p:txBody>
      </p:sp>
    </p:spTree>
    <p:extLst>
      <p:ext uri="{BB962C8B-B14F-4D97-AF65-F5344CB8AC3E}">
        <p14:creationId xmlns:p14="http://schemas.microsoft.com/office/powerpoint/2010/main" val="21939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678B-202E-4B99-DE61-D08BDC56247A}"/>
              </a:ext>
            </a:extLst>
          </p:cNvPr>
          <p:cNvSpPr>
            <a:spLocks noGrp="1"/>
          </p:cNvSpPr>
          <p:nvPr>
            <p:ph type="title"/>
          </p:nvPr>
        </p:nvSpPr>
        <p:spPr>
          <a:xfrm>
            <a:off x="609600" y="822563"/>
            <a:ext cx="10745788" cy="540042"/>
          </a:xfrm>
        </p:spPr>
        <p:txBody>
          <a:bodyPr>
            <a:normAutofit fontScale="90000"/>
          </a:bodyPr>
          <a:lstStyle/>
          <a:p>
            <a:r>
              <a:rPr lang="ja-JP" altLang="en-US">
                <a:latin typeface="メイリオ" panose="020B0604030504040204" pitchFamily="50" charset="-128"/>
                <a:ea typeface="メイリオ" panose="020B0604030504040204" pitchFamily="50" charset="-128"/>
              </a:rPr>
              <a:t>（２）現在行われている防災対策</a:t>
            </a:r>
            <a:br>
              <a:rPr lang="ja-JP" altLang="en-US">
                <a:latin typeface="メイリオ" panose="020B0604030504040204" pitchFamily="50" charset="-128"/>
                <a:ea typeface="メイリオ" panose="020B0604030504040204" pitchFamily="50" charset="-128"/>
              </a:rPr>
            </a:br>
            <a:endParaRPr lang="ja-JP" altLang="en-US">
              <a:latin typeface="メイリオ" panose="020B0604030504040204" pitchFamily="50" charset="-128"/>
              <a:ea typeface="メイリオ" panose="020B0604030504040204" pitchFamily="50" charset="-128"/>
            </a:endParaRPr>
          </a:p>
        </p:txBody>
      </p:sp>
      <p:sp>
        <p:nvSpPr>
          <p:cNvPr id="11" name="TextBox 10">
            <a:extLst>
              <a:ext uri="{FF2B5EF4-FFF2-40B4-BE49-F238E27FC236}">
                <a16:creationId xmlns:a16="http://schemas.microsoft.com/office/drawing/2014/main" id="{4BEC4075-42C0-4777-0DC3-9D29078678F1}"/>
              </a:ext>
            </a:extLst>
          </p:cNvPr>
          <p:cNvSpPr txBox="1"/>
          <p:nvPr/>
        </p:nvSpPr>
        <p:spPr>
          <a:xfrm>
            <a:off x="1344139" y="4215489"/>
            <a:ext cx="17053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latin typeface="メイリオ" panose="020B0604030504040204" pitchFamily="50" charset="-128"/>
                <a:ea typeface="メイリオ" panose="020B0604030504040204" pitchFamily="50" charset="-128"/>
              </a:rPr>
              <a:t>避難訓練</a:t>
            </a:r>
            <a:endParaRPr lang="en-US" sz="2400">
              <a:latin typeface="メイリオ" panose="020B0604030504040204" pitchFamily="50" charset="-128"/>
              <a:ea typeface="メイリオ" panose="020B0604030504040204" pitchFamily="50" charset="-128"/>
            </a:endParaRPr>
          </a:p>
        </p:txBody>
      </p:sp>
      <p:pic>
        <p:nvPicPr>
          <p:cNvPr id="10" name="Graphic 9" descr="バックパック 単色塗りつぶし">
            <a:extLst>
              <a:ext uri="{FF2B5EF4-FFF2-40B4-BE49-F238E27FC236}">
                <a16:creationId xmlns:a16="http://schemas.microsoft.com/office/drawing/2014/main" id="{7CDBB2A2-743C-E67A-E056-06007B059B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98862" y="2765318"/>
            <a:ext cx="997617" cy="1102000"/>
          </a:xfrm>
          <a:prstGeom prst="rect">
            <a:avLst/>
          </a:prstGeom>
        </p:spPr>
      </p:pic>
      <p:pic>
        <p:nvPicPr>
          <p:cNvPr id="18" name="Picture 17" descr="建物へ避難のシルエット02 | 無料のAi・PNG白黒シルエットイラスト">
            <a:extLst>
              <a:ext uri="{FF2B5EF4-FFF2-40B4-BE49-F238E27FC236}">
                <a16:creationId xmlns:a16="http://schemas.microsoft.com/office/drawing/2014/main" id="{BD1E9984-0E62-2F5A-5FC3-A7C5A38AE85C}"/>
              </a:ext>
            </a:extLst>
          </p:cNvPr>
          <p:cNvPicPr>
            <a:picLocks noChangeAspect="1"/>
          </p:cNvPicPr>
          <p:nvPr/>
        </p:nvPicPr>
        <p:blipFill>
          <a:blip r:embed="rId4"/>
          <a:srcRect t="3536" r="8421" b="1241"/>
          <a:stretch>
            <a:fillRect/>
          </a:stretch>
        </p:blipFill>
        <p:spPr>
          <a:xfrm>
            <a:off x="1599188" y="2754143"/>
            <a:ext cx="924602" cy="1050853"/>
          </a:xfrm>
          <a:prstGeom prst="rect">
            <a:avLst/>
          </a:prstGeom>
        </p:spPr>
      </p:pic>
      <p:pic>
        <p:nvPicPr>
          <p:cNvPr id="19" name="Picture 18" descr="電車のアイコンの無料イラスト / イラストセンター">
            <a:extLst>
              <a:ext uri="{FF2B5EF4-FFF2-40B4-BE49-F238E27FC236}">
                <a16:creationId xmlns:a16="http://schemas.microsoft.com/office/drawing/2014/main" id="{1DCAC96F-9FD2-9A59-81B0-4BCDD115DE51}"/>
              </a:ext>
            </a:extLst>
          </p:cNvPr>
          <p:cNvPicPr>
            <a:picLocks noChangeAspect="1"/>
          </p:cNvPicPr>
          <p:nvPr/>
        </p:nvPicPr>
        <p:blipFill>
          <a:blip r:embed="rId5"/>
          <a:stretch>
            <a:fillRect/>
          </a:stretch>
        </p:blipFill>
        <p:spPr>
          <a:xfrm>
            <a:off x="3489432" y="2839254"/>
            <a:ext cx="1200124" cy="1100957"/>
          </a:xfrm>
          <a:prstGeom prst="rect">
            <a:avLst/>
          </a:prstGeom>
        </p:spPr>
      </p:pic>
      <p:pic>
        <p:nvPicPr>
          <p:cNvPr id="21" name="Picture 20" descr="ハザードマップイラスト｜無料イラスト・フリー素材なら「イラストAC」">
            <a:extLst>
              <a:ext uri="{FF2B5EF4-FFF2-40B4-BE49-F238E27FC236}">
                <a16:creationId xmlns:a16="http://schemas.microsoft.com/office/drawing/2014/main" id="{22318F2D-3588-328A-B167-752EC4D51E8E}"/>
              </a:ext>
            </a:extLst>
          </p:cNvPr>
          <p:cNvPicPr>
            <a:picLocks noChangeAspect="1"/>
          </p:cNvPicPr>
          <p:nvPr/>
        </p:nvPicPr>
        <p:blipFill>
          <a:blip r:embed="rId6"/>
          <a:stretch>
            <a:fillRect/>
          </a:stretch>
        </p:blipFill>
        <p:spPr>
          <a:xfrm>
            <a:off x="5475656" y="2787807"/>
            <a:ext cx="1240687" cy="983526"/>
          </a:xfrm>
          <a:prstGeom prst="rect">
            <a:avLst/>
          </a:prstGeom>
        </p:spPr>
      </p:pic>
      <p:sp>
        <p:nvSpPr>
          <p:cNvPr id="24" name="Rectangle: Rounded Corners 23">
            <a:extLst>
              <a:ext uri="{FF2B5EF4-FFF2-40B4-BE49-F238E27FC236}">
                <a16:creationId xmlns:a16="http://schemas.microsoft.com/office/drawing/2014/main" id="{A57F100C-BC76-FE69-20F5-42116ED9B27D}"/>
              </a:ext>
            </a:extLst>
          </p:cNvPr>
          <p:cNvSpPr/>
          <p:nvPr/>
        </p:nvSpPr>
        <p:spPr>
          <a:xfrm>
            <a:off x="7355978" y="2658831"/>
            <a:ext cx="1483387" cy="1265419"/>
          </a:xfrm>
          <a:prstGeom prst="roundRect">
            <a:avLst/>
          </a:prstGeom>
          <a:noFill/>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35E56D9E-24BD-955A-EAD3-92EACC1AED4B}"/>
              </a:ext>
            </a:extLst>
          </p:cNvPr>
          <p:cNvSpPr txBox="1"/>
          <p:nvPr/>
        </p:nvSpPr>
        <p:spPr>
          <a:xfrm>
            <a:off x="6984419" y="4243330"/>
            <a:ext cx="24105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a:latin typeface="メイリオ" panose="020B0604030504040204" pitchFamily="50" charset="-128"/>
                <a:ea typeface="メイリオ" panose="020B0604030504040204" pitchFamily="50" charset="-128"/>
              </a:rPr>
              <a:t>防災グッズの　　準備</a:t>
            </a:r>
            <a:endParaRPr lang="ja-JP"/>
          </a:p>
        </p:txBody>
      </p:sp>
      <p:sp>
        <p:nvSpPr>
          <p:cNvPr id="27" name="TextBox 26">
            <a:extLst>
              <a:ext uri="{FF2B5EF4-FFF2-40B4-BE49-F238E27FC236}">
                <a16:creationId xmlns:a16="http://schemas.microsoft.com/office/drawing/2014/main" id="{A6ED3438-E5B6-6BE6-33A7-09240512D3D9}"/>
              </a:ext>
            </a:extLst>
          </p:cNvPr>
          <p:cNvSpPr txBox="1"/>
          <p:nvPr/>
        </p:nvSpPr>
        <p:spPr>
          <a:xfrm>
            <a:off x="5285742" y="4235502"/>
            <a:ext cx="17218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latin typeface="メイリオ" panose="020B0604030504040204" pitchFamily="50" charset="-128"/>
                <a:ea typeface="メイリオ" panose="020B0604030504040204" pitchFamily="50" charset="-128"/>
              </a:rPr>
              <a:t>防災マップ</a:t>
            </a:r>
            <a:endParaRPr lang="en-US" sz="2400">
              <a:latin typeface="メイリオ" panose="020B0604030504040204" pitchFamily="50" charset="-128"/>
              <a:ea typeface="メイリオ" panose="020B0604030504040204" pitchFamily="50" charset="-128"/>
            </a:endParaRPr>
          </a:p>
        </p:txBody>
      </p:sp>
      <p:sp>
        <p:nvSpPr>
          <p:cNvPr id="28" name="TextBox 27">
            <a:extLst>
              <a:ext uri="{FF2B5EF4-FFF2-40B4-BE49-F238E27FC236}">
                <a16:creationId xmlns:a16="http://schemas.microsoft.com/office/drawing/2014/main" id="{7CCDCE3A-DB4A-ACF1-C066-BC934C503D77}"/>
              </a:ext>
            </a:extLst>
          </p:cNvPr>
          <p:cNvSpPr txBox="1"/>
          <p:nvPr/>
        </p:nvSpPr>
        <p:spPr>
          <a:xfrm>
            <a:off x="2720041" y="4227806"/>
            <a:ext cx="25197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000">
                <a:latin typeface="メイリオ" panose="020B0604030504040204" pitchFamily="50" charset="-128"/>
                <a:ea typeface="メイリオ" panose="020B0604030504040204" pitchFamily="50" charset="-128"/>
              </a:rPr>
              <a:t>公共機関による情報提供</a:t>
            </a:r>
          </a:p>
        </p:txBody>
      </p:sp>
      <p:pic>
        <p:nvPicPr>
          <p:cNvPr id="12" name="Graphic 11" descr="チェックイン 単色塗りつぶし">
            <a:extLst>
              <a:ext uri="{FF2B5EF4-FFF2-40B4-BE49-F238E27FC236}">
                <a16:creationId xmlns:a16="http://schemas.microsoft.com/office/drawing/2014/main" id="{170B0F81-73D0-2F22-D4FF-C3620A8718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46976" y="2878099"/>
            <a:ext cx="893234" cy="893234"/>
          </a:xfrm>
          <a:prstGeom prst="rect">
            <a:avLst/>
          </a:prstGeom>
        </p:spPr>
      </p:pic>
      <p:sp>
        <p:nvSpPr>
          <p:cNvPr id="14" name="Rectangle: Rounded Corners 13">
            <a:extLst>
              <a:ext uri="{FF2B5EF4-FFF2-40B4-BE49-F238E27FC236}">
                <a16:creationId xmlns:a16="http://schemas.microsoft.com/office/drawing/2014/main" id="{5A5C5931-1CCC-5E6F-4452-1829D37A458D}"/>
              </a:ext>
            </a:extLst>
          </p:cNvPr>
          <p:cNvSpPr/>
          <p:nvPr/>
        </p:nvSpPr>
        <p:spPr>
          <a:xfrm>
            <a:off x="9451900" y="2668991"/>
            <a:ext cx="1483387" cy="1265419"/>
          </a:xfrm>
          <a:prstGeom prst="roundRect">
            <a:avLst/>
          </a:prstGeom>
          <a:noFill/>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31C6673D-4536-1AB4-F908-95374B771136}"/>
              </a:ext>
            </a:extLst>
          </p:cNvPr>
          <p:cNvSpPr txBox="1"/>
          <p:nvPr/>
        </p:nvSpPr>
        <p:spPr>
          <a:xfrm>
            <a:off x="9396700" y="4219631"/>
            <a:ext cx="24105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latin typeface="メイリオ" panose="020B0604030504040204" pitchFamily="50" charset="-128"/>
                <a:ea typeface="メイリオ" panose="020B0604030504040204" pitchFamily="50" charset="-128"/>
              </a:rPr>
              <a:t>防災アプリ</a:t>
            </a:r>
          </a:p>
        </p:txBody>
      </p:sp>
      <p:sp>
        <p:nvSpPr>
          <p:cNvPr id="4" name="Rectangle: Rounded Corners 13">
            <a:extLst>
              <a:ext uri="{FF2B5EF4-FFF2-40B4-BE49-F238E27FC236}">
                <a16:creationId xmlns:a16="http://schemas.microsoft.com/office/drawing/2014/main" id="{748B42E3-17A3-3BD6-D025-4D63417A90E6}"/>
              </a:ext>
            </a:extLst>
          </p:cNvPr>
          <p:cNvSpPr/>
          <p:nvPr/>
        </p:nvSpPr>
        <p:spPr>
          <a:xfrm>
            <a:off x="9439740" y="2658830"/>
            <a:ext cx="1483387" cy="1265419"/>
          </a:xfrm>
          <a:prstGeom prst="roundRect">
            <a:avLst/>
          </a:prstGeom>
          <a:noFill/>
          <a:ln w="5715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Rounded Corners 13">
            <a:extLst>
              <a:ext uri="{FF2B5EF4-FFF2-40B4-BE49-F238E27FC236}">
                <a16:creationId xmlns:a16="http://schemas.microsoft.com/office/drawing/2014/main" id="{ED6DE13A-8DD0-F848-7CFA-C66E67EEAF0D}"/>
              </a:ext>
            </a:extLst>
          </p:cNvPr>
          <p:cNvSpPr/>
          <p:nvPr/>
        </p:nvSpPr>
        <p:spPr>
          <a:xfrm>
            <a:off x="1344139" y="2670932"/>
            <a:ext cx="1483387" cy="1265419"/>
          </a:xfrm>
          <a:prstGeom prst="roundRect">
            <a:avLst/>
          </a:prstGeom>
          <a:noFill/>
          <a:ln w="5715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Rounded Corners 13">
            <a:extLst>
              <a:ext uri="{FF2B5EF4-FFF2-40B4-BE49-F238E27FC236}">
                <a16:creationId xmlns:a16="http://schemas.microsoft.com/office/drawing/2014/main" id="{EFC76BD0-33CC-5859-B18A-0225EAF1A9BD}"/>
              </a:ext>
            </a:extLst>
          </p:cNvPr>
          <p:cNvSpPr/>
          <p:nvPr/>
        </p:nvSpPr>
        <p:spPr>
          <a:xfrm>
            <a:off x="7357687" y="2667279"/>
            <a:ext cx="1483387" cy="1265419"/>
          </a:xfrm>
          <a:prstGeom prst="roundRect">
            <a:avLst/>
          </a:prstGeom>
          <a:noFill/>
          <a:ln w="5715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Rounded Corners 13">
            <a:extLst>
              <a:ext uri="{FF2B5EF4-FFF2-40B4-BE49-F238E27FC236}">
                <a16:creationId xmlns:a16="http://schemas.microsoft.com/office/drawing/2014/main" id="{182BEC29-5A40-A04E-01D9-3A038126F4E8}"/>
              </a:ext>
            </a:extLst>
          </p:cNvPr>
          <p:cNvSpPr/>
          <p:nvPr/>
        </p:nvSpPr>
        <p:spPr>
          <a:xfrm>
            <a:off x="5353171" y="2684630"/>
            <a:ext cx="1483387" cy="1265419"/>
          </a:xfrm>
          <a:prstGeom prst="roundRect">
            <a:avLst/>
          </a:prstGeom>
          <a:noFill/>
          <a:ln w="5715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Rectangle: Rounded Corners 13">
            <a:extLst>
              <a:ext uri="{FF2B5EF4-FFF2-40B4-BE49-F238E27FC236}">
                <a16:creationId xmlns:a16="http://schemas.microsoft.com/office/drawing/2014/main" id="{24500625-94F2-F3F5-19A3-8361CE1E0AAD}"/>
              </a:ext>
            </a:extLst>
          </p:cNvPr>
          <p:cNvSpPr/>
          <p:nvPr/>
        </p:nvSpPr>
        <p:spPr>
          <a:xfrm>
            <a:off x="3348655" y="2683609"/>
            <a:ext cx="1483387" cy="1265419"/>
          </a:xfrm>
          <a:prstGeom prst="roundRect">
            <a:avLst/>
          </a:prstGeom>
          <a:noFill/>
          <a:ln w="5715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テキスト ボックス 19">
            <a:extLst>
              <a:ext uri="{FF2B5EF4-FFF2-40B4-BE49-F238E27FC236}">
                <a16:creationId xmlns:a16="http://schemas.microsoft.com/office/drawing/2014/main" id="{9A83AF93-186E-1F9B-F946-83C234304900}"/>
              </a:ext>
            </a:extLst>
          </p:cNvPr>
          <p:cNvSpPr txBox="1"/>
          <p:nvPr/>
        </p:nvSpPr>
        <p:spPr>
          <a:xfrm>
            <a:off x="0" y="5930"/>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１．課題分析</a:t>
            </a:r>
          </a:p>
        </p:txBody>
      </p:sp>
      <p:sp>
        <p:nvSpPr>
          <p:cNvPr id="3" name="日付プレースホルダー 2">
            <a:extLst>
              <a:ext uri="{FF2B5EF4-FFF2-40B4-BE49-F238E27FC236}">
                <a16:creationId xmlns:a16="http://schemas.microsoft.com/office/drawing/2014/main" id="{FF49E4D2-B9FB-610F-CB4F-F150AA46D46D}"/>
              </a:ext>
            </a:extLst>
          </p:cNvPr>
          <p:cNvSpPr>
            <a:spLocks noGrp="1"/>
          </p:cNvSpPr>
          <p:nvPr>
            <p:ph type="dt" sz="half" idx="10"/>
          </p:nvPr>
        </p:nvSpPr>
        <p:spPr/>
        <p:txBody>
          <a:bodyPr/>
          <a:lstStyle/>
          <a:p>
            <a:fld id="{63BF500C-C239-44E9-9FC9-C50FAEC3608A}" type="datetime1">
              <a:rPr lang="en-US" altLang="ja-JP" smtClean="0"/>
              <a:t>9/2/2025</a:t>
            </a:fld>
            <a:endParaRPr lang="en-US"/>
          </a:p>
        </p:txBody>
      </p:sp>
      <p:sp>
        <p:nvSpPr>
          <p:cNvPr id="25" name="スライド番号プレースホルダー 24">
            <a:extLst>
              <a:ext uri="{FF2B5EF4-FFF2-40B4-BE49-F238E27FC236}">
                <a16:creationId xmlns:a16="http://schemas.microsoft.com/office/drawing/2014/main" id="{D2D79106-C1F3-D66E-ECEC-9109F7B9FE2E}"/>
              </a:ext>
            </a:extLst>
          </p:cNvPr>
          <p:cNvSpPr>
            <a:spLocks noGrp="1"/>
          </p:cNvSpPr>
          <p:nvPr>
            <p:ph type="sldNum" sz="quarter" idx="12"/>
          </p:nvPr>
        </p:nvSpPr>
        <p:spPr/>
        <p:txBody>
          <a:bodyPr/>
          <a:lstStyle/>
          <a:p>
            <a:fld id="{CC057153-B650-4DEB-B370-79DDCFDCE934}" type="slidenum">
              <a:rPr lang="en-US" smtClean="0"/>
              <a:pPr/>
              <a:t>6</a:t>
            </a:fld>
            <a:endParaRPr lang="en-US"/>
          </a:p>
        </p:txBody>
      </p:sp>
    </p:spTree>
    <p:extLst>
      <p:ext uri="{BB962C8B-B14F-4D97-AF65-F5344CB8AC3E}">
        <p14:creationId xmlns:p14="http://schemas.microsoft.com/office/powerpoint/2010/main" val="137753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1C35836B-F509-6F7E-D56C-AF0805D587DA}"/>
              </a:ext>
            </a:extLst>
          </p:cNvPr>
          <p:cNvSpPr/>
          <p:nvPr/>
        </p:nvSpPr>
        <p:spPr>
          <a:xfrm>
            <a:off x="4292122" y="427016"/>
            <a:ext cx="3611672" cy="3413344"/>
          </a:xfrm>
          <a:prstGeom prst="ellipse">
            <a:avLst/>
          </a:prstGeom>
          <a:solidFill>
            <a:srgbClr val="D9D9D9">
              <a:alpha val="47000"/>
            </a:srgbClr>
          </a:solidFill>
          <a:ln>
            <a:noFill/>
          </a:ln>
          <a:effectLst>
            <a:outerShdw dist="38100" dir="2700000">
              <a:srgbClr val="000000">
                <a:alpha val="0"/>
              </a:srgbClr>
            </a:outerShdw>
            <a:reflection stA="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9E5C5"/>
              </a:solidFill>
            </a:endParaRPr>
          </a:p>
        </p:txBody>
      </p:sp>
      <p:sp>
        <p:nvSpPr>
          <p:cNvPr id="24" name="Oval 23">
            <a:extLst>
              <a:ext uri="{FF2B5EF4-FFF2-40B4-BE49-F238E27FC236}">
                <a16:creationId xmlns:a16="http://schemas.microsoft.com/office/drawing/2014/main" id="{BAF1C2FC-02DA-D757-7127-2CA4D4CF6D12}"/>
              </a:ext>
            </a:extLst>
          </p:cNvPr>
          <p:cNvSpPr/>
          <p:nvPr/>
        </p:nvSpPr>
        <p:spPr>
          <a:xfrm>
            <a:off x="5700778" y="2633425"/>
            <a:ext cx="3684738" cy="3622109"/>
          </a:xfrm>
          <a:prstGeom prst="ellipse">
            <a:avLst/>
          </a:prstGeom>
          <a:solidFill>
            <a:srgbClr val="D9D9D9">
              <a:alpha val="52000"/>
            </a:srgbClr>
          </a:solidFill>
          <a:ln>
            <a:noFill/>
          </a:ln>
          <a:effectLst>
            <a:outerShdw blurRad="63500">
              <a:srgbClr val="000000">
                <a:alpha val="0"/>
              </a:srgb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79E5C5"/>
              </a:solidFill>
            </a:endParaRPr>
          </a:p>
        </p:txBody>
      </p:sp>
      <p:sp>
        <p:nvSpPr>
          <p:cNvPr id="25" name="TextBox 24">
            <a:extLst>
              <a:ext uri="{FF2B5EF4-FFF2-40B4-BE49-F238E27FC236}">
                <a16:creationId xmlns:a16="http://schemas.microsoft.com/office/drawing/2014/main" id="{AC2F1043-522D-6075-C489-481E09E6C79C}"/>
              </a:ext>
            </a:extLst>
          </p:cNvPr>
          <p:cNvSpPr txBox="1"/>
          <p:nvPr/>
        </p:nvSpPr>
        <p:spPr>
          <a:xfrm>
            <a:off x="4434647" y="1925470"/>
            <a:ext cx="49477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latin typeface="游明朝"/>
                <a:ea typeface="游明朝"/>
              </a:rPr>
              <a:t>知らない土地で地震が起きたら…？</a:t>
            </a:r>
          </a:p>
        </p:txBody>
      </p:sp>
      <p:sp>
        <p:nvSpPr>
          <p:cNvPr id="26" name="Oval 25">
            <a:extLst>
              <a:ext uri="{FF2B5EF4-FFF2-40B4-BE49-F238E27FC236}">
                <a16:creationId xmlns:a16="http://schemas.microsoft.com/office/drawing/2014/main" id="{A79F1697-3717-58D0-103F-4FA667B68238}"/>
              </a:ext>
            </a:extLst>
          </p:cNvPr>
          <p:cNvSpPr/>
          <p:nvPr/>
        </p:nvSpPr>
        <p:spPr>
          <a:xfrm>
            <a:off x="2806484" y="2531882"/>
            <a:ext cx="3611671" cy="3622109"/>
          </a:xfrm>
          <a:prstGeom prst="ellipse">
            <a:avLst/>
          </a:prstGeom>
          <a:solidFill>
            <a:srgbClr val="D9D9D9">
              <a:alpha val="52000"/>
            </a:srgbClr>
          </a:solidFill>
          <a:ln>
            <a:noFill/>
          </a:ln>
          <a:effectLst>
            <a:outerShdw blurRad="63500">
              <a:srgbClr val="000000">
                <a:alpha val="0"/>
              </a:srgbClr>
            </a:out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79E5C5"/>
              </a:solidFill>
            </a:endParaRPr>
          </a:p>
        </p:txBody>
      </p:sp>
      <p:sp>
        <p:nvSpPr>
          <p:cNvPr id="27" name="TextBox 26">
            <a:extLst>
              <a:ext uri="{FF2B5EF4-FFF2-40B4-BE49-F238E27FC236}">
                <a16:creationId xmlns:a16="http://schemas.microsoft.com/office/drawing/2014/main" id="{A3D771E0-2129-0194-3FB3-7C643CB8165D}"/>
              </a:ext>
            </a:extLst>
          </p:cNvPr>
          <p:cNvSpPr txBox="1"/>
          <p:nvPr/>
        </p:nvSpPr>
        <p:spPr>
          <a:xfrm>
            <a:off x="1246079" y="5266632"/>
            <a:ext cx="44571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latin typeface="游明朝"/>
                <a:ea typeface="游明朝"/>
              </a:rPr>
              <a:t>防災グッズはそれで安心できる…？</a:t>
            </a:r>
          </a:p>
        </p:txBody>
      </p:sp>
      <p:sp>
        <p:nvSpPr>
          <p:cNvPr id="28" name="TextBox 27">
            <a:extLst>
              <a:ext uri="{FF2B5EF4-FFF2-40B4-BE49-F238E27FC236}">
                <a16:creationId xmlns:a16="http://schemas.microsoft.com/office/drawing/2014/main" id="{4919063B-0959-46E3-3BFA-6E26AD52AFA2}"/>
              </a:ext>
            </a:extLst>
          </p:cNvPr>
          <p:cNvSpPr txBox="1"/>
          <p:nvPr/>
        </p:nvSpPr>
        <p:spPr>
          <a:xfrm>
            <a:off x="7034920" y="4858650"/>
            <a:ext cx="46853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latin typeface="游明朝"/>
                <a:ea typeface="游明朝"/>
              </a:rPr>
              <a:t>パニックにならないで行動できる…？</a:t>
            </a:r>
          </a:p>
        </p:txBody>
      </p:sp>
      <p:sp>
        <p:nvSpPr>
          <p:cNvPr id="2" name="Title 1">
            <a:extLst>
              <a:ext uri="{FF2B5EF4-FFF2-40B4-BE49-F238E27FC236}">
                <a16:creationId xmlns:a16="http://schemas.microsoft.com/office/drawing/2014/main" id="{D8C9A993-B9E2-525C-2652-A4FE7D183D8E}"/>
              </a:ext>
            </a:extLst>
          </p:cNvPr>
          <p:cNvSpPr>
            <a:spLocks noGrp="1"/>
          </p:cNvSpPr>
          <p:nvPr>
            <p:ph type="title"/>
          </p:nvPr>
        </p:nvSpPr>
        <p:spPr>
          <a:xfrm>
            <a:off x="3212234" y="3303785"/>
            <a:ext cx="5899922" cy="1573425"/>
          </a:xfrm>
        </p:spPr>
        <p:txBody>
          <a:bodyPr>
            <a:normAutofit/>
          </a:bodyPr>
          <a:lstStyle/>
          <a:p>
            <a:r>
              <a:rPr lang="ja-JP" altLang="en-US">
                <a:solidFill>
                  <a:srgbClr val="FF0000"/>
                </a:solidFill>
                <a:latin typeface="游明朝" panose="02020400000000000000" pitchFamily="18" charset="-128"/>
                <a:ea typeface="游明朝" panose="02020400000000000000" pitchFamily="18" charset="-128"/>
              </a:rPr>
              <a:t>　今行っている災害対策で</a:t>
            </a:r>
            <a:br>
              <a:rPr lang="ja-JP" altLang="en-US">
                <a:solidFill>
                  <a:srgbClr val="FF0000"/>
                </a:solidFill>
                <a:latin typeface="游明朝" panose="02020400000000000000" pitchFamily="18" charset="-128"/>
                <a:ea typeface="游明朝" panose="02020400000000000000" pitchFamily="18" charset="-128"/>
              </a:rPr>
            </a:br>
            <a:r>
              <a:rPr lang="ja-JP" altLang="en-US">
                <a:solidFill>
                  <a:srgbClr val="FF0000"/>
                </a:solidFill>
                <a:latin typeface="游明朝" panose="02020400000000000000" pitchFamily="18" charset="-128"/>
                <a:ea typeface="游明朝" panose="02020400000000000000" pitchFamily="18" charset="-128"/>
              </a:rPr>
              <a:t>　　　　十分ですか</a:t>
            </a:r>
          </a:p>
        </p:txBody>
      </p:sp>
      <p:sp>
        <p:nvSpPr>
          <p:cNvPr id="3" name="正方形/長方形 2">
            <a:extLst>
              <a:ext uri="{FF2B5EF4-FFF2-40B4-BE49-F238E27FC236}">
                <a16:creationId xmlns:a16="http://schemas.microsoft.com/office/drawing/2014/main" id="{3D556585-B1E5-4FF6-19D4-7688AC75F752}"/>
              </a:ext>
            </a:extLst>
          </p:cNvPr>
          <p:cNvSpPr/>
          <p:nvPr/>
        </p:nvSpPr>
        <p:spPr>
          <a:xfrm>
            <a:off x="0" y="-11817"/>
            <a:ext cx="12192000" cy="438833"/>
          </a:xfrm>
          <a:prstGeom prst="rect">
            <a:avLst/>
          </a:pr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02E0534-90AD-A38B-458F-A1C684DABE96}"/>
              </a:ext>
            </a:extLst>
          </p:cNvPr>
          <p:cNvSpPr/>
          <p:nvPr/>
        </p:nvSpPr>
        <p:spPr>
          <a:xfrm>
            <a:off x="0" y="6426600"/>
            <a:ext cx="12192000" cy="438833"/>
          </a:xfrm>
          <a:prstGeom prst="rect">
            <a:avLst/>
          </a:pr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11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707F-E02D-7C85-5DD6-F6B3D0E4FD5C}"/>
              </a:ext>
            </a:extLst>
          </p:cNvPr>
          <p:cNvSpPr>
            <a:spLocks noGrp="1"/>
          </p:cNvSpPr>
          <p:nvPr>
            <p:ph type="title"/>
          </p:nvPr>
        </p:nvSpPr>
        <p:spPr>
          <a:xfrm>
            <a:off x="594799" y="782906"/>
            <a:ext cx="10653578" cy="1132258"/>
          </a:xfrm>
        </p:spPr>
        <p:txBody>
          <a:bodyPr>
            <a:normAutofit/>
          </a:bodyPr>
          <a:lstStyle/>
          <a:p>
            <a:r>
              <a:rPr lang="ja-JP" sz="3200">
                <a:latin typeface="メイリオ" panose="020B0604030504040204" pitchFamily="50" charset="-128"/>
                <a:ea typeface="メイリオ" panose="020B0604030504040204" pitchFamily="50" charset="-128"/>
              </a:rPr>
              <a:t>（３）既存の</a:t>
            </a:r>
            <a:r>
              <a:rPr lang="ja-JP" altLang="en-US" sz="3200">
                <a:latin typeface="メイリオ" panose="020B0604030504040204" pitchFamily="50" charset="-128"/>
                <a:ea typeface="メイリオ" panose="020B0604030504040204" pitchFamily="50" charset="-128"/>
              </a:rPr>
              <a:t>防災</a:t>
            </a:r>
            <a:r>
              <a:rPr lang="ja-JP" sz="3200">
                <a:latin typeface="メイリオ" panose="020B0604030504040204" pitchFamily="50" charset="-128"/>
                <a:ea typeface="メイリオ" panose="020B0604030504040204" pitchFamily="50" charset="-128"/>
              </a:rPr>
              <a:t>アプリの問題点</a:t>
            </a:r>
            <a:endParaRPr lang="en-US" sz="3200"/>
          </a:p>
        </p:txBody>
      </p:sp>
      <p:graphicFrame>
        <p:nvGraphicFramePr>
          <p:cNvPr id="7" name="Chart 6">
            <a:extLst>
              <a:ext uri="{FF2B5EF4-FFF2-40B4-BE49-F238E27FC236}">
                <a16:creationId xmlns:a16="http://schemas.microsoft.com/office/drawing/2014/main" id="{ADC53480-15A9-B0D5-3AB0-59A5CC4E9E82}"/>
              </a:ext>
            </a:extLst>
          </p:cNvPr>
          <p:cNvGraphicFramePr/>
          <p:nvPr>
            <p:extLst>
              <p:ext uri="{D42A27DB-BD31-4B8C-83A1-F6EECF244321}">
                <p14:modId xmlns:p14="http://schemas.microsoft.com/office/powerpoint/2010/main" val="4248409360"/>
              </p:ext>
            </p:extLst>
          </p:nvPr>
        </p:nvGraphicFramePr>
        <p:xfrm>
          <a:off x="3202223" y="2190596"/>
          <a:ext cx="5826158" cy="371297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a:extLst>
              <a:ext uri="{FF2B5EF4-FFF2-40B4-BE49-F238E27FC236}">
                <a16:creationId xmlns:a16="http://schemas.microsoft.com/office/drawing/2014/main" id="{B2A188BC-C277-0953-F013-4495EC711C83}"/>
              </a:ext>
            </a:extLst>
          </p:cNvPr>
          <p:cNvSpPr/>
          <p:nvPr/>
        </p:nvSpPr>
        <p:spPr>
          <a:xfrm>
            <a:off x="6383249" y="1584277"/>
            <a:ext cx="4976974" cy="224451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5CF21B9-8CE4-B68E-95A9-D9AFE086DE7E}"/>
              </a:ext>
            </a:extLst>
          </p:cNvPr>
          <p:cNvSpPr/>
          <p:nvPr/>
        </p:nvSpPr>
        <p:spPr>
          <a:xfrm>
            <a:off x="6416084" y="4289546"/>
            <a:ext cx="4976974" cy="21810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B139771-3671-FD2A-8777-C521D5B05459}"/>
              </a:ext>
            </a:extLst>
          </p:cNvPr>
          <p:cNvSpPr/>
          <p:nvPr/>
        </p:nvSpPr>
        <p:spPr>
          <a:xfrm>
            <a:off x="1023393" y="4289546"/>
            <a:ext cx="4785360" cy="21815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301A9F3-C807-3A0A-C369-A4FC2E8462D5}"/>
              </a:ext>
            </a:extLst>
          </p:cNvPr>
          <p:cNvSpPr/>
          <p:nvPr/>
        </p:nvSpPr>
        <p:spPr>
          <a:xfrm>
            <a:off x="1023393" y="1571024"/>
            <a:ext cx="4785360" cy="22445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020D4F8-36D5-9637-19B3-7AE0CAEA8E17}"/>
              </a:ext>
            </a:extLst>
          </p:cNvPr>
          <p:cNvSpPr txBox="1"/>
          <p:nvPr/>
        </p:nvSpPr>
        <p:spPr>
          <a:xfrm>
            <a:off x="1301864" y="1750424"/>
            <a:ext cx="40805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b="1">
                <a:latin typeface="メイリオ" panose="020B0604030504040204" pitchFamily="50" charset="-128"/>
                <a:ea typeface="メイリオ" panose="020B0604030504040204" pitchFamily="50" charset="-128"/>
              </a:rPr>
              <a:t>機能が多くてわかりにくい</a:t>
            </a:r>
            <a:endParaRPr lang="en-US" sz="2400" b="1">
              <a:latin typeface="メイリオ" panose="020B0604030504040204" pitchFamily="50" charset="-128"/>
              <a:ea typeface="メイリオ" panose="020B0604030504040204" pitchFamily="50" charset="-128"/>
            </a:endParaRPr>
          </a:p>
        </p:txBody>
      </p:sp>
      <p:sp>
        <p:nvSpPr>
          <p:cNvPr id="14" name="TextBox 13">
            <a:extLst>
              <a:ext uri="{FF2B5EF4-FFF2-40B4-BE49-F238E27FC236}">
                <a16:creationId xmlns:a16="http://schemas.microsoft.com/office/drawing/2014/main" id="{D96798B9-4F1F-06B8-8812-E89031130062}"/>
              </a:ext>
            </a:extLst>
          </p:cNvPr>
          <p:cNvSpPr txBox="1"/>
          <p:nvPr/>
        </p:nvSpPr>
        <p:spPr>
          <a:xfrm>
            <a:off x="6822789" y="4435399"/>
            <a:ext cx="51776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b="1">
                <a:latin typeface="メイリオ" panose="020B0604030504040204" pitchFamily="50" charset="-128"/>
                <a:ea typeface="メイリオ" panose="020B0604030504040204" pitchFamily="50" charset="-128"/>
              </a:rPr>
              <a:t>家族の安否確認ができない</a:t>
            </a:r>
            <a:endParaRPr lang="en-US" sz="2400" b="1">
              <a:latin typeface="メイリオ" panose="020B0604030504040204" pitchFamily="50" charset="-128"/>
              <a:ea typeface="メイリオ" panose="020B0604030504040204" pitchFamily="50" charset="-128"/>
            </a:endParaRPr>
          </a:p>
        </p:txBody>
      </p:sp>
      <p:sp>
        <p:nvSpPr>
          <p:cNvPr id="15" name="TextBox 14">
            <a:extLst>
              <a:ext uri="{FF2B5EF4-FFF2-40B4-BE49-F238E27FC236}">
                <a16:creationId xmlns:a16="http://schemas.microsoft.com/office/drawing/2014/main" id="{9FDDF9AE-B124-9F8C-0D29-D4C6960D7566}"/>
              </a:ext>
            </a:extLst>
          </p:cNvPr>
          <p:cNvSpPr txBox="1"/>
          <p:nvPr/>
        </p:nvSpPr>
        <p:spPr>
          <a:xfrm>
            <a:off x="6766266" y="1768018"/>
            <a:ext cx="44945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b="1">
                <a:latin typeface="メイリオ" panose="020B0604030504040204" pitchFamily="50" charset="-128"/>
                <a:ea typeface="メイリオ" panose="020B0604030504040204" pitchFamily="50" charset="-128"/>
              </a:rPr>
              <a:t>旅行先の災害に備えられない</a:t>
            </a:r>
            <a:endParaRPr lang="en-US" sz="2400" b="1">
              <a:latin typeface="メイリオ" panose="020B0604030504040204" pitchFamily="50" charset="-128"/>
              <a:ea typeface="メイリオ" panose="020B0604030504040204" pitchFamily="50" charset="-128"/>
            </a:endParaRPr>
          </a:p>
        </p:txBody>
      </p:sp>
      <p:sp>
        <p:nvSpPr>
          <p:cNvPr id="16" name="TextBox 15">
            <a:extLst>
              <a:ext uri="{FF2B5EF4-FFF2-40B4-BE49-F238E27FC236}">
                <a16:creationId xmlns:a16="http://schemas.microsoft.com/office/drawing/2014/main" id="{E5A96533-C53A-7E37-F838-1C33A8CAE72A}"/>
              </a:ext>
            </a:extLst>
          </p:cNvPr>
          <p:cNvSpPr txBox="1"/>
          <p:nvPr/>
        </p:nvSpPr>
        <p:spPr>
          <a:xfrm>
            <a:off x="1005077" y="4491511"/>
            <a:ext cx="51589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latin typeface="メイリオ" panose="020B0604030504040204" pitchFamily="50" charset="-128"/>
                <a:ea typeface="メイリオ" panose="020B0604030504040204" pitchFamily="50" charset="-128"/>
              </a:rPr>
              <a:t>  防災グッズは何が</a:t>
            </a:r>
            <a:endParaRPr lang="en-US" altLang="ja-JP" sz="2400" b="1">
              <a:latin typeface="メイリオ" panose="020B0604030504040204" pitchFamily="50" charset="-128"/>
              <a:ea typeface="メイリオ" panose="020B0604030504040204" pitchFamily="50" charset="-128"/>
            </a:endParaRPr>
          </a:p>
          <a:p>
            <a:r>
              <a:rPr lang="ja-JP" altLang="en-US" sz="2400" b="1">
                <a:latin typeface="メイリオ" panose="020B0604030504040204" pitchFamily="50" charset="-128"/>
                <a:ea typeface="メイリオ" panose="020B0604030504040204" pitchFamily="50" charset="-128"/>
              </a:rPr>
              <a:t>　　　　　必要かわからない</a:t>
            </a:r>
            <a:endParaRPr lang="en-US" sz="2400" b="1">
              <a:latin typeface="メイリオ" panose="020B0604030504040204" pitchFamily="50" charset="-128"/>
              <a:ea typeface="メイリオ" panose="020B0604030504040204" pitchFamily="50" charset="-128"/>
            </a:endParaRPr>
          </a:p>
        </p:txBody>
      </p:sp>
      <p:sp>
        <p:nvSpPr>
          <p:cNvPr id="17" name="TextBox 16">
            <a:extLst>
              <a:ext uri="{FF2B5EF4-FFF2-40B4-BE49-F238E27FC236}">
                <a16:creationId xmlns:a16="http://schemas.microsoft.com/office/drawing/2014/main" id="{069213F5-6A65-46A5-6C11-61BE9D0691EB}"/>
              </a:ext>
            </a:extLst>
          </p:cNvPr>
          <p:cNvSpPr txBox="1"/>
          <p:nvPr/>
        </p:nvSpPr>
        <p:spPr>
          <a:xfrm>
            <a:off x="1737785" y="2196636"/>
            <a:ext cx="31295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a:latin typeface="メイリオ" panose="020B0604030504040204" pitchFamily="50" charset="-128"/>
                <a:ea typeface="メイリオ" panose="020B0604030504040204" pitchFamily="50" charset="-128"/>
              </a:rPr>
              <a:t>災害の内容だけではなく、気象情報などの機能も入っている。</a:t>
            </a:r>
            <a:endParaRPr lang="en-US" sz="1600">
              <a:latin typeface="メイリオ" panose="020B0604030504040204" pitchFamily="50" charset="-128"/>
              <a:ea typeface="メイリオ" panose="020B0604030504040204" pitchFamily="50" charset="-128"/>
            </a:endParaRPr>
          </a:p>
        </p:txBody>
      </p:sp>
      <p:sp>
        <p:nvSpPr>
          <p:cNvPr id="18" name="TextBox 17">
            <a:extLst>
              <a:ext uri="{FF2B5EF4-FFF2-40B4-BE49-F238E27FC236}">
                <a16:creationId xmlns:a16="http://schemas.microsoft.com/office/drawing/2014/main" id="{3077CE85-994B-B2E5-1809-6EC3FF97EF99}"/>
              </a:ext>
            </a:extLst>
          </p:cNvPr>
          <p:cNvSpPr txBox="1"/>
          <p:nvPr/>
        </p:nvSpPr>
        <p:spPr>
          <a:xfrm>
            <a:off x="1214987" y="5222314"/>
            <a:ext cx="46043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a:latin typeface="メイリオ" panose="020B0604030504040204" pitchFamily="50" charset="-128"/>
                <a:ea typeface="メイリオ" panose="020B0604030504040204" pitchFamily="50" charset="-128"/>
              </a:rPr>
              <a:t>その場所に必要な防災グッズが分からない。</a:t>
            </a:r>
          </a:p>
        </p:txBody>
      </p:sp>
      <p:sp>
        <p:nvSpPr>
          <p:cNvPr id="19" name="TextBox 18">
            <a:extLst>
              <a:ext uri="{FF2B5EF4-FFF2-40B4-BE49-F238E27FC236}">
                <a16:creationId xmlns:a16="http://schemas.microsoft.com/office/drawing/2014/main" id="{9942F428-ECAD-D27E-AABF-41D3AAC1BA28}"/>
              </a:ext>
            </a:extLst>
          </p:cNvPr>
          <p:cNvSpPr txBox="1"/>
          <p:nvPr/>
        </p:nvSpPr>
        <p:spPr>
          <a:xfrm>
            <a:off x="7917556" y="4873803"/>
            <a:ext cx="29108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a:latin typeface="メイリオ" panose="020B0604030504040204" pitchFamily="50" charset="-128"/>
                <a:ea typeface="メイリオ" panose="020B0604030504040204" pitchFamily="50" charset="-128"/>
              </a:rPr>
              <a:t>災害時に、家族の安否が</a:t>
            </a:r>
            <a:endParaRPr lang="en-US" altLang="ja-JP" sz="1600">
              <a:latin typeface="メイリオ" panose="020B0604030504040204" pitchFamily="50" charset="-128"/>
              <a:ea typeface="メイリオ" panose="020B0604030504040204" pitchFamily="50" charset="-128"/>
            </a:endParaRPr>
          </a:p>
          <a:p>
            <a:pPr algn="l"/>
            <a:r>
              <a:rPr lang="ja-JP" altLang="en-US" sz="1600">
                <a:latin typeface="メイリオ" panose="020B0604030504040204" pitchFamily="50" charset="-128"/>
                <a:ea typeface="メイリオ" panose="020B0604030504040204" pitchFamily="50" charset="-128"/>
              </a:rPr>
              <a:t>分かるようなアプリがない。</a:t>
            </a:r>
          </a:p>
        </p:txBody>
      </p:sp>
      <p:sp>
        <p:nvSpPr>
          <p:cNvPr id="20" name="TextBox 19">
            <a:extLst>
              <a:ext uri="{FF2B5EF4-FFF2-40B4-BE49-F238E27FC236}">
                <a16:creationId xmlns:a16="http://schemas.microsoft.com/office/drawing/2014/main" id="{9F21742E-AD0C-B851-FD46-185279EC7038}"/>
              </a:ext>
            </a:extLst>
          </p:cNvPr>
          <p:cNvSpPr txBox="1"/>
          <p:nvPr/>
        </p:nvSpPr>
        <p:spPr>
          <a:xfrm>
            <a:off x="7721901" y="2218375"/>
            <a:ext cx="3112123" cy="599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600">
                <a:latin typeface="メイリオ" panose="020B0604030504040204" pitchFamily="50" charset="-128"/>
                <a:ea typeface="メイリオ" panose="020B0604030504040204" pitchFamily="50" charset="-128"/>
              </a:rPr>
              <a:t>災害時、知らない場所でどう</a:t>
            </a:r>
            <a:endParaRPr lang="en-US" altLang="ja-JP" sz="1600">
              <a:latin typeface="メイリオ" panose="020B0604030504040204" pitchFamily="50" charset="-128"/>
              <a:ea typeface="メイリオ" panose="020B0604030504040204" pitchFamily="50" charset="-128"/>
            </a:endParaRPr>
          </a:p>
          <a:p>
            <a:pPr algn="l"/>
            <a:r>
              <a:rPr lang="ja-JP" altLang="en-US" sz="1600">
                <a:latin typeface="メイリオ" panose="020B0604030504040204" pitchFamily="50" charset="-128"/>
                <a:ea typeface="メイリオ" panose="020B0604030504040204" pitchFamily="50" charset="-128"/>
              </a:rPr>
              <a:t>行動すればいいか分からない。</a:t>
            </a:r>
          </a:p>
        </p:txBody>
      </p:sp>
      <p:sp>
        <p:nvSpPr>
          <p:cNvPr id="12" name="TextBox 11">
            <a:extLst>
              <a:ext uri="{FF2B5EF4-FFF2-40B4-BE49-F238E27FC236}">
                <a16:creationId xmlns:a16="http://schemas.microsoft.com/office/drawing/2014/main" id="{D358B0EC-F4A7-FE4C-AE3D-39E152588AF2}"/>
              </a:ext>
            </a:extLst>
          </p:cNvPr>
          <p:cNvSpPr txBox="1"/>
          <p:nvPr/>
        </p:nvSpPr>
        <p:spPr>
          <a:xfrm>
            <a:off x="1217703" y="3220261"/>
            <a:ext cx="458046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a:solidFill>
                  <a:schemeClr val="accent3">
                    <a:lumMod val="75000"/>
                  </a:schemeClr>
                </a:solidFill>
                <a:latin typeface="メイリオ" panose="020B0604030504040204" pitchFamily="50" charset="-128"/>
                <a:ea typeface="メイリオ" panose="020B0604030504040204" pitchFamily="50" charset="-128"/>
              </a:rPr>
              <a:t>機能をシンプルに！</a:t>
            </a:r>
          </a:p>
        </p:txBody>
      </p:sp>
      <p:sp>
        <p:nvSpPr>
          <p:cNvPr id="22" name="TextBox 21">
            <a:extLst>
              <a:ext uri="{FF2B5EF4-FFF2-40B4-BE49-F238E27FC236}">
                <a16:creationId xmlns:a16="http://schemas.microsoft.com/office/drawing/2014/main" id="{119A1240-472E-D440-EB62-B2A420E22051}"/>
              </a:ext>
            </a:extLst>
          </p:cNvPr>
          <p:cNvSpPr txBox="1"/>
          <p:nvPr/>
        </p:nvSpPr>
        <p:spPr>
          <a:xfrm>
            <a:off x="7315978" y="3211768"/>
            <a:ext cx="44858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a:solidFill>
                  <a:schemeClr val="accent3">
                    <a:lumMod val="75000"/>
                  </a:schemeClr>
                </a:solidFill>
                <a:latin typeface="メイリオ" panose="020B0604030504040204" pitchFamily="50" charset="-128"/>
                <a:ea typeface="メイリオ" panose="020B0604030504040204" pitchFamily="50" charset="-128"/>
              </a:rPr>
              <a:t>リアルタイム表示！</a:t>
            </a:r>
          </a:p>
        </p:txBody>
      </p:sp>
      <p:sp>
        <p:nvSpPr>
          <p:cNvPr id="24" name="TextBox 23">
            <a:extLst>
              <a:ext uri="{FF2B5EF4-FFF2-40B4-BE49-F238E27FC236}">
                <a16:creationId xmlns:a16="http://schemas.microsoft.com/office/drawing/2014/main" id="{6659ACC0-4A3C-1FE4-AE70-2457FD607786}"/>
              </a:ext>
            </a:extLst>
          </p:cNvPr>
          <p:cNvSpPr txBox="1"/>
          <p:nvPr/>
        </p:nvSpPr>
        <p:spPr>
          <a:xfrm>
            <a:off x="1232680" y="5880761"/>
            <a:ext cx="4687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a:solidFill>
                  <a:schemeClr val="accent3">
                    <a:lumMod val="75000"/>
                  </a:schemeClr>
                </a:solidFill>
                <a:latin typeface="メイリオ" panose="020B0604030504040204" pitchFamily="50" charset="-128"/>
                <a:ea typeface="メイリオ" panose="020B0604030504040204" pitchFamily="50" charset="-128"/>
              </a:rPr>
              <a:t>リスト化して可視化！</a:t>
            </a:r>
          </a:p>
        </p:txBody>
      </p:sp>
      <p:sp>
        <p:nvSpPr>
          <p:cNvPr id="26" name="TextBox 25">
            <a:extLst>
              <a:ext uri="{FF2B5EF4-FFF2-40B4-BE49-F238E27FC236}">
                <a16:creationId xmlns:a16="http://schemas.microsoft.com/office/drawing/2014/main" id="{A060A5E8-D198-66F8-65CF-61628C9C6066}"/>
              </a:ext>
            </a:extLst>
          </p:cNvPr>
          <p:cNvSpPr txBox="1"/>
          <p:nvPr/>
        </p:nvSpPr>
        <p:spPr>
          <a:xfrm>
            <a:off x="7539388" y="5871115"/>
            <a:ext cx="37363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a:solidFill>
                  <a:schemeClr val="accent3">
                    <a:lumMod val="75000"/>
                  </a:schemeClr>
                </a:solidFill>
                <a:latin typeface="メイリオ" panose="020B0604030504040204" pitchFamily="50" charset="-128"/>
                <a:ea typeface="メイリオ" panose="020B0604030504040204" pitchFamily="50" charset="-128"/>
              </a:rPr>
              <a:t>GPSで安否確認！</a:t>
            </a:r>
            <a:r>
              <a:rPr lang="ja-JP" altLang="en-US" sz="3200" b="1">
                <a:solidFill>
                  <a:srgbClr val="FF0000"/>
                </a:solidFill>
                <a:latin typeface="メイリオ" panose="020B0604030504040204" pitchFamily="50" charset="-128"/>
                <a:ea typeface="メイリオ" panose="020B0604030504040204" pitchFamily="50" charset="-128"/>
              </a:rPr>
              <a:t>​</a:t>
            </a:r>
          </a:p>
        </p:txBody>
      </p:sp>
      <p:sp>
        <p:nvSpPr>
          <p:cNvPr id="3" name="矢印: 下 2">
            <a:extLst>
              <a:ext uri="{FF2B5EF4-FFF2-40B4-BE49-F238E27FC236}">
                <a16:creationId xmlns:a16="http://schemas.microsoft.com/office/drawing/2014/main" id="{CD7EE169-FB13-16C9-54F6-62214823D25E}"/>
              </a:ext>
            </a:extLst>
          </p:cNvPr>
          <p:cNvSpPr/>
          <p:nvPr/>
        </p:nvSpPr>
        <p:spPr>
          <a:xfrm>
            <a:off x="2887841" y="2800992"/>
            <a:ext cx="640149" cy="408168"/>
          </a:xfrm>
          <a:prstGeom prst="down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EEEB5EC1-113E-91ED-21A4-B73F53854118}"/>
              </a:ext>
            </a:extLst>
          </p:cNvPr>
          <p:cNvSpPr/>
          <p:nvPr/>
        </p:nvSpPr>
        <p:spPr>
          <a:xfrm>
            <a:off x="2905061" y="5520218"/>
            <a:ext cx="640149" cy="408168"/>
          </a:xfrm>
          <a:prstGeom prst="downArrow">
            <a:avLst/>
          </a:prstGeom>
          <a:solidFill>
            <a:srgbClr val="FE98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6093F2AD-5442-CB97-40D7-B08082A58B24}"/>
              </a:ext>
            </a:extLst>
          </p:cNvPr>
          <p:cNvSpPr/>
          <p:nvPr/>
        </p:nvSpPr>
        <p:spPr>
          <a:xfrm>
            <a:off x="8916743" y="2832917"/>
            <a:ext cx="640149" cy="408168"/>
          </a:xfrm>
          <a:prstGeom prst="downArrow">
            <a:avLst/>
          </a:prstGeom>
          <a:solidFill>
            <a:srgbClr val="1B59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B5998"/>
              </a:solidFill>
            </a:endParaRPr>
          </a:p>
        </p:txBody>
      </p:sp>
      <p:sp>
        <p:nvSpPr>
          <p:cNvPr id="25" name="矢印: 下 24">
            <a:extLst>
              <a:ext uri="{FF2B5EF4-FFF2-40B4-BE49-F238E27FC236}">
                <a16:creationId xmlns:a16="http://schemas.microsoft.com/office/drawing/2014/main" id="{73B04DC4-430C-015C-604E-C1D00F327F65}"/>
              </a:ext>
            </a:extLst>
          </p:cNvPr>
          <p:cNvSpPr/>
          <p:nvPr/>
        </p:nvSpPr>
        <p:spPr>
          <a:xfrm>
            <a:off x="8949578" y="5434621"/>
            <a:ext cx="640149" cy="408168"/>
          </a:xfrm>
          <a:prstGeom prst="downArrow">
            <a:avLst/>
          </a:prstGeom>
          <a:solidFill>
            <a:schemeClr val="accent6"/>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B5998"/>
              </a:solidFill>
            </a:endParaRPr>
          </a:p>
        </p:txBody>
      </p:sp>
      <p:sp>
        <p:nvSpPr>
          <p:cNvPr id="27" name="テキスト ボックス 26">
            <a:extLst>
              <a:ext uri="{FF2B5EF4-FFF2-40B4-BE49-F238E27FC236}">
                <a16:creationId xmlns:a16="http://schemas.microsoft.com/office/drawing/2014/main" id="{26D2179C-D7E8-32AA-5113-0EB5DD4AACE2}"/>
              </a:ext>
            </a:extLst>
          </p:cNvPr>
          <p:cNvSpPr txBox="1"/>
          <p:nvPr/>
        </p:nvSpPr>
        <p:spPr>
          <a:xfrm>
            <a:off x="0" y="5930"/>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１．課題分析</a:t>
            </a:r>
          </a:p>
        </p:txBody>
      </p:sp>
    </p:spTree>
    <p:extLst>
      <p:ext uri="{BB962C8B-B14F-4D97-AF65-F5344CB8AC3E}">
        <p14:creationId xmlns:p14="http://schemas.microsoft.com/office/powerpoint/2010/main" val="261683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A307-855B-91BB-2362-0DCC9073441B}"/>
              </a:ext>
            </a:extLst>
          </p:cNvPr>
          <p:cNvSpPr>
            <a:spLocks noGrp="1"/>
          </p:cNvSpPr>
          <p:nvPr>
            <p:ph type="title"/>
          </p:nvPr>
        </p:nvSpPr>
        <p:spPr>
          <a:xfrm>
            <a:off x="449558" y="655527"/>
            <a:ext cx="4854892" cy="744070"/>
          </a:xfrm>
        </p:spPr>
        <p:txBody>
          <a:bodyPr>
            <a:normAutofit fontScale="90000"/>
          </a:bodyPr>
          <a:lstStyle/>
          <a:p>
            <a:r>
              <a:rPr lang="ja-JP" altLang="en-US" dirty="0">
                <a:latin typeface="メイリオ" panose="020B0604030504040204" pitchFamily="50" charset="-128"/>
                <a:ea typeface="メイリオ" panose="020B0604030504040204" pitchFamily="50" charset="-128"/>
              </a:rPr>
              <a:t>（１）「いまもり」とは</a:t>
            </a:r>
            <a:endParaRPr kumimoji="1" lang="en-US" dirty="0">
              <a:latin typeface="メイリオ" panose="020B0604030504040204" pitchFamily="50" charset="-128"/>
              <a:ea typeface="メイリオ" panose="020B0604030504040204" pitchFamily="50" charset="-128"/>
            </a:endParaRPr>
          </a:p>
        </p:txBody>
      </p:sp>
      <p:sp>
        <p:nvSpPr>
          <p:cNvPr id="5" name="Content Placeholder 4">
            <a:extLst>
              <a:ext uri="{FF2B5EF4-FFF2-40B4-BE49-F238E27FC236}">
                <a16:creationId xmlns:a16="http://schemas.microsoft.com/office/drawing/2014/main" id="{3EA4CAB1-CE91-B8CC-4CBB-B732D67D344B}"/>
              </a:ext>
            </a:extLst>
          </p:cNvPr>
          <p:cNvSpPr>
            <a:spLocks noGrp="1"/>
          </p:cNvSpPr>
          <p:nvPr>
            <p:ph idx="1"/>
          </p:nvPr>
        </p:nvSpPr>
        <p:spPr>
          <a:xfrm>
            <a:off x="828308" y="4304355"/>
            <a:ext cx="4801994" cy="2106546"/>
          </a:xfrm>
        </p:spPr>
        <p:txBody>
          <a:bodyPr vert="horz" lIns="91440" tIns="45720" rIns="91440" bIns="45720" rtlCol="0" anchor="t">
            <a:normAutofit/>
          </a:bodyPr>
          <a:lstStyle/>
          <a:p>
            <a:pPr marL="0" indent="0">
              <a:buNone/>
            </a:pPr>
            <a:r>
              <a:rPr lang="ja-JP" altLang="en-US" sz="1600">
                <a:latin typeface="Meiryo"/>
                <a:ea typeface="Meiryo"/>
              </a:rPr>
              <a:t>災害発生時に特化した「お守りアプリ」</a:t>
            </a:r>
          </a:p>
          <a:p>
            <a:pPr marL="0" indent="0">
              <a:buNone/>
            </a:pPr>
            <a:r>
              <a:rPr lang="ja-JP" altLang="en-US" sz="4000">
                <a:latin typeface="Meiryo"/>
                <a:ea typeface="Meiryo"/>
              </a:rPr>
              <a:t>　　</a:t>
            </a:r>
            <a:r>
              <a:rPr lang="ja-JP" altLang="en-US" sz="4000" b="1">
                <a:latin typeface="Meiryo"/>
                <a:ea typeface="Meiryo"/>
              </a:rPr>
              <a:t>いまもり</a:t>
            </a:r>
          </a:p>
          <a:p>
            <a:pPr marL="0" indent="0">
              <a:buNone/>
            </a:pPr>
            <a:r>
              <a:rPr lang="ja-JP" altLang="en-US" sz="1600">
                <a:latin typeface="Meiryo"/>
                <a:ea typeface="Meiryo"/>
              </a:rPr>
              <a:t>命名コンセプト</a:t>
            </a:r>
          </a:p>
          <a:p>
            <a:pPr marL="0" indent="0">
              <a:buNone/>
            </a:pPr>
            <a:r>
              <a:rPr lang="ja-JP" altLang="en-US" sz="1600">
                <a:latin typeface="Meiryo"/>
                <a:ea typeface="Meiryo"/>
              </a:rPr>
              <a:t>　</a:t>
            </a:r>
            <a:r>
              <a:rPr lang="ja-JP" altLang="en-US" sz="1800">
                <a:latin typeface="Meiryo"/>
                <a:ea typeface="Meiryo"/>
              </a:rPr>
              <a:t>　</a:t>
            </a:r>
            <a:r>
              <a:rPr lang="ja-JP" altLang="en-US" sz="1800" b="1">
                <a:latin typeface="Meiryo"/>
                <a:ea typeface="Meiryo"/>
              </a:rPr>
              <a:t>「いま（リアルタイム）×　お守り」</a:t>
            </a:r>
          </a:p>
        </p:txBody>
      </p:sp>
      <p:sp>
        <p:nvSpPr>
          <p:cNvPr id="21" name="TextBox 20">
            <a:extLst>
              <a:ext uri="{FF2B5EF4-FFF2-40B4-BE49-F238E27FC236}">
                <a16:creationId xmlns:a16="http://schemas.microsoft.com/office/drawing/2014/main" id="{0E2F1549-A8C8-A538-0257-36105ED316C6}"/>
              </a:ext>
            </a:extLst>
          </p:cNvPr>
          <p:cNvSpPr txBox="1"/>
          <p:nvPr/>
        </p:nvSpPr>
        <p:spPr>
          <a:xfrm>
            <a:off x="2537279" y="1584778"/>
            <a:ext cx="6794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chemeClr val="bg1"/>
                </a:solidFill>
              </a:rPr>
              <a:t>１</a:t>
            </a:r>
          </a:p>
        </p:txBody>
      </p:sp>
      <p:sp>
        <p:nvSpPr>
          <p:cNvPr id="29" name="TextBox 28">
            <a:extLst>
              <a:ext uri="{FF2B5EF4-FFF2-40B4-BE49-F238E27FC236}">
                <a16:creationId xmlns:a16="http://schemas.microsoft.com/office/drawing/2014/main" id="{31910A86-7F14-22E8-D66E-FD15792B763C}"/>
              </a:ext>
            </a:extLst>
          </p:cNvPr>
          <p:cNvSpPr txBox="1"/>
          <p:nvPr/>
        </p:nvSpPr>
        <p:spPr>
          <a:xfrm>
            <a:off x="5792363" y="1466272"/>
            <a:ext cx="2637494" cy="941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ja-JP" altLang="en-US" sz="1200">
                <a:latin typeface="メイリオ"/>
                <a:ea typeface="メイリオ"/>
              </a:rPr>
              <a:t>今ある防災アプリの課題である、　　　　「機能の多さ」を解決した、　　　　</a:t>
            </a:r>
            <a:r>
              <a:rPr lang="ja-JP" altLang="en-US" sz="1200" b="1">
                <a:latin typeface="メイリオ"/>
                <a:ea typeface="メイリオ"/>
              </a:rPr>
              <a:t>防災アプリに特化した</a:t>
            </a:r>
            <a:r>
              <a:rPr lang="ja-JP" altLang="en-US" sz="1200">
                <a:latin typeface="メイリオ"/>
                <a:ea typeface="メイリオ"/>
              </a:rPr>
              <a:t>機能のみ搭載</a:t>
            </a:r>
            <a:endParaRPr lang="en-US" altLang="ja-JP" sz="1200">
              <a:latin typeface="メイリオ"/>
              <a:ea typeface="メイリオ"/>
            </a:endParaRPr>
          </a:p>
          <a:p>
            <a:pPr algn="l"/>
            <a:endParaRPr lang="en-US" sz="1200"/>
          </a:p>
        </p:txBody>
      </p:sp>
      <p:sp>
        <p:nvSpPr>
          <p:cNvPr id="30" name="Rectangle: Rounded Corners 29">
            <a:extLst>
              <a:ext uri="{FF2B5EF4-FFF2-40B4-BE49-F238E27FC236}">
                <a16:creationId xmlns:a16="http://schemas.microsoft.com/office/drawing/2014/main" id="{4BAF75B0-C12F-630A-E58E-5819605C7532}"/>
              </a:ext>
            </a:extLst>
          </p:cNvPr>
          <p:cNvSpPr/>
          <p:nvPr/>
        </p:nvSpPr>
        <p:spPr>
          <a:xfrm>
            <a:off x="5567529" y="738139"/>
            <a:ext cx="2887422" cy="180114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5D614D5-8A6F-BF81-7CD2-29F3F29A0454}"/>
              </a:ext>
            </a:extLst>
          </p:cNvPr>
          <p:cNvSpPr txBox="1"/>
          <p:nvPr/>
        </p:nvSpPr>
        <p:spPr>
          <a:xfrm>
            <a:off x="6100648" y="993669"/>
            <a:ext cx="32318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latin typeface="メイリオ"/>
                <a:ea typeface="メイリオ"/>
              </a:rPr>
              <a:t>シンプ</a:t>
            </a:r>
            <a:r>
              <a:rPr lang="ja-JP" sz="2000" b="1">
                <a:latin typeface="メイリオ"/>
                <a:ea typeface="メイリオ"/>
              </a:rPr>
              <a:t>ル</a:t>
            </a:r>
            <a:r>
              <a:rPr lang="ja-JP" altLang="en-US" sz="2000" b="1">
                <a:latin typeface="メイリオ"/>
                <a:ea typeface="メイリオ"/>
              </a:rPr>
              <a:t>なUI</a:t>
            </a:r>
            <a:endParaRPr lang="en-US" sz="2000" b="1">
              <a:latin typeface="メイリオ"/>
              <a:ea typeface="メイリオ"/>
            </a:endParaRPr>
          </a:p>
        </p:txBody>
      </p:sp>
      <p:sp>
        <p:nvSpPr>
          <p:cNvPr id="36" name="TextBox 35">
            <a:extLst>
              <a:ext uri="{FF2B5EF4-FFF2-40B4-BE49-F238E27FC236}">
                <a16:creationId xmlns:a16="http://schemas.microsoft.com/office/drawing/2014/main" id="{80225EE6-79CC-1AEC-C05C-387FF3B1C970}"/>
              </a:ext>
            </a:extLst>
          </p:cNvPr>
          <p:cNvSpPr txBox="1"/>
          <p:nvPr/>
        </p:nvSpPr>
        <p:spPr>
          <a:xfrm>
            <a:off x="7405725" y="341510"/>
            <a:ext cx="28354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b="1">
                <a:latin typeface="メイリオ" panose="020B0604030504040204" pitchFamily="50" charset="-128"/>
                <a:ea typeface="メイリオ" panose="020B0604030504040204" pitchFamily="50" charset="-128"/>
              </a:rPr>
              <a:t>＜４つの特徴</a:t>
            </a:r>
            <a:r>
              <a:rPr lang="en-US" sz="2400" b="1">
                <a:latin typeface="メイリオ" panose="020B0604030504040204" pitchFamily="50" charset="-128"/>
                <a:ea typeface="メイリオ" panose="020B0604030504040204" pitchFamily="50" charset="-128"/>
              </a:rPr>
              <a:t>＞</a:t>
            </a:r>
          </a:p>
        </p:txBody>
      </p:sp>
      <p:sp>
        <p:nvSpPr>
          <p:cNvPr id="38" name="Rectangle: Rounded Corners 37">
            <a:extLst>
              <a:ext uri="{FF2B5EF4-FFF2-40B4-BE49-F238E27FC236}">
                <a16:creationId xmlns:a16="http://schemas.microsoft.com/office/drawing/2014/main" id="{EBD6F16D-BC13-E5AE-A0AB-24D89C85D827}"/>
              </a:ext>
            </a:extLst>
          </p:cNvPr>
          <p:cNvSpPr/>
          <p:nvPr/>
        </p:nvSpPr>
        <p:spPr>
          <a:xfrm>
            <a:off x="1508447" y="1341108"/>
            <a:ext cx="2753179" cy="2739413"/>
          </a:xfrm>
          <a:prstGeom prst="roundRect">
            <a:avLst/>
          </a:prstGeom>
          <a:noFill/>
          <a:ln w="57150">
            <a:solidFill>
              <a:srgbClr val="E78A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E5D647E-B9AE-07FA-7028-5DB454CDF1AB}"/>
              </a:ext>
            </a:extLst>
          </p:cNvPr>
          <p:cNvPicPr>
            <a:picLocks noChangeAspect="1"/>
          </p:cNvPicPr>
          <p:nvPr/>
        </p:nvPicPr>
        <p:blipFill>
          <a:blip r:embed="rId2"/>
          <a:srcRect l="-307" t="14958" r="-680" b="3548"/>
          <a:stretch>
            <a:fillRect/>
          </a:stretch>
        </p:blipFill>
        <p:spPr>
          <a:xfrm>
            <a:off x="1805695" y="1461702"/>
            <a:ext cx="2145038" cy="2514972"/>
          </a:xfrm>
          <a:prstGeom prst="rect">
            <a:avLst/>
          </a:prstGeom>
        </p:spPr>
      </p:pic>
      <p:sp>
        <p:nvSpPr>
          <p:cNvPr id="42" name="TextBox 41">
            <a:extLst>
              <a:ext uri="{FF2B5EF4-FFF2-40B4-BE49-F238E27FC236}">
                <a16:creationId xmlns:a16="http://schemas.microsoft.com/office/drawing/2014/main" id="{ECC290E4-AC5F-696C-17FF-1BCA2B4542DC}"/>
              </a:ext>
            </a:extLst>
          </p:cNvPr>
          <p:cNvSpPr txBox="1"/>
          <p:nvPr/>
        </p:nvSpPr>
        <p:spPr>
          <a:xfrm>
            <a:off x="8926324" y="1466272"/>
            <a:ext cx="2637494" cy="941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ja-JP" altLang="en-US" sz="1200">
                <a:latin typeface="メイリオ"/>
                <a:ea typeface="メイリオ"/>
              </a:rPr>
              <a:t>日本のどこにいてもどんな行動を　とればいいのか、一目でわかる　</a:t>
            </a:r>
            <a:r>
              <a:rPr lang="ja-JP" altLang="en-US" sz="1200" b="1">
                <a:latin typeface="メイリオ"/>
                <a:ea typeface="メイリオ"/>
              </a:rPr>
              <a:t>「その時その場所の行動表示」</a:t>
            </a:r>
            <a:endParaRPr lang="ja-JP" sz="1200" b="1">
              <a:latin typeface="メイリオ"/>
              <a:ea typeface="メイリオ"/>
            </a:endParaRPr>
          </a:p>
          <a:p>
            <a:endParaRPr lang="en-US" sz="1200" b="1"/>
          </a:p>
        </p:txBody>
      </p:sp>
      <p:sp>
        <p:nvSpPr>
          <p:cNvPr id="44" name="TextBox 43">
            <a:extLst>
              <a:ext uri="{FF2B5EF4-FFF2-40B4-BE49-F238E27FC236}">
                <a16:creationId xmlns:a16="http://schemas.microsoft.com/office/drawing/2014/main" id="{DC1C4A3B-F28C-26FE-12EF-A4C2F383414A}"/>
              </a:ext>
            </a:extLst>
          </p:cNvPr>
          <p:cNvSpPr txBox="1"/>
          <p:nvPr/>
        </p:nvSpPr>
        <p:spPr>
          <a:xfrm>
            <a:off x="8960175" y="994812"/>
            <a:ext cx="32318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latin typeface="メイリオ"/>
                <a:ea typeface="メイリオ"/>
              </a:rPr>
              <a:t>リアルタイム表示</a:t>
            </a:r>
          </a:p>
        </p:txBody>
      </p:sp>
      <p:sp>
        <p:nvSpPr>
          <p:cNvPr id="48" name="TextBox 47">
            <a:extLst>
              <a:ext uri="{FF2B5EF4-FFF2-40B4-BE49-F238E27FC236}">
                <a16:creationId xmlns:a16="http://schemas.microsoft.com/office/drawing/2014/main" id="{F9171AB2-A47C-B81B-D412-A4DDF678A42D}"/>
              </a:ext>
            </a:extLst>
          </p:cNvPr>
          <p:cNvSpPr txBox="1"/>
          <p:nvPr/>
        </p:nvSpPr>
        <p:spPr>
          <a:xfrm>
            <a:off x="5763788" y="3330835"/>
            <a:ext cx="2637494"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ja-JP" altLang="en-US" sz="1400">
                <a:latin typeface="メイリオ"/>
                <a:ea typeface="メイリオ"/>
              </a:rPr>
              <a:t>​</a:t>
            </a:r>
            <a:r>
              <a:rPr lang="ja-JP" altLang="en-US" sz="1200">
                <a:latin typeface="メイリオ"/>
                <a:ea typeface="メイリオ"/>
              </a:rPr>
              <a:t>何が足りていないのかをチェック</a:t>
            </a:r>
            <a:r>
              <a:rPr lang="ja-JP" altLang="en-US" sz="1200" b="1">
                <a:latin typeface="メイリオ"/>
                <a:ea typeface="メイリオ"/>
              </a:rPr>
              <a:t>　</a:t>
            </a:r>
            <a:r>
              <a:rPr lang="ja-JP" altLang="en-US" sz="1200">
                <a:latin typeface="メイリオ"/>
                <a:ea typeface="メイリオ"/>
              </a:rPr>
              <a:t>リストで表示。</a:t>
            </a:r>
            <a:r>
              <a:rPr lang="ja-JP" altLang="en-US" sz="1200" b="1">
                <a:latin typeface="メイリオ"/>
                <a:ea typeface="メイリオ"/>
              </a:rPr>
              <a:t>居住地周辺の環境に応じて</a:t>
            </a:r>
            <a:r>
              <a:rPr lang="ja-JP" altLang="en-US" sz="1200">
                <a:latin typeface="メイリオ"/>
                <a:ea typeface="メイリオ"/>
              </a:rPr>
              <a:t>必要なもののみ選んだリスト</a:t>
            </a:r>
          </a:p>
        </p:txBody>
      </p:sp>
      <p:sp>
        <p:nvSpPr>
          <p:cNvPr id="50" name="TextBox 49">
            <a:extLst>
              <a:ext uri="{FF2B5EF4-FFF2-40B4-BE49-F238E27FC236}">
                <a16:creationId xmlns:a16="http://schemas.microsoft.com/office/drawing/2014/main" id="{53C739D8-2188-7536-B0F0-D1BAD04FD080}"/>
              </a:ext>
            </a:extLst>
          </p:cNvPr>
          <p:cNvSpPr txBox="1"/>
          <p:nvPr/>
        </p:nvSpPr>
        <p:spPr>
          <a:xfrm>
            <a:off x="5631585" y="2934790"/>
            <a:ext cx="29556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latin typeface="メイリオ"/>
                <a:ea typeface="メイリオ"/>
              </a:rPr>
              <a:t>防災グッズをリスト化</a:t>
            </a:r>
            <a:endParaRPr lang="ja-JP" sz="2000" b="1">
              <a:latin typeface="メイリオ"/>
              <a:ea typeface="メイリオ"/>
            </a:endParaRPr>
          </a:p>
        </p:txBody>
      </p:sp>
      <p:sp>
        <p:nvSpPr>
          <p:cNvPr id="60" name="TextBox 59">
            <a:extLst>
              <a:ext uri="{FF2B5EF4-FFF2-40B4-BE49-F238E27FC236}">
                <a16:creationId xmlns:a16="http://schemas.microsoft.com/office/drawing/2014/main" id="{2858049E-B33C-7082-3468-075950AE5FD7}"/>
              </a:ext>
            </a:extLst>
          </p:cNvPr>
          <p:cNvSpPr txBox="1"/>
          <p:nvPr/>
        </p:nvSpPr>
        <p:spPr>
          <a:xfrm>
            <a:off x="8918740" y="3395887"/>
            <a:ext cx="2637494" cy="68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ja-JP" altLang="en-US" sz="1200" b="1">
                <a:latin typeface="メイリオ"/>
                <a:ea typeface="メイリオ"/>
              </a:rPr>
              <a:t>家族が今どこにいるのか</a:t>
            </a:r>
            <a:r>
              <a:rPr lang="ja-JP" altLang="en-US" sz="1200">
                <a:latin typeface="メイリオ"/>
                <a:ea typeface="メイリオ"/>
              </a:rPr>
              <a:t>、</a:t>
            </a:r>
          </a:p>
          <a:p>
            <a:r>
              <a:rPr lang="en-US" altLang="ja-JP" sz="1200" err="1">
                <a:latin typeface="Neue Haas Grotesk Text Pro"/>
                <a:ea typeface="メイリオ"/>
              </a:rPr>
              <a:t>安全な場所に避難できているのかが、</a:t>
            </a:r>
            <a:r>
              <a:rPr lang="en-US" altLang="ja-JP" sz="1200" b="1" err="1">
                <a:latin typeface="Neue Haas Grotesk Text Pro"/>
                <a:ea typeface="メイリオ"/>
              </a:rPr>
              <a:t>一目でわかる</a:t>
            </a:r>
            <a:r>
              <a:rPr lang="en-US" altLang="ja-JP" sz="1200" err="1">
                <a:latin typeface="Neue Haas Grotesk Text Pro"/>
                <a:ea typeface="メイリオ"/>
              </a:rPr>
              <a:t>から安心</a:t>
            </a:r>
            <a:endParaRPr lang="en-US" altLang="ja-JP" sz="1400">
              <a:latin typeface="Neue Haas Grotesk Text Pro"/>
              <a:ea typeface="メイリオ"/>
            </a:endParaRPr>
          </a:p>
        </p:txBody>
      </p:sp>
      <p:sp>
        <p:nvSpPr>
          <p:cNvPr id="62" name="TextBox 61">
            <a:extLst>
              <a:ext uri="{FF2B5EF4-FFF2-40B4-BE49-F238E27FC236}">
                <a16:creationId xmlns:a16="http://schemas.microsoft.com/office/drawing/2014/main" id="{902AF9A1-4025-74BA-6DB4-AD4AA9694234}"/>
              </a:ext>
            </a:extLst>
          </p:cNvPr>
          <p:cNvSpPr txBox="1"/>
          <p:nvPr/>
        </p:nvSpPr>
        <p:spPr>
          <a:xfrm>
            <a:off x="9039573" y="2934790"/>
            <a:ext cx="32318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a:latin typeface="メイリオ"/>
                <a:ea typeface="メイリオ"/>
              </a:rPr>
              <a:t>家族の安否確認</a:t>
            </a:r>
            <a:endParaRPr lang="ja-JP" sz="2000" b="1">
              <a:latin typeface="メイリオ"/>
              <a:ea typeface="メイリオ"/>
            </a:endParaRPr>
          </a:p>
        </p:txBody>
      </p:sp>
      <p:sp>
        <p:nvSpPr>
          <p:cNvPr id="63" name="Oval 62">
            <a:extLst>
              <a:ext uri="{FF2B5EF4-FFF2-40B4-BE49-F238E27FC236}">
                <a16:creationId xmlns:a16="http://schemas.microsoft.com/office/drawing/2014/main" id="{63F8F964-5F2B-1555-61E1-2F6CA7210F5C}"/>
              </a:ext>
            </a:extLst>
          </p:cNvPr>
          <p:cNvSpPr/>
          <p:nvPr/>
        </p:nvSpPr>
        <p:spPr>
          <a:xfrm>
            <a:off x="5570237" y="4878329"/>
            <a:ext cx="1644650" cy="16021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390B7E9-4A3A-9B3A-BD17-93AB4094063F}"/>
              </a:ext>
            </a:extLst>
          </p:cNvPr>
          <p:cNvSpPr/>
          <p:nvPr/>
        </p:nvSpPr>
        <p:spPr>
          <a:xfrm>
            <a:off x="7737507" y="4872119"/>
            <a:ext cx="1654175" cy="16021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18C3678-D7B4-0A76-0322-CB1BD5252AD5}"/>
              </a:ext>
            </a:extLst>
          </p:cNvPr>
          <p:cNvSpPr/>
          <p:nvPr/>
        </p:nvSpPr>
        <p:spPr>
          <a:xfrm>
            <a:off x="9828398" y="4872118"/>
            <a:ext cx="1654175" cy="16021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6FCFE88-FEC5-A56C-D35A-EAA27A46BA0E}"/>
              </a:ext>
            </a:extLst>
          </p:cNvPr>
          <p:cNvSpPr txBox="1"/>
          <p:nvPr/>
        </p:nvSpPr>
        <p:spPr>
          <a:xfrm>
            <a:off x="7423661" y="4473341"/>
            <a:ext cx="32318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b="1">
                <a:latin typeface="メイリオ" panose="020B0604030504040204" pitchFamily="50" charset="-128"/>
                <a:ea typeface="メイリオ" panose="020B0604030504040204" pitchFamily="50" charset="-128"/>
              </a:rPr>
              <a:t>＜3つの機能＞</a:t>
            </a:r>
            <a:endParaRPr lang="ja-JP" sz="2400" b="1">
              <a:latin typeface="メイリオ" panose="020B0604030504040204" pitchFamily="50" charset="-128"/>
              <a:ea typeface="メイリオ" panose="020B0604030504040204" pitchFamily="50" charset="-128"/>
            </a:endParaRPr>
          </a:p>
        </p:txBody>
      </p:sp>
      <p:sp>
        <p:nvSpPr>
          <p:cNvPr id="67" name="TextBox 66">
            <a:extLst>
              <a:ext uri="{FF2B5EF4-FFF2-40B4-BE49-F238E27FC236}">
                <a16:creationId xmlns:a16="http://schemas.microsoft.com/office/drawing/2014/main" id="{87BD9FC9-7E6F-2BB1-68DB-256A0931BEDF}"/>
              </a:ext>
            </a:extLst>
          </p:cNvPr>
          <p:cNvSpPr txBox="1"/>
          <p:nvPr/>
        </p:nvSpPr>
        <p:spPr>
          <a:xfrm>
            <a:off x="5573774" y="5395266"/>
            <a:ext cx="24574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a:solidFill>
                  <a:schemeClr val="bg1"/>
                </a:solidFill>
                <a:latin typeface="メイリオ"/>
                <a:ea typeface="メイリオ"/>
              </a:rPr>
              <a:t>リアルタイム</a:t>
            </a:r>
          </a:p>
          <a:p>
            <a:r>
              <a:rPr lang="ja-JP" altLang="en-US" sz="2000" b="1">
                <a:solidFill>
                  <a:schemeClr val="bg1"/>
                </a:solidFill>
                <a:latin typeface="メイリオ"/>
                <a:ea typeface="メイリオ"/>
              </a:rPr>
              <a:t>　行動表示</a:t>
            </a:r>
          </a:p>
        </p:txBody>
      </p:sp>
      <p:sp>
        <p:nvSpPr>
          <p:cNvPr id="68" name="TextBox 67">
            <a:extLst>
              <a:ext uri="{FF2B5EF4-FFF2-40B4-BE49-F238E27FC236}">
                <a16:creationId xmlns:a16="http://schemas.microsoft.com/office/drawing/2014/main" id="{1DFED81D-AB42-05B3-36F1-8BD4E17AC9CC}"/>
              </a:ext>
            </a:extLst>
          </p:cNvPr>
          <p:cNvSpPr txBox="1"/>
          <p:nvPr/>
        </p:nvSpPr>
        <p:spPr>
          <a:xfrm>
            <a:off x="7969308" y="5395266"/>
            <a:ext cx="16503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a:solidFill>
                  <a:schemeClr val="bg1"/>
                </a:solidFill>
                <a:latin typeface="メイリオ"/>
                <a:ea typeface="メイリオ"/>
              </a:rPr>
              <a:t>位置情報</a:t>
            </a:r>
            <a:endParaRPr lang="en-US" altLang="ja-JP">
              <a:solidFill>
                <a:schemeClr val="bg1"/>
              </a:solidFill>
            </a:endParaRPr>
          </a:p>
          <a:p>
            <a:pPr algn="l"/>
            <a:r>
              <a:rPr lang="ja-JP" altLang="en-US" sz="2000" b="1">
                <a:solidFill>
                  <a:schemeClr val="bg1"/>
                </a:solidFill>
                <a:latin typeface="メイリオ"/>
                <a:ea typeface="メイリオ"/>
              </a:rPr>
              <a:t>安否確認</a:t>
            </a:r>
            <a:endParaRPr lang="ja-JP">
              <a:solidFill>
                <a:schemeClr val="bg1"/>
              </a:solidFill>
            </a:endParaRPr>
          </a:p>
        </p:txBody>
      </p:sp>
      <p:sp>
        <p:nvSpPr>
          <p:cNvPr id="69" name="TextBox 68">
            <a:extLst>
              <a:ext uri="{FF2B5EF4-FFF2-40B4-BE49-F238E27FC236}">
                <a16:creationId xmlns:a16="http://schemas.microsoft.com/office/drawing/2014/main" id="{10A010FD-3156-122D-CC10-77CFDE8B6D5F}"/>
              </a:ext>
            </a:extLst>
          </p:cNvPr>
          <p:cNvSpPr txBox="1"/>
          <p:nvPr/>
        </p:nvSpPr>
        <p:spPr>
          <a:xfrm>
            <a:off x="9933831" y="5385271"/>
            <a:ext cx="32318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a:solidFill>
                  <a:schemeClr val="bg1"/>
                </a:solidFill>
                <a:latin typeface="メイリオ"/>
                <a:ea typeface="メイリオ"/>
              </a:rPr>
              <a:t>防災グッズ</a:t>
            </a:r>
            <a:endParaRPr lang="ja-JP" sz="2000" b="1">
              <a:solidFill>
                <a:schemeClr val="bg1"/>
              </a:solidFill>
              <a:latin typeface="メイリオ"/>
              <a:ea typeface="メイリオ"/>
            </a:endParaRPr>
          </a:p>
          <a:p>
            <a:r>
              <a:rPr lang="ja-JP" altLang="en-US" sz="2000" b="1">
                <a:solidFill>
                  <a:schemeClr val="bg1"/>
                </a:solidFill>
                <a:latin typeface="メイリオ"/>
                <a:ea typeface="メイリオ"/>
              </a:rPr>
              <a:t>　リスト</a:t>
            </a:r>
            <a:endParaRPr lang="ja-JP" sz="2000" b="1">
              <a:solidFill>
                <a:schemeClr val="bg1"/>
              </a:solidFill>
              <a:latin typeface="メイリオ"/>
              <a:ea typeface="メイリオ"/>
            </a:endParaRPr>
          </a:p>
        </p:txBody>
      </p:sp>
      <p:sp>
        <p:nvSpPr>
          <p:cNvPr id="3" name="テキスト ボックス 2">
            <a:extLst>
              <a:ext uri="{FF2B5EF4-FFF2-40B4-BE49-F238E27FC236}">
                <a16:creationId xmlns:a16="http://schemas.microsoft.com/office/drawing/2014/main" id="{A44D80C1-BF34-E125-81E9-6BE04DA1FC12}"/>
              </a:ext>
            </a:extLst>
          </p:cNvPr>
          <p:cNvSpPr txBox="1"/>
          <p:nvPr/>
        </p:nvSpPr>
        <p:spPr>
          <a:xfrm>
            <a:off x="93988" y="7692"/>
            <a:ext cx="5664468" cy="338554"/>
          </a:xfrm>
          <a:prstGeom prst="rect">
            <a:avLst/>
          </a:prstGeom>
          <a:noFill/>
        </p:spPr>
        <p:txBody>
          <a:bodyPr wrap="square">
            <a:spAutoFit/>
          </a:bodyPr>
          <a:lstStyle/>
          <a:p>
            <a:r>
              <a:rPr lang="ja-JP" altLang="en-US" sz="1600">
                <a:solidFill>
                  <a:schemeClr val="bg2"/>
                </a:solidFill>
                <a:ea typeface="メイリオ" panose="020B0604030504040204" pitchFamily="50" charset="-128"/>
              </a:rPr>
              <a:t>２．アプリケーション「いまもり」</a:t>
            </a:r>
          </a:p>
        </p:txBody>
      </p:sp>
      <p:cxnSp>
        <p:nvCxnSpPr>
          <p:cNvPr id="4" name="Straight Arrow Connector 3">
            <a:extLst>
              <a:ext uri="{FF2B5EF4-FFF2-40B4-BE49-F238E27FC236}">
                <a16:creationId xmlns:a16="http://schemas.microsoft.com/office/drawing/2014/main" id="{A25310A4-9421-A34C-3215-57885076880E}"/>
              </a:ext>
            </a:extLst>
          </p:cNvPr>
          <p:cNvCxnSpPr>
            <a:cxnSpLocks/>
          </p:cNvCxnSpPr>
          <p:nvPr/>
        </p:nvCxnSpPr>
        <p:spPr>
          <a:xfrm>
            <a:off x="1773936" y="5385271"/>
            <a:ext cx="2269250" cy="0"/>
          </a:xfrm>
          <a:prstGeom prst="straightConnector1">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Rounded Corners 29">
            <a:extLst>
              <a:ext uri="{FF2B5EF4-FFF2-40B4-BE49-F238E27FC236}">
                <a16:creationId xmlns:a16="http://schemas.microsoft.com/office/drawing/2014/main" id="{8CB5F45E-1018-8F2E-5468-4F9BA1C9AB5E}"/>
              </a:ext>
            </a:extLst>
          </p:cNvPr>
          <p:cNvSpPr/>
          <p:nvPr/>
        </p:nvSpPr>
        <p:spPr>
          <a:xfrm>
            <a:off x="8793776" y="738139"/>
            <a:ext cx="2887422" cy="180114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29">
            <a:extLst>
              <a:ext uri="{FF2B5EF4-FFF2-40B4-BE49-F238E27FC236}">
                <a16:creationId xmlns:a16="http://schemas.microsoft.com/office/drawing/2014/main" id="{B8BBD36E-CA06-74F2-D57F-6532658339BB}"/>
              </a:ext>
            </a:extLst>
          </p:cNvPr>
          <p:cNvSpPr/>
          <p:nvPr/>
        </p:nvSpPr>
        <p:spPr>
          <a:xfrm>
            <a:off x="5567529" y="2672197"/>
            <a:ext cx="2887422" cy="180114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29">
            <a:extLst>
              <a:ext uri="{FF2B5EF4-FFF2-40B4-BE49-F238E27FC236}">
                <a16:creationId xmlns:a16="http://schemas.microsoft.com/office/drawing/2014/main" id="{B6DA5007-5749-5BE3-BD65-7BC64A6ECC6F}"/>
              </a:ext>
            </a:extLst>
          </p:cNvPr>
          <p:cNvSpPr/>
          <p:nvPr/>
        </p:nvSpPr>
        <p:spPr>
          <a:xfrm>
            <a:off x="8817001" y="2664849"/>
            <a:ext cx="2887422" cy="180114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347670"/>
      </p:ext>
    </p:extLst>
  </p:cSld>
  <p:clrMapOvr>
    <a:masterClrMapping/>
  </p:clrMapOvr>
</p:sld>
</file>

<file path=ppt/theme/theme1.xml><?xml version="1.0" encoding="utf-8"?>
<a:theme xmlns:a="http://schemas.openxmlformats.org/drawingml/2006/main" name="VanillaVTI">
  <a:themeElements>
    <a:clrScheme name="ユーザー定義 1">
      <a:dk1>
        <a:sysClr val="windowText" lastClr="000000"/>
      </a:dk1>
      <a:lt1>
        <a:sysClr val="window" lastClr="FFFFFF"/>
      </a:lt1>
      <a:dk2>
        <a:srgbClr val="2C3932"/>
      </a:dk2>
      <a:lt2>
        <a:srgbClr val="FFFFFF"/>
      </a:lt2>
      <a:accent1>
        <a:srgbClr val="1B5598"/>
      </a:accent1>
      <a:accent2>
        <a:srgbClr val="F2EDDF"/>
      </a:accent2>
      <a:accent3>
        <a:srgbClr val="FE9870"/>
      </a:accent3>
      <a:accent4>
        <a:srgbClr val="2F354A"/>
      </a:accent4>
      <a:accent5>
        <a:srgbClr val="1B5598"/>
      </a:accent5>
      <a:accent6>
        <a:srgbClr val="F2EDDF"/>
      </a:accent6>
      <a:hlink>
        <a:srgbClr val="FE9870"/>
      </a:hlink>
      <a:folHlink>
        <a:srgbClr val="2F354A"/>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3c307c9-fb4b-4c10-b04b-425567ff0e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D47B9FE243BCA439649737CE7E957B2" ma:contentTypeVersion="11" ma:contentTypeDescription="新しいドキュメントを作成します。" ma:contentTypeScope="" ma:versionID="a8ecf3171d81adef478795dc3aef661f">
  <xsd:schema xmlns:xsd="http://www.w3.org/2001/XMLSchema" xmlns:xs="http://www.w3.org/2001/XMLSchema" xmlns:p="http://schemas.microsoft.com/office/2006/metadata/properties" xmlns:ns3="23c307c9-fb4b-4c10-b04b-425567ff0e53" targetNamespace="http://schemas.microsoft.com/office/2006/metadata/properties" ma:root="true" ma:fieldsID="96680f230ab186ecd88ad158dd785bdf" ns3:_="">
    <xsd:import namespace="23c307c9-fb4b-4c10-b04b-425567ff0e53"/>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BillingMetadata"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307c9-fb4b-4c10-b04b-425567ff0e5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BillingMetadata" ma:index="17" nillable="true" ma:displayName="MediaServiceBillingMetadata" ma:hidden="true" ma:internalName="MediaServiceBillingMetadata" ma:readOnly="true">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C18F3-803A-4FF7-B568-5C2C408B48DE}">
  <ds:schemaRefs>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23c307c9-fb4b-4c10-b04b-425567ff0e53"/>
    <ds:schemaRef ds:uri="http://purl.org/dc/dcmitype/"/>
  </ds:schemaRefs>
</ds:datastoreItem>
</file>

<file path=customXml/itemProps2.xml><?xml version="1.0" encoding="utf-8"?>
<ds:datastoreItem xmlns:ds="http://schemas.openxmlformats.org/officeDocument/2006/customXml" ds:itemID="{38717F3F-BE04-48C9-99F7-975C2030D3A8}">
  <ds:schemaRefs>
    <ds:schemaRef ds:uri="http://schemas.microsoft.com/sharepoint/v3/contenttype/forms"/>
  </ds:schemaRefs>
</ds:datastoreItem>
</file>

<file path=customXml/itemProps3.xml><?xml version="1.0" encoding="utf-8"?>
<ds:datastoreItem xmlns:ds="http://schemas.openxmlformats.org/officeDocument/2006/customXml" ds:itemID="{77BEF9C6-AD58-4280-93AF-3F595CB68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307c9-fb4b-4c10-b04b-425567ff0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TotalTime>
  <Words>3199</Words>
  <Application>Microsoft Office PowerPoint</Application>
  <PresentationFormat>ワイド画面</PresentationFormat>
  <Paragraphs>246</Paragraphs>
  <Slides>16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HGｺﾞｼｯｸM</vt:lpstr>
      <vt:lpstr>Meiryo UI</vt:lpstr>
      <vt:lpstr>Meiryo</vt:lpstr>
      <vt:lpstr>Meiryo</vt:lpstr>
      <vt:lpstr>游ゴシック</vt:lpstr>
      <vt:lpstr>游明朝</vt:lpstr>
      <vt:lpstr>Arial</vt:lpstr>
      <vt:lpstr>Candara</vt:lpstr>
      <vt:lpstr>Neue Haas Grotesk Text Pro</vt:lpstr>
      <vt:lpstr>VanillaVTI</vt:lpstr>
      <vt:lpstr>”リアルタイム”にこだわった防災アプリ 「いまもり」</vt:lpstr>
      <vt:lpstr>目次</vt:lpstr>
      <vt:lpstr>（１）日本の現状</vt:lpstr>
      <vt:lpstr>PowerPoint プレゼンテーション</vt:lpstr>
      <vt:lpstr>PowerPoint プレゼンテーション</vt:lpstr>
      <vt:lpstr>（２）現在行われている防災対策 </vt:lpstr>
      <vt:lpstr>　今行っている災害対策で 　　　　十分ですか</vt:lpstr>
      <vt:lpstr>（３）既存の防災アプリの問題点</vt:lpstr>
      <vt:lpstr>（１）「いまもり」とは</vt:lpstr>
      <vt:lpstr>アプリUI</vt:lpstr>
      <vt:lpstr>①リアルタイム行動表示　　   ②位置情報・安否確認 　　　③防災グッズリスト</vt:lpstr>
      <vt:lpstr>①リアルタイム行動表示　　 　→知らない土地でも安全に素早く避難！</vt:lpstr>
      <vt:lpstr>②　位置情報・安否確認 　　　　→家族の位置もわかって安心</vt:lpstr>
      <vt:lpstr>③防災グッズリスト 　　→自分の家に必要な対策を知ることができる </vt:lpstr>
      <vt:lpstr>まとめ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深沢　千夏</dc:creator>
  <cp:lastModifiedBy>深沢　千夏</cp:lastModifiedBy>
  <cp:revision>7</cp:revision>
  <dcterms:created xsi:type="dcterms:W3CDTF">2025-07-08T01:06:37Z</dcterms:created>
  <dcterms:modified xsi:type="dcterms:W3CDTF">2025-09-02T06:17:33Z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0x0101004D47B9FE243BCA439649737CE7E957B2</vt:lpwstr>
  </property>
</Properties>
</file>