
<file path=[Content_Types].xml><?xml version="1.0" encoding="utf-8"?>
<Types xmlns="http://schemas.openxmlformats.org/package/2006/content-types">
  <Default ContentType="image/jpeg" Extension="jpg"/>
  <Default ContentType="application/xml" Extension="xml"/>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9" r:id="rId4"/>
  </p:sldMasterIdLst>
  <p:notesMasterIdLst>
    <p:notesMasterId r:id="rId5"/>
  </p:notesMasterIdLst>
  <p:sldIdLst>
    <p:sldId id="256" r:id="rId6"/>
    <p:sldId id="257" r:id="rId7"/>
    <p:sldId id="258" r:id="rId8"/>
  </p:sldIdLst>
  <p:sldSz cy="51435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9" name="Shape 59"/>
        <p:cNvGrpSpPr/>
        <p:nvPr/>
      </p:nvGrpSpPr>
      <p:grpSpPr>
        <a:xfrm>
          <a:off x="0" y="0"/>
          <a:ext cx="0" cy="0"/>
          <a:chOff x="0" y="0"/>
          <a:chExt cx="0" cy="0"/>
        </a:xfrm>
      </p:grpSpPr>
      <p:sp>
        <p:nvSpPr>
          <p:cNvPr id="60" name="Google Shape;60;g37eabc1c117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1" name="Google Shape;61;g37eabc1c117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5" name="Shape 65"/>
        <p:cNvGrpSpPr/>
        <p:nvPr/>
      </p:nvGrpSpPr>
      <p:grpSpPr>
        <a:xfrm>
          <a:off x="0" y="0"/>
          <a:ext cx="0" cy="0"/>
          <a:chOff x="0" y="0"/>
          <a:chExt cx="0" cy="0"/>
        </a:xfrm>
      </p:grpSpPr>
      <p:sp>
        <p:nvSpPr>
          <p:cNvPr id="66" name="Google Shape;66;g37eabc1c117_0_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7" name="Google Shape;67;g37eabc1c117_0_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075"/>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0"/>
              </a:spcBef>
              <a:spcAft>
                <a:spcPts val="0"/>
              </a:spcAft>
              <a:buClr>
                <a:schemeClr val="dk2"/>
              </a:buClr>
              <a:buSzPts val="1400"/>
              <a:buChar char="○"/>
              <a:defRPr>
                <a:solidFill>
                  <a:schemeClr val="dk2"/>
                </a:solidFill>
              </a:defRPr>
            </a:lvl2pPr>
            <a:lvl3pPr indent="-317500" lvl="2" marL="1371600">
              <a:lnSpc>
                <a:spcPct val="115000"/>
              </a:lnSpc>
              <a:spcBef>
                <a:spcPts val="0"/>
              </a:spcBef>
              <a:spcAft>
                <a:spcPts val="0"/>
              </a:spcAft>
              <a:buClr>
                <a:schemeClr val="dk2"/>
              </a:buClr>
              <a:buSzPts val="1400"/>
              <a:buChar char="■"/>
              <a:defRPr>
                <a:solidFill>
                  <a:schemeClr val="dk2"/>
                </a:solidFill>
              </a:defRPr>
            </a:lvl3pPr>
            <a:lvl4pPr indent="-317500" lvl="3" marL="1828800">
              <a:lnSpc>
                <a:spcPct val="115000"/>
              </a:lnSpc>
              <a:spcBef>
                <a:spcPts val="0"/>
              </a:spcBef>
              <a:spcAft>
                <a:spcPts val="0"/>
              </a:spcAft>
              <a:buClr>
                <a:schemeClr val="dk2"/>
              </a:buClr>
              <a:buSzPts val="1400"/>
              <a:buChar char="●"/>
              <a:defRPr>
                <a:solidFill>
                  <a:schemeClr val="dk2"/>
                </a:solidFill>
              </a:defRPr>
            </a:lvl4pPr>
            <a:lvl5pPr indent="-317500" lvl="4" marL="2286000">
              <a:lnSpc>
                <a:spcPct val="115000"/>
              </a:lnSpc>
              <a:spcBef>
                <a:spcPts val="0"/>
              </a:spcBef>
              <a:spcAft>
                <a:spcPts val="0"/>
              </a:spcAft>
              <a:buClr>
                <a:schemeClr val="dk2"/>
              </a:buClr>
              <a:buSzPts val="1400"/>
              <a:buChar char="○"/>
              <a:defRPr>
                <a:solidFill>
                  <a:schemeClr val="dk2"/>
                </a:solidFill>
              </a:defRPr>
            </a:lvl5pPr>
            <a:lvl6pPr indent="-317500" lvl="5" marL="2743200">
              <a:lnSpc>
                <a:spcPct val="115000"/>
              </a:lnSpc>
              <a:spcBef>
                <a:spcPts val="0"/>
              </a:spcBef>
              <a:spcAft>
                <a:spcPts val="0"/>
              </a:spcAft>
              <a:buClr>
                <a:schemeClr val="dk2"/>
              </a:buClr>
              <a:buSzPts val="1400"/>
              <a:buChar char="■"/>
              <a:defRPr>
                <a:solidFill>
                  <a:schemeClr val="dk2"/>
                </a:solidFill>
              </a:defRPr>
            </a:lvl6pPr>
            <a:lvl7pPr indent="-317500" lvl="6" marL="3200400">
              <a:lnSpc>
                <a:spcPct val="115000"/>
              </a:lnSpc>
              <a:spcBef>
                <a:spcPts val="0"/>
              </a:spcBef>
              <a:spcAft>
                <a:spcPts val="0"/>
              </a:spcAft>
              <a:buClr>
                <a:schemeClr val="dk2"/>
              </a:buClr>
              <a:buSzPts val="1400"/>
              <a:buChar char="●"/>
              <a:defRPr>
                <a:solidFill>
                  <a:schemeClr val="dk2"/>
                </a:solidFill>
              </a:defRPr>
            </a:lvl7pPr>
            <a:lvl8pPr indent="-317500" lvl="7" marL="3657600">
              <a:lnSpc>
                <a:spcPct val="115000"/>
              </a:lnSpc>
              <a:spcBef>
                <a:spcPts val="0"/>
              </a:spcBef>
              <a:spcAft>
                <a:spcPts val="0"/>
              </a:spcAft>
              <a:buClr>
                <a:schemeClr val="dk2"/>
              </a:buClr>
              <a:buSzPts val="1400"/>
              <a:buChar char="○"/>
              <a:defRPr>
                <a:solidFill>
                  <a:schemeClr val="dk2"/>
                </a:solidFill>
              </a:defRPr>
            </a:lvl8pPr>
            <a:lvl9pPr indent="-317500" lvl="8" marL="4114800">
              <a:lnSpc>
                <a:spcPct val="115000"/>
              </a:lnSpc>
              <a:spcBef>
                <a:spcPts val="0"/>
              </a:spcBef>
              <a:spcAft>
                <a:spcPts val="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ja"/>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2.jpg"/><Relationship Id="rId4" Type="http://schemas.openxmlformats.org/officeDocument/2006/relationships/image" Target="../media/image1.jpg"/><Relationship Id="rId5" Type="http://schemas.openxmlformats.org/officeDocument/2006/relationships/image" Target="../media/image3.jp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sp>
        <p:nvSpPr>
          <p:cNvPr id="54" name="Google Shape;54;p13"/>
          <p:cNvSpPr txBox="1"/>
          <p:nvPr>
            <p:ph type="ctrTitle"/>
          </p:nvPr>
        </p:nvSpPr>
        <p:spPr>
          <a:xfrm>
            <a:off x="311708" y="0"/>
            <a:ext cx="8520600" cy="2052600"/>
          </a:xfrm>
          <a:prstGeom prst="rect">
            <a:avLst/>
          </a:prstGeom>
        </p:spPr>
        <p:txBody>
          <a:bodyPr anchorCtr="0" anchor="b" bIns="91425" lIns="91425" spcFirstLastPara="1" rIns="91425" wrap="square" tIns="91425">
            <a:normAutofit/>
          </a:bodyPr>
          <a:lstStyle/>
          <a:p>
            <a:pPr indent="0" lvl="0" marL="0" rtl="0" algn="ctr">
              <a:spcBef>
                <a:spcPts val="0"/>
              </a:spcBef>
              <a:spcAft>
                <a:spcPts val="0"/>
              </a:spcAft>
              <a:buNone/>
            </a:pPr>
            <a:r>
              <a:rPr lang="ja"/>
              <a:t>法人向け問題客記録アプリ</a:t>
            </a:r>
            <a:endParaRPr/>
          </a:p>
        </p:txBody>
      </p:sp>
      <p:sp>
        <p:nvSpPr>
          <p:cNvPr id="55" name="Google Shape;55;p13"/>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p>
            <a:pPr indent="0" lvl="0" marL="0" rtl="0" algn="ctr">
              <a:spcBef>
                <a:spcPts val="0"/>
              </a:spcBef>
              <a:spcAft>
                <a:spcPts val="0"/>
              </a:spcAft>
              <a:buNone/>
            </a:pPr>
            <a:r>
              <a:t/>
            </a:r>
            <a:endParaRPr/>
          </a:p>
        </p:txBody>
      </p:sp>
      <p:pic>
        <p:nvPicPr>
          <p:cNvPr id="56" name="Google Shape;56;p13" title="download.jpg"/>
          <p:cNvPicPr preferRelativeResize="0"/>
          <p:nvPr/>
        </p:nvPicPr>
        <p:blipFill>
          <a:blip r:embed="rId3">
            <a:alphaModFix/>
          </a:blip>
          <a:stretch>
            <a:fillRect/>
          </a:stretch>
        </p:blipFill>
        <p:spPr>
          <a:xfrm>
            <a:off x="260650" y="2816613"/>
            <a:ext cx="2362200" cy="1933575"/>
          </a:xfrm>
          <a:prstGeom prst="rect">
            <a:avLst/>
          </a:prstGeom>
          <a:noFill/>
          <a:ln>
            <a:noFill/>
          </a:ln>
        </p:spPr>
      </p:pic>
      <p:pic>
        <p:nvPicPr>
          <p:cNvPr id="57" name="Google Shape;57;p13" title="download.jpg"/>
          <p:cNvPicPr preferRelativeResize="0"/>
          <p:nvPr/>
        </p:nvPicPr>
        <p:blipFill>
          <a:blip r:embed="rId4">
            <a:alphaModFix/>
          </a:blip>
          <a:stretch>
            <a:fillRect/>
          </a:stretch>
        </p:blipFill>
        <p:spPr>
          <a:xfrm>
            <a:off x="4009875" y="2926150"/>
            <a:ext cx="1714500" cy="1714500"/>
          </a:xfrm>
          <a:prstGeom prst="rect">
            <a:avLst/>
          </a:prstGeom>
          <a:noFill/>
          <a:ln>
            <a:noFill/>
          </a:ln>
        </p:spPr>
      </p:pic>
      <p:pic>
        <p:nvPicPr>
          <p:cNvPr id="58" name="Google Shape;58;p13" title="download.jpg"/>
          <p:cNvPicPr preferRelativeResize="0"/>
          <p:nvPr/>
        </p:nvPicPr>
        <p:blipFill rotWithShape="1">
          <a:blip r:embed="rId5">
            <a:alphaModFix/>
          </a:blip>
          <a:srcRect b="7840" l="-13470" r="13470" t="-7840"/>
          <a:stretch/>
        </p:blipFill>
        <p:spPr>
          <a:xfrm>
            <a:off x="6528238" y="2926150"/>
            <a:ext cx="2238375" cy="2038350"/>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2" name="Shape 62"/>
        <p:cNvGrpSpPr/>
        <p:nvPr/>
      </p:nvGrpSpPr>
      <p:grpSpPr>
        <a:xfrm>
          <a:off x="0" y="0"/>
          <a:ext cx="0" cy="0"/>
          <a:chOff x="0" y="0"/>
          <a:chExt cx="0" cy="0"/>
        </a:xfrm>
      </p:grpSpPr>
      <p:sp>
        <p:nvSpPr>
          <p:cNvPr id="63" name="Google Shape;63;p14"/>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ja"/>
              <a:t>初めに</a:t>
            </a:r>
            <a:endParaRPr/>
          </a:p>
        </p:txBody>
      </p:sp>
      <p:sp>
        <p:nvSpPr>
          <p:cNvPr id="64" name="Google Shape;64;p14"/>
          <p:cNvSpPr txBox="1"/>
          <p:nvPr>
            <p:ph idx="1" type="body"/>
          </p:nvPr>
        </p:nvSpPr>
        <p:spPr>
          <a:xfrm>
            <a:off x="311700" y="1017725"/>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1200"/>
              </a:spcAft>
              <a:buNone/>
            </a:pPr>
            <a:r>
              <a:rPr lang="ja"/>
              <a:t>自分がこのアイディアを選んだきっかけは</a:t>
            </a:r>
            <a:r>
              <a:rPr lang="ja"/>
              <a:t>テレビやネットニュースなどで問題行動をしてお店に迷惑をかけているいわゆる「モンスタークレーマー」などが報じられているのを見て「お店の人たちの負担を減らすためにはどんなことをしたらいいのだろう」と思い、その解決策としてこのアイディアを提案します。</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8" name="Shape 68"/>
        <p:cNvGrpSpPr/>
        <p:nvPr/>
      </p:nvGrpSpPr>
      <p:grpSpPr>
        <a:xfrm>
          <a:off x="0" y="0"/>
          <a:ext cx="0" cy="0"/>
          <a:chOff x="0" y="0"/>
          <a:chExt cx="0" cy="0"/>
        </a:xfrm>
      </p:grpSpPr>
      <p:sp>
        <p:nvSpPr>
          <p:cNvPr id="69" name="Google Shape;69;p15"/>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ja"/>
              <a:t>アプリの内容</a:t>
            </a:r>
            <a:endParaRPr/>
          </a:p>
        </p:txBody>
      </p:sp>
      <p:sp>
        <p:nvSpPr>
          <p:cNvPr id="70" name="Google Shape;70;p15"/>
          <p:cNvSpPr txBox="1"/>
          <p:nvPr>
            <p:ph idx="1" type="body"/>
          </p:nvPr>
        </p:nvSpPr>
        <p:spPr>
          <a:xfrm>
            <a:off x="311700" y="1152475"/>
            <a:ext cx="8520600" cy="3416400"/>
          </a:xfrm>
          <a:prstGeom prst="rect">
            <a:avLst/>
          </a:prstGeom>
        </p:spPr>
        <p:txBody>
          <a:bodyPr anchorCtr="0" anchor="t" bIns="91425" lIns="91425" spcFirstLastPara="1" rIns="91425" wrap="square" tIns="91425">
            <a:normAutofit fontScale="92500"/>
          </a:bodyPr>
          <a:lstStyle/>
          <a:p>
            <a:pPr indent="0" lvl="0" marL="0" rtl="0" algn="l">
              <a:spcBef>
                <a:spcPts val="0"/>
              </a:spcBef>
              <a:spcAft>
                <a:spcPts val="0"/>
              </a:spcAft>
              <a:buNone/>
            </a:pPr>
            <a:r>
              <a:rPr lang="ja"/>
              <a:t>このアプリの内容は問題行動をした客を記録し、お店の負担を減らす事です。</a:t>
            </a:r>
            <a:endParaRPr/>
          </a:p>
          <a:p>
            <a:pPr indent="0" lvl="0" marL="0" rtl="0" algn="l">
              <a:spcBef>
                <a:spcPts val="1200"/>
              </a:spcBef>
              <a:spcAft>
                <a:spcPts val="0"/>
              </a:spcAft>
              <a:buNone/>
            </a:pPr>
            <a:r>
              <a:rPr lang="ja"/>
              <a:t>詳しく言うと、まず問題行動を起こした客を記録し、その客の顔をAIに監視カメラの映像をもとに記憶させ、次にその客の問題行動の被害などからレベル分けをします。</a:t>
            </a:r>
            <a:endParaRPr/>
          </a:p>
          <a:p>
            <a:pPr indent="0" lvl="0" marL="0" rtl="0" algn="l">
              <a:spcBef>
                <a:spcPts val="1200"/>
              </a:spcBef>
              <a:spcAft>
                <a:spcPts val="0"/>
              </a:spcAft>
              <a:buNone/>
            </a:pPr>
            <a:r>
              <a:rPr lang="ja"/>
              <a:t>1から１０までで記録し、１がちょとしたカスハラレベルで１０が暴れまわって店のものを壊したり店員に殴り掛かったぐらいです。</a:t>
            </a:r>
            <a:endParaRPr/>
          </a:p>
          <a:p>
            <a:pPr indent="0" lvl="0" marL="0" rtl="0" algn="l">
              <a:spcBef>
                <a:spcPts val="1200"/>
              </a:spcBef>
              <a:spcAft>
                <a:spcPts val="0"/>
              </a:spcAft>
              <a:buNone/>
            </a:pPr>
            <a:r>
              <a:rPr lang="ja"/>
              <a:t>また、この情報を様々な店の経営者同士で共有しその情報を元に対策を練ります。</a:t>
            </a:r>
            <a:endParaRPr/>
          </a:p>
          <a:p>
            <a:pPr indent="0" lvl="0" marL="0" rtl="0" algn="l">
              <a:spcBef>
                <a:spcPts val="1200"/>
              </a:spcBef>
              <a:spcAft>
                <a:spcPts val="1200"/>
              </a:spcAft>
              <a:buNone/>
            </a:pPr>
            <a:r>
              <a:rPr lang="ja"/>
              <a:t>例えば監視カメラの映像をAIに分析させ、問題客をあぶりだしてもらい、レベルに応じて問題客を出禁にしたり、店員に監視させたりして、問題が起きにくくしてお店の人達の負担を減らすという内容です。</a:t>
            </a:r>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