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63" r:id="rId3"/>
    <p:sldId id="257" r:id="rId4"/>
    <p:sldId id="265" r:id="rId5"/>
    <p:sldId id="270" r:id="rId6"/>
    <p:sldId id="269" r:id="rId7"/>
    <p:sldId id="272" r:id="rId8"/>
    <p:sldId id="267" r:id="rId9"/>
    <p:sldId id="258" r:id="rId10"/>
    <p:sldId id="268" r:id="rId11"/>
    <p:sldId id="273" r:id="rId12"/>
    <p:sldId id="261" r:id="rId13"/>
    <p:sldId id="274" r:id="rId14"/>
    <p:sldId id="275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DB9A1C-1344-EFAB-AB3E-F2B298C8EA9D}" name="羽石　拓実" initials="羽石" userId="S::2414075@officead.local.ags.co.jp::2ebe4bb2-7ed3-4148-a895-4cbb4f4699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26FBB-5738-C7E6-EB24-8F50F8A6E8A9}" v="219" dt="2024-09-12T09:01:26.464"/>
    <p1510:client id="{2A84D4F3-2ECB-5321-ED1B-F2CCF5BD60A8}" v="178" dt="2024-09-13T08:49:25.600"/>
    <p1510:client id="{85720128-A69C-3E76-4F33-BEC073F8221A}" v="81" dt="2024-09-13T08:52:28.155"/>
    <p1510:client id="{8D92B688-4C12-D854-327F-51705EDF3E41}" v="35" dt="2024-09-13T02:03:07.099"/>
    <p1510:client id="{91457E19-9C49-DA9C-513E-D1C9112C6B00}" v="25" dt="2024-09-13T07:58:41.862"/>
    <p1510:client id="{CEB88B1B-55E9-F522-AD86-65C700605820}" v="30" dt="2024-09-13T07:28:26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5BDE-7698-46D5-AB11-B9C80ACA6B30}" type="datetimeFigureOut">
              <a:t>2024/9/13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368E0-2982-43AB-98BB-F5C9714B21B2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5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latin typeface="Calibri"/>
              <a:ea typeface="游ゴシック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368E0-2982-43AB-98BB-F5C9714B21B2}" type="slidenum"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22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latin typeface="游ゴシック"/>
              <a:ea typeface="游ゴシック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368E0-2982-43AB-98BB-F5C9714B21B2}" type="slidenum"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99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latin typeface="Calibri"/>
              <a:ea typeface="游ゴシック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368E0-2982-43AB-98BB-F5C9714B21B2}" type="slidenum">
              <a:rPr lang="en-US" altLang="ja-JP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72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latin typeface="Calibri"/>
              <a:ea typeface="游ゴシック"/>
              <a:cs typeface="Calibri"/>
            </a:endParaRPr>
          </a:p>
          <a:p>
            <a:endParaRPr lang="ja-JP" altLang="en-US">
              <a:latin typeface="Calibri"/>
              <a:ea typeface="游ゴシック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368E0-2982-43AB-98BB-F5C9714B21B2}" type="slidenum">
              <a:rPr lang="en-US" altLang="ja-JP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01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latin typeface="Calibri"/>
              <a:ea typeface="游ゴシック" panose="020B0400000000000000" pitchFamily="34" charset="-128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368E0-2982-43AB-98BB-F5C9714B21B2}" type="slidenum">
              <a:rPr lang="en-US" altLang="ja-JP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48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9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3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6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0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8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7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2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6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1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7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a.go.jp/policies/policy/food_labeling/food_sanitation/allergy/" TargetMode="External"/><Relationship Id="rId2" Type="http://schemas.openxmlformats.org/officeDocument/2006/relationships/hyperlink" Target="https://www.caa.go.jp/policies/policy/food_labeling/food_sanitation/allergy/assets/food_labeling_cms204_210514_0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okeniryo.metro.tokyo.lg.jp/shokuhin/allergy/index.html" TargetMode="External"/><Relationship Id="rId4" Type="http://schemas.openxmlformats.org/officeDocument/2006/relationships/hyperlink" Target="https://www.infomart.co.jp/kikaku/column/0005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a.go.jp/policies/policy/food_labeling/food_sanitation/allergy/assets/food_labeling_cms204_210514_0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caa.go.jp/policies/policy/food_labeling/food_sanitation/allerg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mart.co.jp/kikaku/column/0005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keniryo.metro.tokyo.lg.jp/shokuhin/allergy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White flowers hit by the sunlight">
            <a:extLst>
              <a:ext uri="{FF2B5EF4-FFF2-40B4-BE49-F238E27FC236}">
                <a16:creationId xmlns:a16="http://schemas.microsoft.com/office/drawing/2014/main" id="{34D8BC03-9627-B31A-861D-B1229F1F7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4C63374-AA78-2722-C230-2F62B958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ja-JP" sz="5200">
                <a:solidFill>
                  <a:srgbClr val="FFFFFF"/>
                </a:solidFill>
              </a:rPr>
              <a:t>AQS</a:t>
            </a:r>
            <a:br>
              <a:rPr lang="en-US" altLang="ja-JP" sz="5200">
                <a:solidFill>
                  <a:srgbClr val="FFFFFF"/>
                </a:solidFill>
              </a:rPr>
            </a:br>
            <a:r>
              <a:rPr lang="ja-JP" altLang="en-US" sz="5200">
                <a:solidFill>
                  <a:srgbClr val="FFFFFF"/>
                </a:solidFill>
              </a:rPr>
              <a:t>（</a:t>
            </a:r>
            <a:r>
              <a:rPr lang="en-US" altLang="ja-JP" sz="5200">
                <a:solidFill>
                  <a:srgbClr val="FFFFFF"/>
                </a:solidFill>
              </a:rPr>
              <a:t>Allergy QRcode System</a:t>
            </a:r>
            <a:r>
              <a:rPr lang="ja-JP" altLang="en-US" sz="5200">
                <a:solidFill>
                  <a:srgbClr val="FFFFFF"/>
                </a:solidFill>
              </a:rPr>
              <a:t>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EC683A-750E-7659-6747-10828D4393A0}"/>
              </a:ext>
            </a:extLst>
          </p:cNvPr>
          <p:cNvSpPr txBox="1"/>
          <p:nvPr/>
        </p:nvSpPr>
        <p:spPr>
          <a:xfrm>
            <a:off x="1100051" y="4072043"/>
            <a:ext cx="10058400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ja-JP" altLang="en-US" sz="2400">
                <a:solidFill>
                  <a:srgbClr val="FFFFFF"/>
                </a:solidFill>
                <a:ea typeface="游ゴシック"/>
              </a:rPr>
              <a:t>アレルギー　　　</a:t>
            </a:r>
            <a:r>
              <a:rPr lang="en-US" altLang="ja-JP" sz="2400">
                <a:solidFill>
                  <a:srgbClr val="FFFFFF"/>
                </a:solidFill>
                <a:ea typeface="游ゴシック"/>
              </a:rPr>
              <a:t>QR</a:t>
            </a:r>
            <a:r>
              <a:rPr lang="ja-JP" altLang="en-US" sz="2400">
                <a:solidFill>
                  <a:srgbClr val="FFFFFF"/>
                </a:solidFill>
                <a:ea typeface="游ゴシック"/>
              </a:rPr>
              <a:t>コード　　　システム</a:t>
            </a:r>
            <a:endParaRPr lang="en-US" altLang="ja-JP" sz="2400">
              <a:solidFill>
                <a:srgbClr val="FFFFFF"/>
              </a:solidFill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6396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2CE083E-96BB-3D55-F9E2-00D87869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" y="452361"/>
            <a:ext cx="6463301" cy="132288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b="1">
                <a:latin typeface="游ゴシック"/>
                <a:ea typeface="游ゴシック"/>
              </a:rPr>
              <a:t>使い方</a:t>
            </a:r>
            <a:endParaRPr lang="en-US" altLang="ja-JP" b="1">
              <a:latin typeface="游ゴシック"/>
              <a:ea typeface="游ゴシック"/>
            </a:endParaRPr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2B573B51-C170-49C0-A3D9-8D99730C45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BB5234-F2E5-E28C-22D5-2F2A96A6C2C3}"/>
              </a:ext>
            </a:extLst>
          </p:cNvPr>
          <p:cNvSpPr txBox="1"/>
          <p:nvPr/>
        </p:nvSpPr>
        <p:spPr>
          <a:xfrm>
            <a:off x="889384" y="2013126"/>
            <a:ext cx="7653926" cy="336112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sz="2800">
                <a:ea typeface="游ゴシック"/>
              </a:rPr>
              <a:t>① </a:t>
            </a:r>
            <a:r>
              <a:rPr lang="ja-JP" altLang="en-US" sz="2800">
                <a:ea typeface="游ゴシック"/>
              </a:rPr>
              <a:t>飲食店のメニュー表にある</a:t>
            </a:r>
            <a:r>
              <a:rPr lang="en-US" altLang="ja-JP" sz="2800">
                <a:ea typeface="游ゴシック"/>
              </a:rPr>
              <a:t>QR</a:t>
            </a:r>
            <a:r>
              <a:rPr lang="ja-JP" altLang="en-US" sz="2800">
                <a:ea typeface="游ゴシック"/>
              </a:rPr>
              <a:t>コードを</a:t>
            </a:r>
            <a:endParaRPr lang="en-US" altLang="ja-JP" sz="2800">
              <a:ea typeface="游ゴシック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ja-JP" altLang="en-US" sz="2800">
                <a:ea typeface="游ゴシック"/>
              </a:rPr>
              <a:t>       読み込む。</a:t>
            </a:r>
            <a:endParaRPr lang="en-US" altLang="ja-JP" sz="2800">
              <a:ea typeface="游ゴシック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800">
              <a:ea typeface="游ゴシック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sz="2800">
                <a:ea typeface="游ゴシック"/>
              </a:rPr>
              <a:t>② </a:t>
            </a:r>
            <a:r>
              <a:rPr lang="ja-JP" altLang="en-US" sz="2800">
                <a:ea typeface="游ゴシック"/>
              </a:rPr>
              <a:t>アレルギー成分や栄養成分が表示され た</a:t>
            </a:r>
            <a:endParaRPr lang="en-US" altLang="ja-JP" sz="2800">
              <a:ea typeface="游ゴシック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ja-JP" altLang="en-US" sz="2800">
                <a:ea typeface="游ゴシック"/>
              </a:rPr>
              <a:t>      メニュー表が表示される。</a:t>
            </a:r>
            <a:endParaRPr lang="en-US" altLang="ja-JP" sz="2800">
              <a:ea typeface="游ゴシック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800">
              <a:ea typeface="游ゴシック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sz="2800">
                <a:ea typeface="游ゴシック"/>
              </a:rPr>
              <a:t>③ </a:t>
            </a:r>
            <a:r>
              <a:rPr lang="ja-JP" altLang="en-US" sz="2800">
                <a:ea typeface="游ゴシック"/>
              </a:rPr>
              <a:t>上記のサイトから直接注文をする。</a:t>
            </a:r>
            <a:endParaRPr lang="en-US" altLang="ja-JP" sz="2800">
              <a:ea typeface="游ゴシック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000"/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000"/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000"/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ja-JP" sz="2000"/>
          </a:p>
        </p:txBody>
      </p:sp>
      <p:pic>
        <p:nvPicPr>
          <p:cNvPr id="6" name="図 5" descr="スマートフォンを使う子供のイラスト（男の子） | かわいいフリー素材集 いらすとや">
            <a:extLst>
              <a:ext uri="{FF2B5EF4-FFF2-40B4-BE49-F238E27FC236}">
                <a16:creationId xmlns:a16="http://schemas.microsoft.com/office/drawing/2014/main" id="{288E1C46-F8FF-BA95-2842-C025336C5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397" y="965529"/>
            <a:ext cx="1008971" cy="1633962"/>
          </a:xfrm>
          <a:prstGeom prst="rect">
            <a:avLst/>
          </a:prstGeom>
        </p:spPr>
      </p:pic>
      <p:pic>
        <p:nvPicPr>
          <p:cNvPr id="4" name="図 3" descr="QRコードを撮影している人のイラスト | かわいいフリー素材集 いらすとや">
            <a:extLst>
              <a:ext uri="{FF2B5EF4-FFF2-40B4-BE49-F238E27FC236}">
                <a16:creationId xmlns:a16="http://schemas.microsoft.com/office/drawing/2014/main" id="{31CED0FB-84E1-7AA8-088B-827159774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117" y="2325724"/>
            <a:ext cx="1984723" cy="1948438"/>
          </a:xfrm>
          <a:prstGeom prst="rect">
            <a:avLst/>
          </a:prstGeom>
        </p:spPr>
      </p:pic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CC7BCC73-A901-44EB-B0E7-879E19267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図 6" descr="レストランのメニューのイラスト | かわいいフリー素材集 いらすとや">
            <a:extLst>
              <a:ext uri="{FF2B5EF4-FFF2-40B4-BE49-F238E27FC236}">
                <a16:creationId xmlns:a16="http://schemas.microsoft.com/office/drawing/2014/main" id="{2017EC5D-911B-623E-762F-CF4A02178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80000">
            <a:off x="9913742" y="4547594"/>
            <a:ext cx="1537201" cy="16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0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D3DA7B-2E5D-2949-11CB-5C5ACF3E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09" y="676489"/>
            <a:ext cx="5120561" cy="1325563"/>
          </a:xfrm>
        </p:spPr>
        <p:txBody>
          <a:bodyPr>
            <a:normAutofit/>
          </a:bodyPr>
          <a:lstStyle/>
          <a:p>
            <a:r>
              <a:rPr lang="ja-JP" altLang="en-US" b="1">
                <a:latin typeface="游ゴシック"/>
                <a:ea typeface="游ゴシック"/>
                <a:cs typeface="Calibri Light"/>
              </a:rPr>
              <a:t>加えて…</a:t>
            </a:r>
            <a:endParaRPr kumimoji="1" lang="ja-JP" altLang="en-US" b="1">
              <a:latin typeface="游ゴシック"/>
              <a:ea typeface="游ゴシック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120067-A4D4-48EF-A5EB-E188DAE5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6" y="2731399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3200">
                <a:ea typeface="游ゴシック"/>
                <a:cs typeface="Calibri"/>
              </a:rPr>
              <a:t>海外の方も使えるように</a:t>
            </a:r>
            <a:endParaRPr lang="ja-JP" sz="3200">
              <a:ea typeface="游ゴシック" panose="020B0400000000000000" pitchFamily="34" charset="-128"/>
              <a:cs typeface="Calibri"/>
            </a:endParaRPr>
          </a:p>
          <a:p>
            <a:pPr marL="0" indent="0">
              <a:buNone/>
            </a:pPr>
            <a:r>
              <a:rPr lang="ja-JP" altLang="en-US" sz="3200">
                <a:ea typeface="游ゴシック"/>
                <a:cs typeface="Calibri"/>
              </a:rPr>
              <a:t>   他言語にも対応。</a:t>
            </a:r>
            <a:endParaRPr lang="ja-JP" sz="3200"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3200">
              <a:ea typeface="游ゴシック"/>
              <a:cs typeface="Calibri"/>
            </a:endParaRPr>
          </a:p>
          <a:p>
            <a:r>
              <a:rPr lang="ja-JP" altLang="en-US" sz="3200">
                <a:ea typeface="游ゴシック"/>
                <a:cs typeface="Calibri"/>
              </a:rPr>
              <a:t>栄養成分も一緒に記載。</a:t>
            </a:r>
          </a:p>
          <a:p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図 4" descr="おもちゃ, 人形, レゴ, 食品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69F63E0-A972-1688-F489-45177EA0DA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3607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66" name="Arc 6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世界の少年少女のイラスト | かわいいフリー素材集 いらすとや">
            <a:extLst>
              <a:ext uri="{FF2B5EF4-FFF2-40B4-BE49-F238E27FC236}">
                <a16:creationId xmlns:a16="http://schemas.microsoft.com/office/drawing/2014/main" id="{D9A11103-744F-D01B-F34A-3DB11F3CF6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013" r="20559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827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7C5A81E-39D7-DF83-FDD5-4781CB9B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ja-JP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游ゴシック"/>
                <a:ea typeface="游ゴシック"/>
                <a:cs typeface="Calibri Light"/>
              </a:rPr>
              <a:t>実現できたら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021145-AA79-CD61-FD52-B18E88896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321" y="2625292"/>
            <a:ext cx="10029835" cy="4229441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indent="0">
              <a:buNone/>
            </a:pPr>
            <a:r>
              <a:rPr lang="ja-JP" altLang="en-US" sz="3800">
                <a:solidFill>
                  <a:schemeClr val="tx1">
                    <a:lumMod val="85000"/>
                    <a:lumOff val="15000"/>
                  </a:schemeClr>
                </a:solidFill>
                <a:latin typeface="游ゴシック"/>
                <a:ea typeface="游ゴシック"/>
              </a:rPr>
              <a:t>・食物アレルギーの人がストレスなく</a:t>
            </a:r>
            <a:r>
              <a:rPr lang="ja-JP" sz="3800">
                <a:solidFill>
                  <a:schemeClr val="tx1">
                    <a:lumMod val="85000"/>
                    <a:lumOff val="15000"/>
                  </a:schemeClr>
                </a:solidFill>
                <a:latin typeface="游ゴシック"/>
                <a:ea typeface="游ゴシック"/>
              </a:rPr>
              <a:t>気軽に</a:t>
            </a:r>
            <a:r>
              <a:rPr lang="ja-JP" altLang="en-US" sz="3800">
                <a:solidFill>
                  <a:schemeClr val="tx1">
                    <a:lumMod val="85000"/>
                    <a:lumOff val="15000"/>
                  </a:schemeClr>
                </a:solidFill>
                <a:latin typeface="游ゴシック"/>
                <a:ea typeface="游ゴシック"/>
              </a:rPr>
              <a:t>外食できるようになる！！</a:t>
            </a:r>
            <a:endParaRPr lang="ja-JP" altLang="en-US" sz="3800">
              <a:solidFill>
                <a:schemeClr val="tx1">
                  <a:lumMod val="85000"/>
                  <a:lumOff val="15000"/>
                </a:schemeClr>
              </a:solidFill>
              <a:latin typeface="游ゴシック"/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3800">
              <a:solidFill>
                <a:schemeClr val="tx1">
                  <a:lumMod val="85000"/>
                  <a:lumOff val="15000"/>
                </a:schemeClr>
              </a:solidFill>
              <a:latin typeface="游ゴシック"/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 sz="3800">
                <a:solidFill>
                  <a:schemeClr val="tx1">
                    <a:lumMod val="85000"/>
                    <a:lumOff val="15000"/>
                  </a:schemeClr>
                </a:solidFill>
                <a:latin typeface="游ゴシック"/>
                <a:ea typeface="游ゴシック"/>
              </a:rPr>
              <a:t>・飲食店側のアレルギーチェックの時間削減。</a:t>
            </a:r>
            <a:endParaRPr lang="ja-JP" altLang="en-US" sz="3800">
              <a:solidFill>
                <a:schemeClr val="tx1">
                  <a:lumMod val="85000"/>
                  <a:lumOff val="15000"/>
                </a:schemeClr>
              </a:solidFill>
              <a:latin typeface="游ゴシック"/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3800">
              <a:solidFill>
                <a:schemeClr val="tx1">
                  <a:lumMod val="85000"/>
                  <a:lumOff val="15000"/>
                </a:schemeClr>
              </a:solidFill>
              <a:latin typeface="游ゴシック"/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 sz="3800">
                <a:solidFill>
                  <a:schemeClr val="tx1">
                    <a:lumMod val="85000"/>
                    <a:lumOff val="15000"/>
                  </a:schemeClr>
                </a:solidFill>
                <a:latin typeface="游ゴシック"/>
                <a:ea typeface="游ゴシック"/>
              </a:rPr>
              <a:t>・アナフィラキシーショックによる事故予防。</a:t>
            </a:r>
            <a:endParaRPr lang="ja-JP" altLang="en-US" sz="3800">
              <a:solidFill>
                <a:schemeClr val="tx1">
                  <a:lumMod val="85000"/>
                  <a:lumOff val="15000"/>
                </a:schemeClr>
              </a:solidFill>
              <a:latin typeface="游ゴシック"/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3800">
              <a:solidFill>
                <a:schemeClr val="tx1">
                  <a:lumMod val="85000"/>
                  <a:lumOff val="15000"/>
                </a:schemeClr>
              </a:solidFill>
              <a:latin typeface="游ゴシック"/>
              <a:ea typeface="游ゴシック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3800">
                <a:solidFill>
                  <a:schemeClr val="tx1">
                    <a:lumMod val="85000"/>
                    <a:lumOff val="15000"/>
                  </a:schemeClr>
                </a:solidFill>
                <a:latin typeface="游ゴシック"/>
                <a:ea typeface="游ゴシック"/>
                <a:cs typeface="Calibri"/>
              </a:rPr>
              <a:t>・</a:t>
            </a:r>
            <a:r>
              <a:rPr lang="ja-JP" altLang="en-US" sz="3800">
                <a:solidFill>
                  <a:schemeClr val="tx1">
                    <a:lumMod val="85000"/>
                    <a:lumOff val="15000"/>
                  </a:schemeClr>
                </a:solidFill>
                <a:latin typeface="游ゴシック"/>
                <a:ea typeface="游ゴシック"/>
                <a:cs typeface="+mn-lt"/>
              </a:rPr>
              <a:t>法令で表示が義務付けられている8品目（特定原材料）以外のアレルギー</a:t>
            </a:r>
            <a:endParaRPr lang="ja-JP" sz="3800">
              <a:solidFill>
                <a:schemeClr val="tx1">
                  <a:lumMod val="85000"/>
                  <a:lumOff val="15000"/>
                </a:schemeClr>
              </a:solidFill>
              <a:latin typeface="游ゴシック"/>
              <a:ea typeface="游ゴシック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3800">
                <a:solidFill>
                  <a:schemeClr val="tx1">
                    <a:lumMod val="85000"/>
                    <a:lumOff val="15000"/>
                  </a:schemeClr>
                </a:solidFill>
                <a:latin typeface="游ゴシック"/>
                <a:ea typeface="游ゴシック"/>
                <a:cs typeface="+mn-lt"/>
              </a:rPr>
              <a:t>　を持っている人も安心して食事することができる。</a:t>
            </a:r>
            <a:endParaRPr lang="ja-JP" sz="3800">
              <a:solidFill>
                <a:schemeClr val="tx1">
                  <a:lumMod val="85000"/>
                  <a:lumOff val="15000"/>
                </a:schemeClr>
              </a:solidFill>
              <a:latin typeface="游ゴシック"/>
              <a:ea typeface="游ゴシック"/>
              <a:cs typeface="Calibri" panose="020F0502020204030204"/>
            </a:endParaRPr>
          </a:p>
          <a:p>
            <a:pPr marL="0" indent="0">
              <a:buNone/>
            </a:pPr>
            <a:endParaRPr lang="ja-JP" altLang="en-US" sz="3800">
              <a:solidFill>
                <a:schemeClr val="tx1">
                  <a:lumMod val="85000"/>
                  <a:lumOff val="15000"/>
                </a:schemeClr>
              </a:solidFill>
              <a:latin typeface="游ゴシック"/>
              <a:ea typeface="游ゴシック"/>
              <a:cs typeface="Calibri" panose="020F0502020204030204"/>
            </a:endParaRPr>
          </a:p>
          <a:p>
            <a:pPr marL="0" indent="0">
              <a:buNone/>
            </a:pPr>
            <a:r>
              <a:rPr lang="ja-JP" altLang="en-US" sz="3800">
                <a:solidFill>
                  <a:schemeClr val="tx1">
                    <a:lumMod val="85000"/>
                    <a:lumOff val="15000"/>
                  </a:schemeClr>
                </a:solidFill>
                <a:latin typeface="游ゴシック"/>
                <a:ea typeface="游ゴシック"/>
                <a:cs typeface="Calibri" panose="020F0502020204030204"/>
              </a:rPr>
              <a:t>・</a:t>
            </a:r>
            <a:r>
              <a:rPr lang="ja-JP" sz="3800">
                <a:solidFill>
                  <a:schemeClr val="tx1">
                    <a:lumMod val="85000"/>
                    <a:lumOff val="15000"/>
                  </a:schemeClr>
                </a:solidFill>
                <a:latin typeface="游ゴシック"/>
                <a:ea typeface="游ゴシック"/>
                <a:cs typeface="Calibri" panose="020F0502020204030204"/>
              </a:rPr>
              <a:t>栄養成分を確認できるため、ダイエットなどしている方にも便利。</a:t>
            </a:r>
            <a:endParaRPr lang="en-US" altLang="ja-JP" sz="3800">
              <a:solidFill>
                <a:schemeClr val="tx1">
                  <a:lumMod val="85000"/>
                  <a:lumOff val="15000"/>
                </a:schemeClr>
              </a:solidFill>
              <a:latin typeface="游ゴシック"/>
              <a:ea typeface="游ゴシック"/>
              <a:cs typeface="Calibri" panose="020F0502020204030204"/>
            </a:endParaRPr>
          </a:p>
          <a:p>
            <a:pPr marL="0" indent="0">
              <a:buNone/>
            </a:pPr>
            <a:endParaRPr lang="ja-JP" altLang="en-US" sz="3800">
              <a:solidFill>
                <a:schemeClr val="tx1">
                  <a:lumMod val="85000"/>
                  <a:lumOff val="15000"/>
                </a:schemeClr>
              </a:solidFill>
              <a:ea typeface="游ゴシック"/>
              <a:cs typeface="Calibri" panose="020F0502020204030204"/>
            </a:endParaRPr>
          </a:p>
          <a:p>
            <a:endParaRPr lang="ja-JP" altLang="en-US" sz="2200">
              <a:solidFill>
                <a:schemeClr val="tx1">
                  <a:lumMod val="85000"/>
                  <a:lumOff val="15000"/>
                </a:schemeClr>
              </a:solidFill>
              <a:ea typeface="游ゴシック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143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A19FF96-F370-99D6-1F9A-5EC4EF82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87" y="39687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b="1">
                <a:latin typeface="游ゴシック"/>
                <a:ea typeface="游ゴシック"/>
                <a:cs typeface="Calibri Light"/>
              </a:rPr>
              <a:t>最後に...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9E2D3A48-33C4-3916-277D-258155171B32}"/>
              </a:ext>
            </a:extLst>
          </p:cNvPr>
          <p:cNvSpPr/>
          <p:nvPr/>
        </p:nvSpPr>
        <p:spPr>
          <a:xfrm>
            <a:off x="710407" y="808523"/>
            <a:ext cx="10938526" cy="53466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2C5EFB-BDDF-EB4E-19AC-568B4D572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383" y="285317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ja-JP" altLang="en-US">
                <a:latin typeface="Calibri Light"/>
                <a:ea typeface="游ゴシック"/>
                <a:cs typeface="Calibri"/>
              </a:rPr>
              <a:t>AQSは、アレルギーを持つ人々をサポートし、</a:t>
            </a:r>
            <a:endParaRPr lang="ja-JP">
              <a:latin typeface="Calibri" panose="020F0502020204030204"/>
              <a:ea typeface="游ゴシック" panose="020B0400000000000000" pitchFamily="34" charset="-128"/>
              <a:cs typeface="Calibri"/>
            </a:endParaRPr>
          </a:p>
          <a:p>
            <a:pPr marL="0" indent="0" algn="ctr">
              <a:buNone/>
            </a:pPr>
            <a:r>
              <a:rPr lang="ja-JP" altLang="en-US">
                <a:latin typeface="Calibri Light"/>
                <a:ea typeface="游ゴシック"/>
                <a:cs typeface="Calibri"/>
              </a:rPr>
              <a:t>AQSを利用することで飲食店で不安なく食事ができることを</a:t>
            </a:r>
            <a:endParaRPr lang="ja-JP">
              <a:latin typeface="Calibri" panose="020F0502020204030204"/>
              <a:ea typeface="游ゴシック"/>
              <a:cs typeface="Calibri"/>
            </a:endParaRPr>
          </a:p>
          <a:p>
            <a:pPr marL="0" indent="0" algn="ctr">
              <a:buNone/>
            </a:pPr>
            <a:r>
              <a:rPr lang="ja-JP" altLang="en-US">
                <a:latin typeface="Calibri Light"/>
                <a:ea typeface="游ゴシック"/>
                <a:cs typeface="Calibri"/>
              </a:rPr>
              <a:t>約束します！！</a:t>
            </a:r>
            <a:endParaRPr lang="ja-JP">
              <a:ea typeface="游ゴシック"/>
              <a:cs typeface="Calibri"/>
            </a:endParaRPr>
          </a:p>
          <a:p>
            <a:endParaRPr lang="ja-JP" altLang="en-US">
              <a:ea typeface="游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33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AB7700-D62B-9B85-9CF8-B2ED180EC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>
                <a:latin typeface="游ゴシック"/>
                <a:ea typeface="游ゴシック"/>
                <a:cs typeface="Calibri Light"/>
              </a:rPr>
              <a:t>参考資料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657826-CBD7-05B2-82F6-512F152D4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>
                <a:latin typeface="游ゴシック"/>
                <a:ea typeface="游ゴシック"/>
                <a:hlinkClick r:id="rId2"/>
              </a:rPr>
              <a:t>食物アレルギー表示ハンドブック </a:t>
            </a:r>
            <a:r>
              <a:rPr lang="en-US" altLang="ja-JP">
                <a:latin typeface="游ゴシック"/>
                <a:ea typeface="游ゴシック"/>
                <a:hlinkClick r:id="rId2"/>
              </a:rPr>
              <a:t>- </a:t>
            </a:r>
            <a:r>
              <a:rPr lang="af-ZA">
                <a:latin typeface="游ゴシック"/>
                <a:ea typeface="游ゴシック"/>
                <a:hlinkClick r:id="rId2"/>
              </a:rPr>
              <a:t>food_labeling_cms204_210514_01.pdf (caa.go.jp)</a:t>
            </a:r>
            <a:endParaRPr lang="af-ZA">
              <a:latin typeface="游ゴシック"/>
              <a:ea typeface="游ゴシック"/>
            </a:endParaRPr>
          </a:p>
          <a:p>
            <a:r>
              <a:rPr lang="af-ZA">
                <a:latin typeface="游ゴシック"/>
                <a:ea typeface="+mn-lt"/>
                <a:cs typeface="+mn-lt"/>
                <a:hlinkClick r:id="rId3"/>
              </a:rPr>
              <a:t>食物アレルギー表示に関する情報 | 消費者庁 (caa.go.jp)</a:t>
            </a:r>
            <a:endParaRPr lang="af-ZA">
              <a:latin typeface="游ゴシック"/>
              <a:ea typeface="+mn-lt"/>
              <a:cs typeface="+mn-lt"/>
            </a:endParaRPr>
          </a:p>
          <a:p>
            <a:r>
              <a:rPr lang="ja-JP" altLang="af-ZA">
                <a:latin typeface="游ゴシック"/>
                <a:ea typeface="游ゴシック"/>
                <a:cs typeface="+mn-lt"/>
                <a:hlinkClick r:id="rId4"/>
              </a:rPr>
              <a:t>外食をするのは</a:t>
            </a:r>
            <a:r>
              <a:rPr lang="af-ZA">
                <a:latin typeface="游ゴシック"/>
                <a:ea typeface="+mn-lt"/>
                <a:cs typeface="+mn-lt"/>
                <a:hlinkClick r:id="rId4"/>
              </a:rPr>
              <a:t>98%</a:t>
            </a:r>
            <a:r>
              <a:rPr lang="ja-JP" altLang="af-ZA">
                <a:latin typeface="游ゴシック"/>
                <a:ea typeface="游ゴシック"/>
                <a:cs typeface="+mn-lt"/>
                <a:hlinkClick r:id="rId4"/>
              </a:rPr>
              <a:t>！　対策に役立つ食物アレルギーの人の外食事情</a:t>
            </a:r>
            <a:r>
              <a:rPr lang="af-ZA">
                <a:latin typeface="游ゴシック"/>
                <a:ea typeface="+mn-lt"/>
                <a:cs typeface="+mn-lt"/>
                <a:hlinkClick r:id="rId4"/>
              </a:rPr>
              <a:t>｜BtoB</a:t>
            </a:r>
            <a:r>
              <a:rPr lang="ja-JP" altLang="af-ZA">
                <a:latin typeface="游ゴシック"/>
                <a:ea typeface="游ゴシック"/>
                <a:cs typeface="+mn-lt"/>
                <a:hlinkClick r:id="rId4"/>
              </a:rPr>
              <a:t>プラットフォーム</a:t>
            </a:r>
            <a:r>
              <a:rPr lang="af-ZA" altLang="ja-JP">
                <a:latin typeface="游ゴシック"/>
                <a:ea typeface="+mn-lt"/>
                <a:cs typeface="+mn-lt"/>
                <a:hlinkClick r:id="rId4"/>
              </a:rPr>
              <a:t> </a:t>
            </a:r>
            <a:r>
              <a:rPr lang="ja-JP" altLang="af-ZA">
                <a:latin typeface="游ゴシック"/>
                <a:ea typeface="游ゴシック"/>
                <a:cs typeface="+mn-lt"/>
                <a:hlinkClick r:id="rId4"/>
              </a:rPr>
              <a:t>規格書</a:t>
            </a:r>
            <a:r>
              <a:rPr lang="af-ZA">
                <a:latin typeface="游ゴシック"/>
                <a:ea typeface="+mn-lt"/>
                <a:cs typeface="+mn-lt"/>
                <a:hlinkClick r:id="rId4"/>
              </a:rPr>
              <a:t> (infomart.co.jp)</a:t>
            </a:r>
            <a:endParaRPr lang="af-ZA">
              <a:latin typeface="游ゴシック"/>
              <a:ea typeface="Calibri"/>
              <a:cs typeface="Calibri"/>
            </a:endParaRPr>
          </a:p>
          <a:p>
            <a:r>
              <a:rPr lang="ja-JP" altLang="af-ZA">
                <a:latin typeface="游ゴシック"/>
                <a:ea typeface="游ゴシック"/>
                <a:cs typeface="+mn-lt"/>
                <a:hlinkClick r:id="rId5"/>
              </a:rPr>
              <a:t>飲食店向け食物アレルギー対策について｜「食品衛生の窓」東京都保健医療局</a:t>
            </a:r>
            <a:r>
              <a:rPr lang="af-ZA">
                <a:latin typeface="游ゴシック"/>
                <a:ea typeface="+mn-lt"/>
                <a:cs typeface="+mn-lt"/>
                <a:hlinkClick r:id="rId5"/>
              </a:rPr>
              <a:t> (tokyo.lg.jp)</a:t>
            </a:r>
            <a:endParaRPr lang="af-ZA">
              <a:latin typeface="游ゴシック"/>
              <a:ea typeface="Calibri"/>
              <a:cs typeface="Calibri"/>
            </a:endParaRPr>
          </a:p>
          <a:p>
            <a:r>
              <a:rPr lang="ja-JP" altLang="af-ZA">
                <a:latin typeface="游ゴシック"/>
                <a:ea typeface="Calibri"/>
                <a:cs typeface="Calibri"/>
              </a:rPr>
              <a:t>いらすとや</a:t>
            </a:r>
            <a:endParaRPr lang="af-ZA">
              <a:latin typeface="游ゴシック"/>
              <a:ea typeface="Calibri"/>
              <a:cs typeface="Calibri"/>
            </a:endParaRPr>
          </a:p>
          <a:p>
            <a:endParaRPr lang="af-ZA">
              <a:ea typeface="Calibri"/>
              <a:cs typeface="Calibri"/>
            </a:endParaRPr>
          </a:p>
          <a:p>
            <a:endParaRPr lang="af-ZA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825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658657-42A0-6509-1A5B-78EDAB6A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45" y="477914"/>
            <a:ext cx="9906000" cy="954088"/>
          </a:xfrm>
        </p:spPr>
        <p:txBody>
          <a:bodyPr/>
          <a:lstStyle/>
          <a:p>
            <a:r>
              <a:rPr lang="ja-JP" altLang="en-US" b="1">
                <a:latin typeface="游ゴシック"/>
                <a:ea typeface="游ゴシック"/>
              </a:rPr>
              <a:t>〇はじめに</a:t>
            </a:r>
            <a:endParaRPr lang="ja-JP" altLang="en-US" b="1">
              <a:latin typeface="游ゴシック"/>
              <a:ea typeface="游ゴシック"/>
              <a:cs typeface="Calibri Ligh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E78ECF-0611-1124-EE5F-48C4540B1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90" y="1707011"/>
            <a:ext cx="10717685" cy="40222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>
                <a:ea typeface="游ゴシック"/>
              </a:rPr>
              <a:t>飲食店で料理を注文するとき、</a:t>
            </a:r>
            <a:endParaRPr lang="ja-JP" altLang="en-US">
              <a:ea typeface="游ゴシック"/>
              <a:cs typeface="Calibri" panose="020F0502020204030204"/>
            </a:endParaRPr>
          </a:p>
          <a:p>
            <a:pPr marL="0" indent="0">
              <a:buNone/>
            </a:pPr>
            <a:r>
              <a:rPr lang="ja-JP" altLang="en-US" sz="3700" b="1">
                <a:ea typeface="游ゴシック"/>
              </a:rPr>
              <a:t>食物アレルギーや栄養成分が気になりませんか？</a:t>
            </a:r>
            <a:endParaRPr lang="ja-JP" altLang="en-US" sz="3700" b="1"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b="1">
              <a:ea typeface="游ゴシック"/>
              <a:cs typeface="Calibri"/>
            </a:endParaRPr>
          </a:p>
          <a:p>
            <a:pPr>
              <a:buNone/>
            </a:pPr>
            <a:endParaRPr lang="ja-JP" sz="1800" b="1">
              <a:solidFill>
                <a:srgbClr val="252424"/>
              </a:solidFill>
              <a:latin typeface="Segoe UI"/>
              <a:ea typeface="游ゴシック"/>
              <a:cs typeface="Segoe UI"/>
            </a:endParaRPr>
          </a:p>
          <a:p>
            <a:pPr marL="0" indent="0">
              <a:buNone/>
            </a:pPr>
            <a:endParaRPr lang="ja-JP" altLang="en-US">
              <a:solidFill>
                <a:srgbClr val="000000"/>
              </a:solidFill>
              <a:latin typeface="Calibri" panose="020F0502020204030204"/>
              <a:ea typeface="游ゴシック"/>
              <a:cs typeface="Calibri" panose="020F0502020204030204"/>
            </a:endParaRPr>
          </a:p>
        </p:txBody>
      </p:sp>
      <p:pic>
        <p:nvPicPr>
          <p:cNvPr id="4" name="図 3" descr="悩む男の子のイラスト | かわいいフリー素材集 いらすとや">
            <a:extLst>
              <a:ext uri="{FF2B5EF4-FFF2-40B4-BE49-F238E27FC236}">
                <a16:creationId xmlns:a16="http://schemas.microsoft.com/office/drawing/2014/main" id="{C19A33D7-48AC-2D93-1FD1-47111FC36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955" y="4239777"/>
            <a:ext cx="2743200" cy="26163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711C208-D902-B561-2F32-5948B5454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4991862"/>
            <a:ext cx="2743200" cy="1865376"/>
          </a:xfrm>
          <a:prstGeom prst="rect">
            <a:avLst/>
          </a:prstGeom>
        </p:spPr>
      </p:pic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724D0C4F-1410-E6A6-18D5-26C08A15650B}"/>
              </a:ext>
            </a:extLst>
          </p:cNvPr>
          <p:cNvSpPr/>
          <p:nvPr/>
        </p:nvSpPr>
        <p:spPr>
          <a:xfrm flipH="1">
            <a:off x="6354683" y="3992623"/>
            <a:ext cx="2905125" cy="1824037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1400">
                <a:ea typeface="游ゴシック"/>
                <a:cs typeface="Calibri"/>
              </a:rPr>
              <a:t>最近筋トレを始めたから、タンパク質を多く摂りたいな…</a:t>
            </a:r>
          </a:p>
        </p:txBody>
      </p:sp>
      <p:sp>
        <p:nvSpPr>
          <p:cNvPr id="14" name="思考の吹き出し: 雲形 13">
            <a:extLst>
              <a:ext uri="{FF2B5EF4-FFF2-40B4-BE49-F238E27FC236}">
                <a16:creationId xmlns:a16="http://schemas.microsoft.com/office/drawing/2014/main" id="{DC970F73-DA54-F937-860E-DA208ABCB821}"/>
              </a:ext>
            </a:extLst>
          </p:cNvPr>
          <p:cNvSpPr/>
          <p:nvPr/>
        </p:nvSpPr>
        <p:spPr>
          <a:xfrm>
            <a:off x="2708875" y="3433762"/>
            <a:ext cx="3391887" cy="213616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1600">
                <a:ea typeface="游ゴシック"/>
                <a:cs typeface="Calibri"/>
              </a:rPr>
              <a:t>卵アレルギーだけど、この料理には卵が入っていないかな…写真だけでは分かりにくいな…</a:t>
            </a:r>
          </a:p>
        </p:txBody>
      </p:sp>
    </p:spTree>
    <p:extLst>
      <p:ext uri="{BB962C8B-B14F-4D97-AF65-F5344CB8AC3E}">
        <p14:creationId xmlns:p14="http://schemas.microsoft.com/office/powerpoint/2010/main" val="153220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8664" y="196342"/>
            <a:ext cx="4509236" cy="1139139"/>
          </a:xfrm>
        </p:spPr>
        <p:txBody>
          <a:bodyPr>
            <a:normAutofit/>
          </a:bodyPr>
          <a:lstStyle/>
          <a:p>
            <a:r>
              <a:rPr kumimoji="1" lang="ja-JP" altLang="en-US" sz="3600" b="1">
                <a:latin typeface="游ゴシック"/>
                <a:ea typeface="游ゴシック"/>
              </a:rPr>
              <a:t>〇背景</a:t>
            </a:r>
            <a:endParaRPr lang="ja-JP" altLang="en-US" sz="3600">
              <a:latin typeface="游ゴシック"/>
              <a:ea typeface="游ゴシック"/>
              <a:cs typeface="Calibri Ligh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3902" y="1465935"/>
            <a:ext cx="5217618" cy="34356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z="2200">
                <a:latin typeface="游ゴシック"/>
                <a:ea typeface="游ゴシック"/>
              </a:rPr>
              <a:t>アレルギー成分の確認に時間を要してしまい、従業員・お客さん</a:t>
            </a:r>
            <a:r>
              <a:rPr lang="en-US" altLang="ja-JP" sz="2200">
                <a:latin typeface="游ゴシック"/>
                <a:ea typeface="游ゴシック"/>
              </a:rPr>
              <a:t>(</a:t>
            </a:r>
            <a:r>
              <a:rPr lang="ja-JP" altLang="en-US" sz="2200">
                <a:latin typeface="游ゴシック"/>
                <a:ea typeface="游ゴシック"/>
              </a:rPr>
              <a:t>アレルギーを持つ人</a:t>
            </a:r>
            <a:r>
              <a:rPr lang="en-US" altLang="ja-JP" sz="2200">
                <a:latin typeface="游ゴシック"/>
                <a:ea typeface="游ゴシック"/>
              </a:rPr>
              <a:t>)</a:t>
            </a:r>
            <a:r>
              <a:rPr lang="ja-JP" altLang="en-US" sz="2200">
                <a:latin typeface="游ゴシック"/>
                <a:ea typeface="游ゴシック"/>
              </a:rPr>
              <a:t>共に時間が無駄になる。</a:t>
            </a:r>
            <a:endParaRPr lang="en-US" altLang="ja-JP" sz="2200">
              <a:latin typeface="游ゴシック"/>
              <a:ea typeface="游ゴシック"/>
              <a:cs typeface="Calibri"/>
            </a:endParaRPr>
          </a:p>
          <a:p>
            <a:r>
              <a:rPr lang="ja-JP" altLang="en-US" sz="2200">
                <a:latin typeface="游ゴシック"/>
                <a:ea typeface="游ゴシック"/>
              </a:rPr>
              <a:t>メニューの写真だけでは判別するのが難しい</a:t>
            </a:r>
            <a:r>
              <a:rPr lang="en-US" altLang="ja-JP" sz="2200">
                <a:latin typeface="游ゴシック"/>
                <a:ea typeface="游ゴシック"/>
              </a:rPr>
              <a:t>(</a:t>
            </a:r>
            <a:r>
              <a:rPr lang="en-US" altLang="ja-JP" sz="2200" err="1">
                <a:latin typeface="游ゴシック"/>
                <a:ea typeface="游ゴシック"/>
              </a:rPr>
              <a:t>アレルギー対象の食材を細かく加工したものが使用されている場合がある</a:t>
            </a:r>
            <a:r>
              <a:rPr lang="en-US" altLang="ja-JP" sz="2200">
                <a:latin typeface="游ゴシック"/>
                <a:ea typeface="游ゴシック"/>
              </a:rPr>
              <a:t>)。</a:t>
            </a:r>
            <a:endParaRPr lang="en-US" altLang="ja-JP" sz="2200">
              <a:latin typeface="游ゴシック"/>
              <a:ea typeface="游ゴシック"/>
              <a:cs typeface="Calibri"/>
            </a:endParaRPr>
          </a:p>
          <a:p>
            <a:r>
              <a:rPr lang="en-US" altLang="ja-JP" sz="2200" err="1">
                <a:latin typeface="游ゴシック"/>
                <a:ea typeface="游ゴシック"/>
                <a:cs typeface="Calibri"/>
              </a:rPr>
              <a:t>以上の実体験から、今回のサービスを提供したいと考えた</a:t>
            </a:r>
            <a:r>
              <a:rPr lang="en-US" altLang="ja-JP" sz="2200">
                <a:latin typeface="游ゴシック"/>
                <a:ea typeface="游ゴシック"/>
                <a:cs typeface="Calibri"/>
              </a:rPr>
              <a:t>。</a:t>
            </a:r>
          </a:p>
          <a:p>
            <a:endParaRPr lang="en-US" altLang="ja-JP" sz="1500">
              <a:latin typeface="游ゴシック light"/>
              <a:ea typeface="游ゴシック"/>
              <a:cs typeface="Calibri"/>
            </a:endParaRPr>
          </a:p>
          <a:p>
            <a:endParaRPr lang="en-US" altLang="ja-JP" sz="1500"/>
          </a:p>
          <a:p>
            <a:endParaRPr kumimoji="1" lang="ja-JP" altLang="en-US" sz="1500"/>
          </a:p>
        </p:txBody>
      </p:sp>
      <p:sp>
        <p:nvSpPr>
          <p:cNvPr id="1068" name="Oval 1067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図 7" descr="牛乳パックのイラスト | かわいいフリー素材集 いらすとや">
            <a:extLst>
              <a:ext uri="{FF2B5EF4-FFF2-40B4-BE49-F238E27FC236}">
                <a16:creationId xmlns:a16="http://schemas.microsoft.com/office/drawing/2014/main" id="{789B514D-3F26-D3E9-DEF0-14D8476F04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737" t="-21635" r="-3159" b="-12217"/>
          <a:stretch/>
        </p:blipFill>
        <p:spPr>
          <a:xfrm>
            <a:off x="5764182" y="-704"/>
            <a:ext cx="1506982" cy="221760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1070" name="Freeform: Shape 1069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2" name="Oval 1071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図 6" descr="卵を割ったイラスト（白い殻） | かわいいフリー素材集 いらすとや">
            <a:extLst>
              <a:ext uri="{FF2B5EF4-FFF2-40B4-BE49-F238E27FC236}">
                <a16:creationId xmlns:a16="http://schemas.microsoft.com/office/drawing/2014/main" id="{BF708470-8953-6705-6177-8D17B10F61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83" r="1618" b="1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028" name="Picture 4" descr="エビのフリーイラスト素材 - 無料のイラスト素材 タダ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6" b="19295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4" name="Freeform: Shape 1073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図 5" descr="蕎麦・かけそばのイラスト | かわいいフリー素材集 いらすとや">
            <a:extLst>
              <a:ext uri="{FF2B5EF4-FFF2-40B4-BE49-F238E27FC236}">
                <a16:creationId xmlns:a16="http://schemas.microsoft.com/office/drawing/2014/main" id="{D4223CDB-7392-DD9E-CAB4-F0F9623D78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680" r="5" b="34818"/>
          <a:stretch/>
        </p:blipFill>
        <p:spPr>
          <a:xfrm>
            <a:off x="1934069" y="4896536"/>
            <a:ext cx="3730845" cy="1961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1076" name="Freeform: Shape 1075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図 4" descr="小麦粉のイラスト | かわいいフリー素材集 いらすとや">
            <a:extLst>
              <a:ext uri="{FF2B5EF4-FFF2-40B4-BE49-F238E27FC236}">
                <a16:creationId xmlns:a16="http://schemas.microsoft.com/office/drawing/2014/main" id="{AFCF94C6-C372-6ED6-27C9-AD613978E3B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-4" b="4168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0350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E9C5EED-1411-3AF7-9656-2A74B5D5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37" y="383086"/>
            <a:ext cx="9392421" cy="1330841"/>
          </a:xfrm>
        </p:spPr>
        <p:txBody>
          <a:bodyPr>
            <a:normAutofit/>
          </a:bodyPr>
          <a:lstStyle/>
          <a:p>
            <a:r>
              <a:rPr lang="ja-JP" altLang="en-US" b="1">
                <a:latin typeface="游ゴシック"/>
                <a:ea typeface="游ゴシック"/>
                <a:cs typeface="Calibri Light"/>
              </a:rPr>
              <a:t>〇補足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855503-E213-8591-6AA8-6F40C988B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489" y="824120"/>
            <a:ext cx="8291687" cy="39565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ea typeface="游ゴシック"/>
                <a:cs typeface="Calibri"/>
              </a:rPr>
              <a:t>食物アレルギーとは</a:t>
            </a:r>
            <a:endParaRPr lang="ja-JP" altLang="en-US" sz="2400" b="1" dirty="0">
              <a:ea typeface="游ゴシック" panose="020B0400000000000000" pitchFamily="34" charset="-128"/>
              <a:cs typeface="Calibri"/>
            </a:endParaRPr>
          </a:p>
          <a:p>
            <a:pPr marL="0" indent="0">
              <a:buNone/>
            </a:pPr>
            <a:r>
              <a:rPr lang="ja-JP" altLang="en-US" sz="2400" dirty="0">
                <a:ea typeface="游ゴシック"/>
                <a:cs typeface="+mn-lt"/>
              </a:rPr>
              <a:t>食物を摂取した際、身体が食物に含まれるたんぱく質等を異物として認識し、自分の体を過剰に防御することで不利益な症状を起こすこと。</a:t>
            </a:r>
            <a:endParaRPr lang="ja-JP" sz="2400" dirty="0"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2400" dirty="0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 sz="2400" b="1" dirty="0">
                <a:ea typeface="游ゴシック"/>
                <a:cs typeface="Calibri"/>
              </a:rPr>
              <a:t>主な症状</a:t>
            </a:r>
          </a:p>
          <a:p>
            <a:pPr marL="0" indent="0">
              <a:buNone/>
            </a:pPr>
            <a:r>
              <a:rPr lang="ja-JP" altLang="en-US" sz="2400" dirty="0">
                <a:latin typeface="游ゴシック"/>
                <a:ea typeface="游ゴシック"/>
                <a:cs typeface="+mn-lt"/>
              </a:rPr>
              <a:t>「</a:t>
            </a:r>
            <a:r>
              <a:rPr lang="ja-JP" sz="2400" dirty="0">
                <a:latin typeface="游ゴシック"/>
                <a:ea typeface="游ゴシック"/>
                <a:cs typeface="+mn-lt"/>
              </a:rPr>
              <a:t>かゆみ・じんましん」、「唇の腫れ」、「まぶたの腫れ」、「嘔吐」、「咳・</a:t>
            </a:r>
            <a:r>
              <a:rPr lang="ja-JP" sz="2400" dirty="0" err="1">
                <a:latin typeface="游ゴシック"/>
                <a:ea typeface="游ゴシック"/>
                <a:cs typeface="+mn-lt"/>
              </a:rPr>
              <a:t>ぜん</a:t>
            </a:r>
            <a:r>
              <a:rPr lang="ja-JP" sz="2400" dirty="0">
                <a:latin typeface="游ゴシック"/>
                <a:ea typeface="游ゴシック"/>
                <a:cs typeface="+mn-lt"/>
              </a:rPr>
              <a:t>息（ゼイゼイ・ヒュウヒュウ）」など。</a:t>
            </a:r>
            <a:endParaRPr lang="ja-JP" altLang="en-US" sz="2400" dirty="0">
              <a:latin typeface="Calibri" panose="020F0502020204030204"/>
              <a:ea typeface="游ゴシック"/>
              <a:cs typeface="+mn-lt"/>
            </a:endParaRPr>
          </a:p>
          <a:p>
            <a:pPr marL="0" indent="0">
              <a:buNone/>
            </a:pPr>
            <a:r>
              <a:rPr lang="ja-JP" sz="2400" dirty="0">
                <a:latin typeface="游ゴシック"/>
                <a:ea typeface="游ゴシック"/>
                <a:cs typeface="+mn-lt"/>
              </a:rPr>
              <a:t>「意識がなくなる」、「血圧が低下してショック状態になる」などの重篤な症状もあり、最悪</a:t>
            </a:r>
            <a:r>
              <a:rPr lang="ja-JP" altLang="en-US" sz="2400" dirty="0">
                <a:latin typeface="游ゴシック"/>
                <a:ea typeface="游ゴシック"/>
                <a:cs typeface="+mn-lt"/>
              </a:rPr>
              <a:t>の場合、</a:t>
            </a:r>
            <a:r>
              <a:rPr lang="ja-JP" sz="2400" dirty="0">
                <a:latin typeface="游ゴシック"/>
                <a:ea typeface="游ゴシック"/>
                <a:cs typeface="+mn-lt"/>
              </a:rPr>
              <a:t>死に至ることもある</a:t>
            </a:r>
            <a:r>
              <a:rPr lang="ja-JP" altLang="en-US" sz="2400" dirty="0" smtClean="0">
                <a:latin typeface="游ゴシック"/>
                <a:ea typeface="游ゴシック"/>
                <a:cs typeface="+mn-lt"/>
              </a:rPr>
              <a:t>。</a:t>
            </a:r>
            <a:endParaRPr lang="en-US" altLang="ja-JP" sz="2400" dirty="0"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2400" dirty="0">
              <a:latin typeface="游ゴシック"/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sz="18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食物アレルギー表示ハンドブック - food_labeling_cms204_210514_01.pdf (caa.go.jp)</a:t>
            </a:r>
            <a:r>
              <a:rPr lang="ja-JP" altLang="en-US" sz="1800" dirty="0">
                <a:ea typeface="+mn-lt"/>
                <a:cs typeface="+mn-lt"/>
              </a:rPr>
              <a:t>　消費者庁</a:t>
            </a:r>
            <a:endParaRPr lang="ja-JP" altLang="en-US" sz="1800" dirty="0">
              <a:latin typeface="Calibri"/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2000" dirty="0"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2000" dirty="0">
              <a:ea typeface="游ゴシック"/>
              <a:cs typeface="Calibri"/>
            </a:endParaRPr>
          </a:p>
        </p:txBody>
      </p:sp>
      <p:pic>
        <p:nvPicPr>
          <p:cNvPr id="6" name="図 5" descr="猫アレルギーのイラスト | かわいいフリー素材集 いらすとや">
            <a:extLst>
              <a:ext uri="{FF2B5EF4-FFF2-40B4-BE49-F238E27FC236}">
                <a16:creationId xmlns:a16="http://schemas.microsoft.com/office/drawing/2014/main" id="{A07EADDA-B3D3-A59E-E91A-C5BCE9DFBA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4815" t="-24091" r="-42963" b="-76791"/>
          <a:stretch/>
        </p:blipFill>
        <p:spPr>
          <a:xfrm>
            <a:off x="224197" y="3720459"/>
            <a:ext cx="3323936" cy="3755915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7CE9E8-E754-3040-AA68-BFA77FE03D5C}"/>
              </a:ext>
            </a:extLst>
          </p:cNvPr>
          <p:cNvSpPr txBox="1"/>
          <p:nvPr/>
        </p:nvSpPr>
        <p:spPr>
          <a:xfrm>
            <a:off x="1378697" y="3836665"/>
            <a:ext cx="16657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b="1">
                <a:ea typeface="游ゴシック"/>
                <a:cs typeface="Calibri"/>
              </a:rPr>
              <a:t>かゆいよー💦</a:t>
            </a:r>
            <a:endParaRPr lang="ja-JP" altLang="en-US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F476CA-611B-463E-013E-14F29A751146}"/>
              </a:ext>
            </a:extLst>
          </p:cNvPr>
          <p:cNvSpPr txBox="1"/>
          <p:nvPr/>
        </p:nvSpPr>
        <p:spPr>
          <a:xfrm>
            <a:off x="493646" y="4411306"/>
            <a:ext cx="9815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b="1">
                <a:ea typeface="游ゴシック"/>
                <a:cs typeface="Calibri"/>
              </a:rPr>
              <a:t>心配…</a:t>
            </a:r>
          </a:p>
        </p:txBody>
      </p:sp>
    </p:spTree>
    <p:extLst>
      <p:ext uri="{BB962C8B-B14F-4D97-AF65-F5344CB8AC3E}">
        <p14:creationId xmlns:p14="http://schemas.microsoft.com/office/powerpoint/2010/main" val="388731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B36C56-BD09-FDCC-65B3-6A2C8E1C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>
                <a:ea typeface="游ゴシック Light"/>
                <a:cs typeface="Calibri Light"/>
              </a:rPr>
              <a:t>食品のアレルギー表示について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B8082683-1495-DC26-7E98-3A79A183B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293"/>
            <a:ext cx="10515600" cy="4016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sz="1800">
                <a:latin typeface="游ゴシック"/>
                <a:ea typeface="游ゴシック"/>
                <a:cs typeface="+mn-lt"/>
              </a:rPr>
              <a:t>現在、表にあるように卵、乳などの</a:t>
            </a:r>
            <a:r>
              <a:rPr lang="en-US" altLang="ja-JP" sz="1800">
                <a:latin typeface="游ゴシック"/>
                <a:ea typeface="游ゴシック"/>
                <a:cs typeface="+mn-lt"/>
              </a:rPr>
              <a:t>8</a:t>
            </a:r>
            <a:r>
              <a:rPr lang="ja-JP" sz="1800">
                <a:latin typeface="游ゴシック"/>
                <a:ea typeface="游ゴシック"/>
                <a:cs typeface="+mn-lt"/>
              </a:rPr>
              <a:t>品目を食品に使用した場合には、必ず食品のパッケージにアレルギーの原因となる食品の名称を表示しなければな</a:t>
            </a:r>
            <a:r>
              <a:rPr lang="ja-JP" altLang="en-US" sz="1800">
                <a:latin typeface="游ゴシック"/>
                <a:ea typeface="游ゴシック"/>
                <a:cs typeface="+mn-lt"/>
              </a:rPr>
              <a:t>らない</a:t>
            </a:r>
            <a:r>
              <a:rPr lang="ja-JP" sz="1800">
                <a:latin typeface="游ゴシック"/>
                <a:ea typeface="游ゴシック"/>
                <a:cs typeface="+mn-lt"/>
              </a:rPr>
              <a:t>。また、</a:t>
            </a:r>
            <a:r>
              <a:rPr lang="ja-JP" altLang="en-US" sz="1800">
                <a:latin typeface="游ゴシック"/>
                <a:ea typeface="游ゴシック"/>
                <a:cs typeface="+mn-lt"/>
              </a:rPr>
              <a:t>アーモンド、鶏肉</a:t>
            </a:r>
            <a:r>
              <a:rPr lang="ja-JP" sz="1800">
                <a:latin typeface="游ゴシック"/>
                <a:ea typeface="游ゴシック"/>
                <a:cs typeface="+mn-lt"/>
              </a:rPr>
              <a:t>などの</a:t>
            </a:r>
            <a:r>
              <a:rPr lang="en-US" altLang="ja-JP" sz="1800">
                <a:latin typeface="游ゴシック"/>
                <a:ea typeface="游ゴシック"/>
                <a:cs typeface="+mn-lt"/>
              </a:rPr>
              <a:t>20</a:t>
            </a:r>
            <a:r>
              <a:rPr lang="ja-JP" sz="1800">
                <a:latin typeface="游ゴシック"/>
                <a:ea typeface="游ゴシック"/>
                <a:cs typeface="+mn-lt"/>
              </a:rPr>
              <a:t>品目を食品に使用した場合には、できるだけ食品のパッケージにこれらの名称を表示するよう努めることとされてい</a:t>
            </a:r>
            <a:r>
              <a:rPr lang="ja-JP" altLang="en-US" sz="1800">
                <a:latin typeface="游ゴシック"/>
                <a:ea typeface="游ゴシック"/>
                <a:cs typeface="+mn-lt"/>
              </a:rPr>
              <a:t>る。</a:t>
            </a:r>
          </a:p>
          <a:p>
            <a:r>
              <a:rPr lang="ja-JP" sz="1800">
                <a:latin typeface="游ゴシック"/>
                <a:ea typeface="游ゴシック"/>
                <a:cs typeface="+mn-lt"/>
              </a:rPr>
              <a:t>スーパーやコンビニで購入した食品のパッケージに、「原材料の一部に○○を含む」、「○○由来」などと記載されているのを目にされたことがある</a:t>
            </a:r>
            <a:r>
              <a:rPr lang="ja-JP" altLang="en-US" sz="1800">
                <a:latin typeface="游ゴシック"/>
                <a:ea typeface="游ゴシック"/>
                <a:cs typeface="+mn-lt"/>
              </a:rPr>
              <a:t>のではないでしょうか。</a:t>
            </a:r>
            <a:endParaRPr lang="ja-JP" sz="1800">
              <a:latin typeface="游ゴシック"/>
              <a:ea typeface="游ゴシック"/>
              <a:cs typeface="+mn-lt"/>
            </a:endParaRPr>
          </a:p>
        </p:txBody>
      </p:sp>
      <p:pic>
        <p:nvPicPr>
          <p:cNvPr id="11" name="図 10" descr="食物アレルギー表示に関する情報 | 消費者庁">
            <a:extLst>
              <a:ext uri="{FF2B5EF4-FFF2-40B4-BE49-F238E27FC236}">
                <a16:creationId xmlns:a16="http://schemas.microsoft.com/office/drawing/2014/main" id="{3AEB6E19-03E9-1490-05A8-F6DF0ABE6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3733800"/>
            <a:ext cx="6410325" cy="21717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6C4EC72-8EAF-67F4-7C71-975C7B06FC88}"/>
              </a:ext>
            </a:extLst>
          </p:cNvPr>
          <p:cNvSpPr txBox="1"/>
          <p:nvPr/>
        </p:nvSpPr>
        <p:spPr>
          <a:xfrm>
            <a:off x="561975" y="6124575"/>
            <a:ext cx="62769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>
                <a:ea typeface="游ゴシック"/>
                <a:hlinkClick r:id="rId4"/>
              </a:rPr>
              <a:t> </a:t>
            </a:r>
            <a:r>
              <a:rPr lang="ja-JP" altLang="en-US">
                <a:ea typeface="游ゴシック"/>
                <a:hlinkClick r:id="rId4"/>
              </a:rPr>
              <a:t>食物アレルギー表示に関する情報</a:t>
            </a:r>
            <a:r>
              <a:rPr lang="en-US" altLang="ja-JP">
                <a:ea typeface="游ゴシック"/>
                <a:hlinkClick r:id="rId4"/>
              </a:rPr>
              <a:t> | </a:t>
            </a:r>
            <a:r>
              <a:rPr lang="ja-JP" altLang="en-US">
                <a:ea typeface="游ゴシック"/>
                <a:hlinkClick r:id="rId4"/>
              </a:rPr>
              <a:t>消費者庁</a:t>
            </a:r>
            <a:r>
              <a:rPr lang="en-US" altLang="ja-JP">
                <a:ea typeface="游ゴシック"/>
                <a:hlinkClick r:id="rId4"/>
              </a:rPr>
              <a:t> (caa.go.jp)</a:t>
            </a:r>
            <a:endParaRPr lang="en-US" altLang="ja-JP">
              <a:ea typeface="游ゴシック"/>
            </a:endParaRPr>
          </a:p>
        </p:txBody>
      </p:sp>
      <p:pic>
        <p:nvPicPr>
          <p:cNvPr id="3" name="図 2" descr="テキスト&#10;&#10;説明は自動で生成されたものです">
            <a:extLst>
              <a:ext uri="{FF2B5EF4-FFF2-40B4-BE49-F238E27FC236}">
                <a16:creationId xmlns:a16="http://schemas.microsoft.com/office/drawing/2014/main" id="{1ED1E29C-0B19-9747-0789-24AD5612B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344" y="3562350"/>
            <a:ext cx="3852863" cy="239077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671F30-5EE6-14E7-A45A-9B8D0937835E}"/>
              </a:ext>
            </a:extLst>
          </p:cNvPr>
          <p:cNvSpPr txBox="1"/>
          <p:nvPr/>
        </p:nvSpPr>
        <p:spPr>
          <a:xfrm>
            <a:off x="7319962" y="6081712"/>
            <a:ext cx="422195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1600">
                <a:ea typeface="游ゴシック"/>
                <a:cs typeface="Calibri"/>
              </a:rPr>
              <a:t>▲実際に「原材料の一部に〇〇を含む」と書かれている食品パッケージ</a:t>
            </a:r>
          </a:p>
          <a:p>
            <a:endParaRPr lang="ja-JP" altLang="en-US" sz="1600">
              <a:ea typeface="游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30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B0D2A67-4555-6465-BF38-FFEAF5A4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4" y="1199754"/>
            <a:ext cx="4412671" cy="4461163"/>
          </a:xfrm>
        </p:spPr>
        <p:txBody>
          <a:bodyPr>
            <a:normAutofit/>
          </a:bodyPr>
          <a:lstStyle/>
          <a:p>
            <a:r>
              <a:rPr lang="ja-JP" altLang="en-US" b="1">
                <a:solidFill>
                  <a:srgbClr val="FFFFFF"/>
                </a:solidFill>
                <a:latin typeface="游ゴシック"/>
                <a:ea typeface="游ゴシック"/>
                <a:cs typeface="Calibri Light"/>
              </a:rPr>
              <a:t>飲食業では、</a:t>
            </a:r>
            <a:r>
              <a:rPr lang="ja-JP" altLang="en-US" b="1">
                <a:latin typeface="游ゴシック"/>
                <a:ea typeface="游ゴシック"/>
                <a:cs typeface="Calibri Light"/>
              </a:rPr>
              <a:t/>
            </a:r>
            <a:br>
              <a:rPr lang="ja-JP" altLang="en-US" b="1">
                <a:latin typeface="游ゴシック"/>
                <a:ea typeface="游ゴシック"/>
                <a:cs typeface="Calibri Light"/>
              </a:rPr>
            </a:br>
            <a:r>
              <a:rPr lang="ja-JP" altLang="en-US" b="1">
                <a:solidFill>
                  <a:srgbClr val="FFFFFF"/>
                </a:solidFill>
                <a:latin typeface="游ゴシック"/>
                <a:ea typeface="游ゴシック"/>
                <a:cs typeface="Calibri Light"/>
              </a:rPr>
              <a:t>食物アレルギーに関する</a:t>
            </a:r>
            <a:r>
              <a:rPr lang="ja-JP" altLang="en-US" b="1">
                <a:latin typeface="游ゴシック"/>
                <a:ea typeface="游ゴシック"/>
                <a:cs typeface="Calibri Light"/>
              </a:rPr>
              <a:t/>
            </a:r>
            <a:br>
              <a:rPr lang="ja-JP" altLang="en-US" b="1">
                <a:latin typeface="游ゴシック"/>
                <a:ea typeface="游ゴシック"/>
                <a:cs typeface="Calibri Light"/>
              </a:rPr>
            </a:br>
            <a:r>
              <a:rPr lang="ja-JP" altLang="en-US" b="1">
                <a:solidFill>
                  <a:srgbClr val="FFFFFF"/>
                </a:solidFill>
                <a:latin typeface="游ゴシック"/>
                <a:ea typeface="游ゴシック"/>
                <a:cs typeface="Calibri Light"/>
              </a:rPr>
              <a:t>ガイドラインがない！？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E2EE78-46DC-D88C-396B-B94D7392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915" y="641311"/>
            <a:ext cx="7343704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3300" b="1">
                <a:ea typeface="游ゴシック"/>
                <a:cs typeface="+mn-lt"/>
              </a:rPr>
              <a:t>飲食業は食物アレルギーに関する制</a:t>
            </a:r>
            <a:r>
              <a:rPr lang="ja-JP" sz="3300" b="1">
                <a:ea typeface="游ゴシック"/>
              </a:rPr>
              <a:t>度や</a:t>
            </a:r>
            <a:r>
              <a:rPr lang="ja-JP" altLang="en-US" sz="3300" b="1">
                <a:ea typeface="游ゴシック"/>
                <a:cs typeface="+mn-lt"/>
              </a:rPr>
              <a:t>ガイドラインがありません。</a:t>
            </a:r>
            <a:endParaRPr lang="ja-JP">
              <a:ea typeface="游ゴシック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>
                <a:ea typeface="游ゴシック"/>
                <a:cs typeface="+mn-lt"/>
              </a:rPr>
              <a:t>基準となる制度やガイドラインがないため、現在は飲食店の自主的な取り組みに委ねられている。</a:t>
            </a:r>
            <a:endParaRPr lang="ja-JP">
              <a:ea typeface="游ゴシック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ja-JP" altLang="en-US" sz="2400">
              <a:ea typeface="游ゴシック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1400">
                <a:ea typeface="+mn-lt"/>
                <a:cs typeface="+mn-lt"/>
                <a:hlinkClick r:id="rId3"/>
              </a:rPr>
              <a:t>外食をするのは</a:t>
            </a:r>
            <a:r>
              <a:rPr lang="en-US" altLang="ja-JP" sz="1400">
                <a:ea typeface="+mn-lt"/>
                <a:cs typeface="+mn-lt"/>
                <a:hlinkClick r:id="rId3"/>
              </a:rPr>
              <a:t>98%</a:t>
            </a:r>
            <a:r>
              <a:rPr lang="ja-JP" altLang="en-US" sz="1400">
                <a:ea typeface="+mn-lt"/>
                <a:cs typeface="+mn-lt"/>
                <a:hlinkClick r:id="rId3"/>
              </a:rPr>
              <a:t>！　対策に役立つ食物アレルギーの人の外食事情｜</a:t>
            </a:r>
            <a:r>
              <a:rPr lang="en-US" altLang="ja-JP" sz="1400">
                <a:ea typeface="+mn-lt"/>
                <a:cs typeface="+mn-lt"/>
                <a:hlinkClick r:id="rId3"/>
              </a:rPr>
              <a:t>BtoB</a:t>
            </a:r>
            <a:r>
              <a:rPr lang="ja-JP" altLang="en-US" sz="1400">
                <a:ea typeface="+mn-lt"/>
                <a:cs typeface="+mn-lt"/>
                <a:hlinkClick r:id="rId3"/>
              </a:rPr>
              <a:t>プラットフォーム 規格書 </a:t>
            </a:r>
            <a:r>
              <a:rPr lang="en-US" altLang="ja-JP" sz="1400">
                <a:ea typeface="+mn-lt"/>
                <a:cs typeface="+mn-lt"/>
                <a:hlinkClick r:id="rId3"/>
              </a:rPr>
              <a:t>(infomart.co.jp)</a:t>
            </a:r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73195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38BE44-6D57-3151-E63D-8C15A666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ja-JP" altLang="en-US" b="1">
                <a:solidFill>
                  <a:srgbClr val="FFFFFF"/>
                </a:solidFill>
                <a:latin typeface="游ゴシック"/>
                <a:ea typeface="游ゴシック"/>
                <a:cs typeface="Calibri Light"/>
              </a:rPr>
              <a:t>求められることは...</a:t>
            </a:r>
            <a:endParaRPr lang="ja-JP" altLang="en-US" b="1">
              <a:solidFill>
                <a:srgbClr val="FFFFFF"/>
              </a:solidFill>
              <a:latin typeface="游ゴシック"/>
              <a:ea typeface="游ゴシック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3B0FAB-FB64-531A-6F09-2159D5499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sz="2400">
                <a:ea typeface="游ゴシック"/>
                <a:cs typeface="Calibri"/>
              </a:rPr>
              <a:t>食物アレルギー事故を防止するために、</a:t>
            </a:r>
            <a:r>
              <a:rPr lang="ja-JP" altLang="en-US" sz="2400" b="1">
                <a:ea typeface="游ゴシック"/>
                <a:cs typeface="Calibri"/>
              </a:rPr>
              <a:t>すべての従業員が食物アレルギーについて正しく理解すること</a:t>
            </a:r>
            <a:r>
              <a:rPr lang="ja-JP" altLang="en-US" sz="2400">
                <a:ea typeface="游ゴシック"/>
                <a:cs typeface="Calibri"/>
              </a:rPr>
              <a:t>、どんな食材を使っているか、最新で詳しい情報を正確に把握することが求められる。</a:t>
            </a:r>
            <a:endParaRPr lang="ja-JP"/>
          </a:p>
          <a:p>
            <a:pPr marL="0" indent="0">
              <a:lnSpc>
                <a:spcPct val="100000"/>
              </a:lnSpc>
              <a:buNone/>
            </a:pPr>
            <a:r>
              <a:rPr lang="ja-JP" sz="2400">
                <a:latin typeface="游ゴシック"/>
                <a:ea typeface="游ゴシック"/>
                <a:cs typeface="Calibri"/>
              </a:rPr>
              <a:t>また、食物アレルギーを</a:t>
            </a:r>
            <a:r>
              <a:rPr lang="ja-JP" altLang="en-US" sz="2400">
                <a:latin typeface="游ゴシック"/>
                <a:ea typeface="游ゴシック"/>
                <a:cs typeface="Calibri"/>
              </a:rPr>
              <a:t>抱え</a:t>
            </a:r>
            <a:r>
              <a:rPr lang="ja-JP" sz="2400">
                <a:latin typeface="游ゴシック"/>
                <a:ea typeface="游ゴシック"/>
                <a:cs typeface="Calibri"/>
              </a:rPr>
              <a:t>ている</a:t>
            </a:r>
            <a:r>
              <a:rPr lang="ja-JP" altLang="en-US" sz="2400">
                <a:latin typeface="游ゴシック"/>
                <a:ea typeface="游ゴシック"/>
                <a:cs typeface="Calibri"/>
              </a:rPr>
              <a:t>人</a:t>
            </a:r>
            <a:r>
              <a:rPr lang="ja-JP" sz="2400">
                <a:latin typeface="游ゴシック"/>
                <a:ea typeface="游ゴシック"/>
                <a:cs typeface="Calibri"/>
              </a:rPr>
              <a:t>は、</a:t>
            </a:r>
            <a:r>
              <a:rPr lang="ja-JP" sz="2400" b="1">
                <a:latin typeface="游ゴシック"/>
                <a:ea typeface="游ゴシック"/>
                <a:cs typeface="Calibri"/>
              </a:rPr>
              <a:t>アレルギーに詳しい人や責任者に聞く必要があ</a:t>
            </a:r>
            <a:r>
              <a:rPr lang="ja-JP" altLang="en-US" sz="2400" b="1">
                <a:latin typeface="游ゴシック"/>
                <a:ea typeface="游ゴシック"/>
                <a:cs typeface="Calibri"/>
              </a:rPr>
              <a:t>る</a:t>
            </a:r>
            <a:r>
              <a:rPr lang="ja-JP" sz="2400" b="1">
                <a:latin typeface="游ゴシック"/>
                <a:ea typeface="游ゴシック"/>
                <a:cs typeface="Calibri"/>
              </a:rPr>
              <a:t>。</a:t>
            </a:r>
            <a:endParaRPr lang="ja-JP" sz="2400" b="1">
              <a:latin typeface="游ゴシック" panose="020B0400000000000000" pitchFamily="34" charset="-128"/>
              <a:ea typeface="游ゴシック" panose="020B0400000000000000" pitchFamily="34" charset="-128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ja-JP" altLang="en-US" sz="1800">
              <a:latin typeface="游ゴシック"/>
              <a:ea typeface="游ゴシック"/>
              <a:cs typeface="+mn-lt"/>
            </a:endParaRPr>
          </a:p>
          <a:p>
            <a:pPr marL="0" indent="0">
              <a:buNone/>
            </a:pPr>
            <a:r>
              <a:rPr lang="ja-JP" altLang="en-US" sz="1400">
                <a:ea typeface="+mn-lt"/>
                <a:cs typeface="+mn-lt"/>
                <a:hlinkClick r:id="rId2"/>
              </a:rPr>
              <a:t>飲食店向け食物アレルギー対策について｜「食品衛生の窓」東京都保健医療局 </a:t>
            </a:r>
            <a:r>
              <a:rPr lang="en-US" altLang="ja-JP" sz="1400">
                <a:ea typeface="+mn-lt"/>
                <a:cs typeface="+mn-lt"/>
                <a:hlinkClick r:id="rId2"/>
              </a:rPr>
              <a:t>(tokyo.lg.jp)</a:t>
            </a:r>
            <a:endParaRPr lang="ja-JP" sz="1400">
              <a:latin typeface="游ゴシック"/>
              <a:ea typeface="游ゴシック"/>
              <a:cs typeface="Calibri"/>
            </a:endParaRPr>
          </a:p>
          <a:p>
            <a:pPr marL="0" indent="0">
              <a:buNone/>
            </a:pPr>
            <a:endParaRPr lang="ja-JP" sz="1600" b="1">
              <a:latin typeface="Calibri" panose="020F0502020204030204"/>
              <a:ea typeface="游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44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01AB9B-F54C-43C5-6CB0-40F67232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ja-JP" altLang="en-US" sz="5400" b="1">
                <a:latin typeface="游ゴシック"/>
                <a:ea typeface="游ゴシック"/>
                <a:cs typeface="Calibri Light"/>
              </a:rPr>
              <a:t>提案</a:t>
            </a:r>
            <a:endParaRPr lang="ja-JP" altLang="en-US" sz="5400" b="1">
              <a:latin typeface="游ゴシック"/>
              <a:ea typeface="游ゴシック"/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B85576-00D1-E49C-182C-2653B4A5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sz="2200" b="1">
                <a:latin typeface="游ゴシック"/>
                <a:ea typeface="游ゴシック"/>
                <a:cs typeface="Calibri"/>
              </a:rPr>
              <a:t>しかし、</a:t>
            </a:r>
            <a:r>
              <a:rPr lang="ja-JP" sz="2200">
                <a:latin typeface="游ゴシック"/>
                <a:ea typeface="游ゴシック"/>
                <a:cs typeface="Calibri"/>
              </a:rPr>
              <a:t>従業員</a:t>
            </a:r>
            <a:r>
              <a:rPr lang="ja-JP" altLang="en-US" sz="2200">
                <a:latin typeface="游ゴシック"/>
                <a:ea typeface="游ゴシック"/>
                <a:cs typeface="Calibri"/>
              </a:rPr>
              <a:t>・</a:t>
            </a:r>
            <a:r>
              <a:rPr lang="ja-JP" sz="2200">
                <a:latin typeface="游ゴシック"/>
                <a:ea typeface="游ゴシック"/>
                <a:cs typeface="Calibri"/>
              </a:rPr>
              <a:t>アレルギーを抱えている人</a:t>
            </a:r>
            <a:r>
              <a:rPr lang="ja-JP" altLang="en-US" sz="2200">
                <a:latin typeface="游ゴシック"/>
                <a:ea typeface="游ゴシック"/>
                <a:cs typeface="Calibri"/>
              </a:rPr>
              <a:t>　　　　　　　　　　　　　</a:t>
            </a:r>
            <a:r>
              <a:rPr lang="ja-JP" sz="2200">
                <a:latin typeface="游ゴシック"/>
                <a:ea typeface="游ゴシック"/>
                <a:cs typeface="Calibri"/>
              </a:rPr>
              <a:t>お互いに時間を要しますよね…</a:t>
            </a:r>
            <a:endParaRPr lang="ja-JP" sz="2200"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2200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>
                <a:ea typeface="游ゴシック"/>
                <a:cs typeface="Calibri"/>
              </a:rPr>
              <a:t>そこで、</a:t>
            </a:r>
            <a:endParaRPr lang="ja-JP">
              <a:ea typeface="游ゴシック" panose="020B0400000000000000" pitchFamily="34" charset="-128"/>
              <a:cs typeface="Calibri"/>
            </a:endParaRPr>
          </a:p>
          <a:p>
            <a:pPr marL="0" indent="0">
              <a:buNone/>
            </a:pPr>
            <a:r>
              <a:rPr lang="ja-JP" altLang="en-US" sz="2200">
                <a:ea typeface="游ゴシック"/>
                <a:cs typeface="Calibri"/>
              </a:rPr>
              <a:t>食物アレルギーの方でも楽しく外食を楽しめるように、</a:t>
            </a:r>
            <a:endParaRPr lang="ja-JP" sz="2200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 sz="3200" b="1">
                <a:ea typeface="游ゴシック"/>
                <a:cs typeface="Calibri"/>
              </a:rPr>
              <a:t>「AQS」</a:t>
            </a:r>
            <a:r>
              <a:rPr lang="ja-JP" altLang="en-US" sz="2200">
                <a:ea typeface="游ゴシック"/>
                <a:cs typeface="Calibri"/>
              </a:rPr>
              <a:t>を提案します！</a:t>
            </a:r>
            <a:endParaRPr lang="ja-JP" sz="2200">
              <a:ea typeface="游ゴシック"/>
              <a:cs typeface="Calibri"/>
            </a:endParaRPr>
          </a:p>
        </p:txBody>
      </p:sp>
      <p:pic>
        <p:nvPicPr>
          <p:cNvPr id="5" name="Picture 4" descr="背景が黄色の電球と、スケッチで書かれた光線とコード">
            <a:extLst>
              <a:ext uri="{FF2B5EF4-FFF2-40B4-BE49-F238E27FC236}">
                <a16:creationId xmlns:a16="http://schemas.microsoft.com/office/drawing/2014/main" id="{DA2AE69C-FAF4-C32A-94EF-76DDB44E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008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47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2"/>
                </a:solidFill>
                <a:cs typeface="Calibri"/>
              </a:rPr>
              <a:t>各飲食店のメニュー表に</a:t>
            </a:r>
            <a:r>
              <a:rPr lang="en-US">
                <a:solidFill>
                  <a:schemeClr val="tx2"/>
                </a:solidFill>
                <a:ea typeface="Calibri"/>
                <a:cs typeface="Calibri"/>
              </a:rPr>
              <a:t>QR</a:t>
            </a:r>
            <a:r>
              <a:rPr lang="ja-JP" altLang="en-US">
                <a:solidFill>
                  <a:schemeClr val="tx2"/>
                </a:solidFill>
                <a:cs typeface="Calibri"/>
              </a:rPr>
              <a:t>コードを掲載</a:t>
            </a:r>
            <a:endParaRPr lang="en-US" altLang="ja-JP">
              <a:solidFill>
                <a:schemeClr val="tx2"/>
              </a:solidFill>
              <a:ea typeface="Calibri"/>
            </a:endParaRPr>
          </a:p>
        </p:txBody>
      </p:sp>
      <p:sp>
        <p:nvSpPr>
          <p:cNvPr id="68" name="Rectangle 49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7740" y="989567"/>
            <a:ext cx="4766330" cy="1454051"/>
          </a:xfrm>
        </p:spPr>
        <p:txBody>
          <a:bodyPr>
            <a:normAutofit fontScale="90000"/>
          </a:bodyPr>
          <a:lstStyle/>
          <a:p>
            <a:r>
              <a:rPr lang="en-US" altLang="ja-JP" sz="1400"/>
              <a:t/>
            </a:r>
            <a:br>
              <a:rPr lang="en-US" altLang="ja-JP" sz="1400"/>
            </a:br>
            <a:r>
              <a:rPr lang="en-US" altLang="ja-JP" sz="7200" b="1" err="1">
                <a:solidFill>
                  <a:schemeClr val="tx2"/>
                </a:solidFill>
                <a:latin typeface="游ゴシック"/>
                <a:ea typeface="游ゴシック Light"/>
                <a:cs typeface="Calibri Light"/>
              </a:rPr>
              <a:t>AQSとは</a:t>
            </a:r>
            <a:r>
              <a:rPr lang="en-US" altLang="ja-JP" sz="1400">
                <a:latin typeface="游ゴシック"/>
                <a:ea typeface="游ゴシック Light"/>
              </a:rPr>
              <a:t/>
            </a:r>
            <a:br>
              <a:rPr lang="en-US" altLang="ja-JP" sz="1400">
                <a:latin typeface="游ゴシック"/>
                <a:ea typeface="游ゴシック Light"/>
              </a:rPr>
            </a:br>
            <a:r>
              <a:rPr lang="en-US" altLang="ja-JP" sz="1400">
                <a:solidFill>
                  <a:schemeClr val="tx2"/>
                </a:solidFill>
                <a:latin typeface="游ゴシック"/>
                <a:ea typeface="游ゴシック Light"/>
              </a:rPr>
              <a:t>​</a:t>
            </a:r>
            <a:r>
              <a:rPr lang="en-US" altLang="ja-JP" sz="1400"/>
              <a:t/>
            </a:r>
            <a:br>
              <a:rPr lang="en-US" altLang="ja-JP" sz="1400"/>
            </a:br>
            <a:r>
              <a:rPr lang="en-US" altLang="ja-JP" sz="1400"/>
              <a:t/>
            </a:r>
            <a:br>
              <a:rPr lang="en-US" altLang="ja-JP" sz="1400"/>
            </a:br>
            <a:r>
              <a:rPr lang="en-US" altLang="ja-JP" sz="1400"/>
              <a:t/>
            </a:r>
            <a:br>
              <a:rPr lang="en-US" altLang="ja-JP" sz="1400"/>
            </a:br>
            <a:endParaRPr kumimoji="1" lang="ja-JP" altLang="en-US" sz="1400">
              <a:solidFill>
                <a:schemeClr val="tx2"/>
              </a:solidFill>
            </a:endParaRPr>
          </a:p>
        </p:txBody>
      </p:sp>
      <p:grpSp>
        <p:nvGrpSpPr>
          <p:cNvPr id="69" name="Group 51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QR コード">
            <a:extLst>
              <a:ext uri="{FF2B5EF4-FFF2-40B4-BE49-F238E27FC236}">
                <a16:creationId xmlns:a16="http://schemas.microsoft.com/office/drawing/2014/main" id="{C084D0A2-327A-942F-D636-D63971867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65165" y="1999213"/>
            <a:ext cx="5258481" cy="42655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1800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/>
            <a:r>
              <a:rPr lang="en-US">
                <a:solidFill>
                  <a:schemeClr val="tx2"/>
                </a:solidFill>
                <a:latin typeface="游ゴシック"/>
                <a:ea typeface="+mn-lt"/>
                <a:cs typeface="+mn-lt"/>
              </a:rPr>
              <a:t>QR</a:t>
            </a:r>
            <a:r>
              <a:rPr lang="ja-JP" altLang="en-US">
                <a:solidFill>
                  <a:schemeClr val="tx2"/>
                </a:solidFill>
                <a:latin typeface="游ゴシック"/>
                <a:ea typeface="游ゴシック"/>
                <a:cs typeface="+mn-lt"/>
              </a:rPr>
              <a:t>コードを読み込むだけでその飲食店メニューのアレルギーが表示される</a:t>
            </a:r>
            <a:r>
              <a:rPr lang="en-US">
                <a:solidFill>
                  <a:schemeClr val="tx2"/>
                </a:solidFill>
                <a:latin typeface="游ゴシック"/>
                <a:ea typeface="+mn-lt"/>
                <a:cs typeface="+mn-lt"/>
              </a:rPr>
              <a:t>。</a:t>
            </a:r>
            <a:endParaRPr lang="en-US">
              <a:solidFill>
                <a:schemeClr val="tx2"/>
              </a:solidFill>
              <a:latin typeface="游ゴシック"/>
              <a:ea typeface="Calibri"/>
              <a:cs typeface="+mn-lt"/>
            </a:endParaRPr>
          </a:p>
          <a:p>
            <a:pPr marL="285750" indent="-285750"/>
            <a:r>
              <a:rPr lang="en-US" err="1">
                <a:solidFill>
                  <a:schemeClr val="tx2"/>
                </a:solidFill>
                <a:latin typeface="游ゴシック"/>
                <a:ea typeface="Calibri"/>
                <a:cs typeface="Calibri"/>
              </a:rPr>
              <a:t>各飲食店のメニュー表にQRコードを掲載</a:t>
            </a:r>
            <a:r>
              <a:rPr lang="en-US">
                <a:solidFill>
                  <a:schemeClr val="tx2"/>
                </a:solidFill>
                <a:latin typeface="游ゴシック"/>
                <a:ea typeface="Calibri"/>
                <a:cs typeface="Calibri"/>
              </a:rPr>
              <a:t>。</a:t>
            </a:r>
          </a:p>
          <a:p>
            <a:pPr marL="285750" indent="-285750"/>
            <a:r>
              <a:rPr lang="ja-JP" altLang="en-US">
                <a:solidFill>
                  <a:schemeClr val="tx2"/>
                </a:solidFill>
                <a:latin typeface="游ゴシック"/>
                <a:ea typeface="游ゴシック"/>
                <a:cs typeface="Calibri"/>
              </a:rPr>
              <a:t>栄養成分を調べることも可能。</a:t>
            </a:r>
            <a:endParaRPr lang="ja-JP">
              <a:solidFill>
                <a:schemeClr val="tx2"/>
              </a:solidFill>
              <a:ea typeface="游ゴシック"/>
              <a:cs typeface="Calibri"/>
            </a:endParaRPr>
          </a:p>
          <a:p>
            <a:pPr marL="285750" indent="-285750"/>
            <a:endParaRPr lang="ja-JP" altLang="en-US" sz="180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ja-JP" sz="180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ja-JP" altLang="en-US" sz="1800">
              <a:solidFill>
                <a:schemeClr val="tx2"/>
              </a:solidFill>
              <a:ea typeface="游ゴシック" panose="020B0400000000000000" pitchFamily="34" charset="-128"/>
              <a:cs typeface="Calibri"/>
            </a:endParaRPr>
          </a:p>
          <a:p>
            <a:pPr marL="0" indent="0">
              <a:buNone/>
            </a:pPr>
            <a:endParaRPr lang="ja-JP" altLang="en-US" sz="1800">
              <a:solidFill>
                <a:schemeClr val="tx2"/>
              </a:solidFill>
              <a:ea typeface="游ゴシック" panose="020B0400000000000000" pitchFamily="34" charset="-128"/>
              <a:cs typeface="Calibri"/>
            </a:endParaRPr>
          </a:p>
          <a:p>
            <a:pPr marL="0" indent="0">
              <a:buNone/>
            </a:pPr>
            <a:endParaRPr lang="ja-JP" altLang="en-US" sz="1800">
              <a:solidFill>
                <a:schemeClr val="tx2"/>
              </a:solidFill>
              <a:ea typeface="游ゴシック" panose="020B0400000000000000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048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Microsoft Office PowerPoint</Application>
  <PresentationFormat>ワイド画面</PresentationFormat>
  <Paragraphs>95</Paragraphs>
  <Slides>14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游ゴシック</vt:lpstr>
      <vt:lpstr>游ゴシック light</vt:lpstr>
      <vt:lpstr>游ゴシック light</vt:lpstr>
      <vt:lpstr>Arial</vt:lpstr>
      <vt:lpstr>Calibri</vt:lpstr>
      <vt:lpstr>Calibri Light</vt:lpstr>
      <vt:lpstr>Segoe UI</vt:lpstr>
      <vt:lpstr>Office Theme</vt:lpstr>
      <vt:lpstr>AQS （Allergy QRcode System）</vt:lpstr>
      <vt:lpstr>〇はじめに</vt:lpstr>
      <vt:lpstr>〇背景</vt:lpstr>
      <vt:lpstr>〇補足</vt:lpstr>
      <vt:lpstr>食品のアレルギー表示について</vt:lpstr>
      <vt:lpstr>飲食業では、 食物アレルギーに関する ガイドラインがない！？</vt:lpstr>
      <vt:lpstr>求められることは...</vt:lpstr>
      <vt:lpstr>提案</vt:lpstr>
      <vt:lpstr> AQSとは ​   </vt:lpstr>
      <vt:lpstr>使い方</vt:lpstr>
      <vt:lpstr>加えて…</vt:lpstr>
      <vt:lpstr>実現できたら</vt:lpstr>
      <vt:lpstr>最後に...</vt:lpstr>
      <vt:lpstr>参考資料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大谷　愛実</dc:creator>
  <cp:lastModifiedBy>大谷　愛実</cp:lastModifiedBy>
  <cp:revision>2</cp:revision>
  <dcterms:created xsi:type="dcterms:W3CDTF">2024-07-19T06:10:18Z</dcterms:created>
  <dcterms:modified xsi:type="dcterms:W3CDTF">2024-09-13T08:59:33Z</dcterms:modified>
</cp:coreProperties>
</file>