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5" r:id="rId1"/>
  </p:sldMasterIdLst>
  <p:notesMasterIdLst>
    <p:notesMasterId r:id="rId17"/>
  </p:notesMasterIdLst>
  <p:sldIdLst>
    <p:sldId id="287" r:id="rId2"/>
    <p:sldId id="283" r:id="rId3"/>
    <p:sldId id="284" r:id="rId4"/>
    <p:sldId id="288" r:id="rId5"/>
    <p:sldId id="258" r:id="rId6"/>
    <p:sldId id="290" r:id="rId7"/>
    <p:sldId id="295" r:id="rId8"/>
    <p:sldId id="292" r:id="rId9"/>
    <p:sldId id="291" r:id="rId10"/>
    <p:sldId id="293" r:id="rId11"/>
    <p:sldId id="294" r:id="rId12"/>
    <p:sldId id="296" r:id="rId13"/>
    <p:sldId id="297" r:id="rId14"/>
    <p:sldId id="298" r:id="rId15"/>
    <p:sldId id="285" r:id="rId16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99"/>
    <a:srgbClr val="CC0000"/>
    <a:srgbClr val="FF0000"/>
    <a:srgbClr val="FFCC00"/>
    <a:srgbClr val="FFE79B"/>
    <a:srgbClr val="000099"/>
    <a:srgbClr val="CCFFFF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E361CB4-5952-44A1-88B1-9C8991EA4081}" type="datetimeFigureOut">
              <a:rPr kumimoji="1" lang="ja-JP" altLang="en-US" smtClean="0"/>
              <a:t>2023/9/29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E9E3FAAF-3DEE-44BB-886F-7F84259450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37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5A02D6D4-538F-4255-99E7-A52BED571AA3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5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460C-75A4-48FA-95D8-649508E04C1A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862CD3D-959F-41C1-AA82-040A38715F11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BD9-048F-46DB-A4D2-1C96ABB08EF5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96A433BC-A8D4-4001-A8F5-1B8D5C8C1957}" type="datetime1">
              <a:rPr lang="en-US" altLang="ja-JP" smtClean="0"/>
              <a:t>9/29/2023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8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03E-3B25-4014-A9DE-5CE642556BE5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6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4035-AA45-4013-B563-1DE5161C0C70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9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3F83-4A76-4067-B1A0-174F6B994917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C29B-BD8C-45AB-8E86-7F785B9C10E3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2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69A8E8A6-1CFC-4A45-A205-473EADE34A03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CE762F42-28C9-4C1C-8DC2-0143EAA70ACF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0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3116FC5-4184-4543-8D82-56B4FDE90EDB}" type="datetime1">
              <a:rPr lang="en-US" altLang="ja-JP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 spc="14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60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1" kern="1200" spc="14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.gd/w6s1i" TargetMode="External"/><Relationship Id="rId4" Type="http://schemas.openxmlformats.org/officeDocument/2006/relationships/hyperlink" Target="https://x.gd/1CO0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D59671D-6A4C-7944-127B-B71C692E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0</a:t>
            </a:fld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コンテンツ プレースホルダー 4" descr="屋内, テーブル, 店, 棚 が含まれている画像&#10;&#10;自動的に生成された説明">
            <a:extLst>
              <a:ext uri="{FF2B5EF4-FFF2-40B4-BE49-F238E27FC236}">
                <a16:creationId xmlns:a16="http://schemas.microsoft.com/office/drawing/2014/main" id="{4F4B10D8-50A0-2779-FA72-9992D0526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DF5C6-6623-0C9B-90E6-EE9D526B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025" y="3439348"/>
            <a:ext cx="3546283" cy="723724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28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で配達革命～</a:t>
            </a:r>
            <a:endParaRPr lang="en-US" sz="2800" b="1" dirty="0">
              <a:solidFill>
                <a:srgbClr val="0000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F67718-82F0-EEF5-F971-12368722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25" y="1894652"/>
            <a:ext cx="3171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087580-E40A-4732-9B82-A4DE45EFD4B4}"/>
              </a:ext>
            </a:extLst>
          </p:cNvPr>
          <p:cNvSpPr txBox="1"/>
          <p:nvPr/>
        </p:nvSpPr>
        <p:spPr>
          <a:xfrm>
            <a:off x="8729205" y="4310206"/>
            <a:ext cx="2887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サイトURL</a:t>
            </a:r>
          </a:p>
          <a:p>
            <a:r>
              <a:rPr lang="ja-JP" altLang="en-US" b="1" dirty="0">
                <a:solidFill>
                  <a:srgbClr val="0066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https://x.gd/1CO0R</a:t>
            </a:r>
            <a:endParaRPr lang="ja-JP" altLang="en-US" b="1" dirty="0">
              <a:solidFill>
                <a:srgbClr val="0066CC"/>
              </a:solidFill>
            </a:endParaRPr>
          </a:p>
          <a:p>
            <a:r>
              <a:rPr lang="ja-JP" altLang="en-US" b="1" dirty="0"/>
              <a:t>youtube:URL</a:t>
            </a:r>
          </a:p>
          <a:p>
            <a:r>
              <a:rPr lang="ja-JP" altLang="en-US" b="1" dirty="0">
                <a:solidFill>
                  <a:srgbClr val="0066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https://x.gd/w6s1i</a:t>
            </a:r>
            <a:br>
              <a:rPr lang="en-US" altLang="ja-JP" b="1" dirty="0"/>
            </a:b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(CTL+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クリックで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</a:rPr>
              <a:t>Go!)</a:t>
            </a:r>
            <a:endParaRPr lang="ja-JP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63B476C-1D10-5CC6-6659-5BC7AC1B1631}"/>
              </a:ext>
            </a:extLst>
          </p:cNvPr>
          <p:cNvSpPr/>
          <p:nvPr/>
        </p:nvSpPr>
        <p:spPr>
          <a:xfrm>
            <a:off x="6939282" y="1688104"/>
            <a:ext cx="4764082" cy="4560295"/>
          </a:xfrm>
          <a:prstGeom prst="roundRect">
            <a:avLst>
              <a:gd name="adj" fmla="val 70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0000"/>
                  <a:lumOff val="60000"/>
                </a:schemeClr>
              </a:gs>
              <a:gs pos="68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90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6B9494D-801C-7D50-44A3-660B361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808" y="6252290"/>
            <a:ext cx="611656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4102" name="Picture 6" descr="[無料ダウンロード！ √] イラスト パレット 荷物 184939-イラスト パレット 荷物 - Pictngamukjpd5vg">
            <a:extLst>
              <a:ext uri="{FF2B5EF4-FFF2-40B4-BE49-F238E27FC236}">
                <a16:creationId xmlns:a16="http://schemas.microsoft.com/office/drawing/2014/main" id="{2E4F0DFC-19C8-CE28-6604-87D05557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69" y="3949989"/>
            <a:ext cx="2916676" cy="21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849AF762-EE30-0D46-E8D3-B34D877BFEE4}"/>
              </a:ext>
            </a:extLst>
          </p:cNvPr>
          <p:cNvSpPr/>
          <p:nvPr/>
        </p:nvSpPr>
        <p:spPr>
          <a:xfrm>
            <a:off x="5441100" y="3367790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2F68910-AA9A-3269-5CB1-AC588FED53C5}"/>
              </a:ext>
            </a:extLst>
          </p:cNvPr>
          <p:cNvGrpSpPr/>
          <p:nvPr/>
        </p:nvGrpSpPr>
        <p:grpSpPr>
          <a:xfrm>
            <a:off x="1035727" y="1561659"/>
            <a:ext cx="3506025" cy="2921299"/>
            <a:chOff x="4552093" y="2680509"/>
            <a:chExt cx="3682633" cy="302279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1152636-5D39-C9E6-86A2-968B129D7180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22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CAE2F8A6-FADF-DDB0-4220-0AAC37045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7B1AD-2844-242B-5A81-95DF7F9EC774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21" name="Picture 2" descr="画像">
              <a:extLst>
                <a:ext uri="{FF2B5EF4-FFF2-40B4-BE49-F238E27FC236}">
                  <a16:creationId xmlns:a16="http://schemas.microsoft.com/office/drawing/2014/main" id="{F18C9A82-1D9E-FDCA-EBFB-233C7EBE7A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57C72A0-34D0-F455-D898-6DC12F83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57" y="1047230"/>
            <a:ext cx="897853" cy="4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04475-E0DB-B8D5-AFDD-DCFE486F09A0}"/>
              </a:ext>
            </a:extLst>
          </p:cNvPr>
          <p:cNvSpPr txBox="1">
            <a:spLocks/>
          </p:cNvSpPr>
          <p:nvPr/>
        </p:nvSpPr>
        <p:spPr>
          <a:xfrm>
            <a:off x="1774735" y="942833"/>
            <a:ext cx="4035488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当日受取可能か確認</a:t>
            </a:r>
            <a:endParaRPr kumimoji="1" lang="en-US" altLang="ja-JP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242C1DB-A79E-4E76-C8EC-33408EC27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44" y="3559312"/>
            <a:ext cx="2980758" cy="3040373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EC9989-8AC8-9743-8E8E-688FE5F4BBE1}"/>
              </a:ext>
            </a:extLst>
          </p:cNvPr>
          <p:cNvSpPr txBox="1">
            <a:spLocks/>
          </p:cNvSpPr>
          <p:nvPr/>
        </p:nvSpPr>
        <p:spPr>
          <a:xfrm>
            <a:off x="8132808" y="924250"/>
            <a:ext cx="2965386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フィードバック</a:t>
            </a:r>
            <a:endParaRPr kumimoji="1" lang="en-US" altLang="ja-JP" sz="2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8C5E1E8-E3F2-652E-1AD4-7D731FA7752D}"/>
              </a:ext>
            </a:extLst>
          </p:cNvPr>
          <p:cNvSpPr txBox="1">
            <a:spLocks/>
          </p:cNvSpPr>
          <p:nvPr/>
        </p:nvSpPr>
        <p:spPr>
          <a:xfrm>
            <a:off x="443494" y="973674"/>
            <a:ext cx="862243" cy="587985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④</a:t>
            </a:r>
            <a:endParaRPr kumimoji="1" lang="en-US" altLang="ja-JP" sz="28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672772-2B00-E2D4-3209-5B6980EE900A}"/>
              </a:ext>
            </a:extLst>
          </p:cNvPr>
          <p:cNvSpPr txBox="1">
            <a:spLocks/>
          </p:cNvSpPr>
          <p:nvPr/>
        </p:nvSpPr>
        <p:spPr>
          <a:xfrm>
            <a:off x="7584959" y="973520"/>
            <a:ext cx="862243" cy="587985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⑤</a:t>
            </a:r>
            <a:endParaRPr kumimoji="1" lang="en-US" altLang="ja-JP" sz="2800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CC462B7-DCDB-6B0D-02A0-87921D3A337C}"/>
              </a:ext>
            </a:extLst>
          </p:cNvPr>
          <p:cNvSpPr txBox="1">
            <a:spLocks/>
          </p:cNvSpPr>
          <p:nvPr/>
        </p:nvSpPr>
        <p:spPr>
          <a:xfrm>
            <a:off x="-1" y="575446"/>
            <a:ext cx="2090057" cy="60210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/>
              <a:t>【</a:t>
            </a:r>
            <a:r>
              <a:rPr lang="ja-JP" altLang="en-US" sz="2200" b="1" dirty="0"/>
              <a:t>詳細</a:t>
            </a:r>
            <a:r>
              <a:rPr lang="en-US" altLang="ja-JP" sz="2200" b="1" dirty="0"/>
              <a:t>4】</a:t>
            </a:r>
            <a:endParaRPr kumimoji="1" lang="en-US" altLang="ja-JP" sz="22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A9C4DAD-E64F-B9EA-046B-E05C4D43A570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5E05C7C3-B516-C2DC-561B-28F338E05574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_6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A36512A-DD83-4217-82D7-EDF73F0103FB}"/>
              </a:ext>
            </a:extLst>
          </p:cNvPr>
          <p:cNvGrpSpPr/>
          <p:nvPr/>
        </p:nvGrpSpPr>
        <p:grpSpPr>
          <a:xfrm>
            <a:off x="7778400" y="1847578"/>
            <a:ext cx="1377576" cy="719071"/>
            <a:chOff x="4559295" y="1749660"/>
            <a:chExt cx="1377576" cy="719071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8C49DC87-00F0-5A9E-1250-417DDFC11731}"/>
                </a:ext>
              </a:extLst>
            </p:cNvPr>
            <p:cNvSpPr/>
            <p:nvPr/>
          </p:nvSpPr>
          <p:spPr>
            <a:xfrm>
              <a:off x="4559295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FFCC00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5FBC186-4A40-C440-7BA4-DBC2B53E0295}"/>
                </a:ext>
              </a:extLst>
            </p:cNvPr>
            <p:cNvSpPr txBox="1"/>
            <p:nvPr/>
          </p:nvSpPr>
          <p:spPr>
            <a:xfrm>
              <a:off x="4712338" y="1960096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A2624E5-E6B4-C874-6534-1659C5DE2871}"/>
              </a:ext>
            </a:extLst>
          </p:cNvPr>
          <p:cNvGrpSpPr/>
          <p:nvPr/>
        </p:nvGrpSpPr>
        <p:grpSpPr>
          <a:xfrm>
            <a:off x="9408605" y="1847578"/>
            <a:ext cx="1499718" cy="719071"/>
            <a:chOff x="6189500" y="1749660"/>
            <a:chExt cx="1499718" cy="719071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BD2A4811-D803-531A-D205-8CB5DF152C02}"/>
                </a:ext>
              </a:extLst>
            </p:cNvPr>
            <p:cNvSpPr/>
            <p:nvPr/>
          </p:nvSpPr>
          <p:spPr>
            <a:xfrm>
              <a:off x="6189500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2D3C83F4-5A84-D9B0-8D3D-80BF9F21DC6B}"/>
                </a:ext>
              </a:extLst>
            </p:cNvPr>
            <p:cNvSpPr txBox="1"/>
            <p:nvPr/>
          </p:nvSpPr>
          <p:spPr>
            <a:xfrm>
              <a:off x="6464685" y="1930866"/>
              <a:ext cx="1224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C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郵便</a:t>
              </a:r>
              <a:endParaRPr kumimoji="1" lang="ja-JP" altLang="en-US" sz="2400" b="1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9B9DBC8-DB99-32EA-A29C-1F665FC08808}"/>
              </a:ext>
            </a:extLst>
          </p:cNvPr>
          <p:cNvGrpSpPr/>
          <p:nvPr/>
        </p:nvGrpSpPr>
        <p:grpSpPr>
          <a:xfrm>
            <a:off x="7815347" y="2979810"/>
            <a:ext cx="1377576" cy="719071"/>
            <a:chOff x="4596242" y="2881892"/>
            <a:chExt cx="1377576" cy="719071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BA5CE67D-ADF7-E584-EB6B-80FD09095E93}"/>
                </a:ext>
              </a:extLst>
            </p:cNvPr>
            <p:cNvSpPr/>
            <p:nvPr/>
          </p:nvSpPr>
          <p:spPr>
            <a:xfrm>
              <a:off x="4596242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B7BEA778-E9DE-3E0C-2661-044EA6EB2BDA}"/>
                </a:ext>
              </a:extLst>
            </p:cNvPr>
            <p:cNvSpPr txBox="1"/>
            <p:nvPr/>
          </p:nvSpPr>
          <p:spPr>
            <a:xfrm>
              <a:off x="4749285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E740E67-06DE-7B71-C148-3082C533BA57}"/>
              </a:ext>
            </a:extLst>
          </p:cNvPr>
          <p:cNvGrpSpPr/>
          <p:nvPr/>
        </p:nvGrpSpPr>
        <p:grpSpPr>
          <a:xfrm>
            <a:off x="9406493" y="2979810"/>
            <a:ext cx="1377576" cy="719071"/>
            <a:chOff x="6187388" y="2881892"/>
            <a:chExt cx="1377576" cy="719071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3669BC5C-148F-6495-D543-5B027F273BE6}"/>
                </a:ext>
              </a:extLst>
            </p:cNvPr>
            <p:cNvSpPr/>
            <p:nvPr/>
          </p:nvSpPr>
          <p:spPr>
            <a:xfrm>
              <a:off x="6187388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003399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CC4B6E2-61AE-6D7A-59E2-37B48D062115}"/>
                </a:ext>
              </a:extLst>
            </p:cNvPr>
            <p:cNvSpPr txBox="1"/>
            <p:nvPr/>
          </p:nvSpPr>
          <p:spPr>
            <a:xfrm>
              <a:off x="6340431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33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F290BCE-21CC-C65B-C131-A21F761E5379}"/>
              </a:ext>
            </a:extLst>
          </p:cNvPr>
          <p:cNvSpPr/>
          <p:nvPr/>
        </p:nvSpPr>
        <p:spPr>
          <a:xfrm>
            <a:off x="115622" y="727618"/>
            <a:ext cx="11926841" cy="5893818"/>
          </a:xfrm>
          <a:prstGeom prst="roundRect">
            <a:avLst>
              <a:gd name="adj" fmla="val 31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6B9494D-801C-7D50-44A3-660B361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4830" y="6170490"/>
            <a:ext cx="647633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8C5E1E8-E3F2-652E-1AD4-7D731FA7752D}"/>
              </a:ext>
            </a:extLst>
          </p:cNvPr>
          <p:cNvSpPr txBox="1">
            <a:spLocks/>
          </p:cNvSpPr>
          <p:nvPr/>
        </p:nvSpPr>
        <p:spPr>
          <a:xfrm>
            <a:off x="375889" y="4575131"/>
            <a:ext cx="3722240" cy="1472652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日にち指定が出来ない商品</a:t>
            </a:r>
            <a:endParaRPr kumimoji="1"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でも、</a:t>
            </a:r>
            <a:r>
              <a:rPr kumimoji="1" lang="ja-JP" altLang="en-US" sz="1800" b="1" u="sng" dirty="0">
                <a:solidFill>
                  <a:srgbClr val="FF0000"/>
                </a:solidFill>
              </a:rPr>
              <a:t>受取人へ親切に商品</a:t>
            </a:r>
            <a:endParaRPr kumimoji="1" lang="en-US" altLang="ja-JP" sz="1800" b="1" u="sng" dirty="0">
              <a:solidFill>
                <a:srgbClr val="FF0000"/>
              </a:solidFill>
            </a:endParaRPr>
          </a:p>
          <a:p>
            <a:r>
              <a:rPr kumimoji="1"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</a:t>
            </a: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届ける事が出来る</a:t>
            </a:r>
            <a:endParaRPr kumimoji="1" lang="en-US" altLang="ja-JP" sz="1800" b="1" u="sng" dirty="0">
              <a:solidFill>
                <a:srgbClr val="FF3300"/>
              </a:solidFill>
            </a:endParaRPr>
          </a:p>
        </p:txBody>
      </p:sp>
      <p:pic>
        <p:nvPicPr>
          <p:cNvPr id="10242" name="Picture 2" descr="近江商人の三方よし・商売十訓から学ぶ会社の存在意義 | ネットで学ぶ経営・集客〜ヒーロー道〜">
            <a:extLst>
              <a:ext uri="{FF2B5EF4-FFF2-40B4-BE49-F238E27FC236}">
                <a16:creationId xmlns:a16="http://schemas.microsoft.com/office/drawing/2014/main" id="{7FF87126-AE40-E114-296D-8BBA4F1AB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7851" r="5218" b="7704"/>
          <a:stretch/>
        </p:blipFill>
        <p:spPr bwMode="auto">
          <a:xfrm>
            <a:off x="3416440" y="1445855"/>
            <a:ext cx="5265519" cy="4950414"/>
          </a:xfrm>
          <a:prstGeom prst="roundRect">
            <a:avLst>
              <a:gd name="adj" fmla="val 354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04475-E0DB-B8D5-AFDD-DCFE486F09A0}"/>
              </a:ext>
            </a:extLst>
          </p:cNvPr>
          <p:cNvSpPr txBox="1">
            <a:spLocks/>
          </p:cNvSpPr>
          <p:nvPr/>
        </p:nvSpPr>
        <p:spPr>
          <a:xfrm>
            <a:off x="5343712" y="3808520"/>
            <a:ext cx="2020878" cy="636081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700" b="1" dirty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３方良</a:t>
            </a:r>
            <a:endParaRPr kumimoji="1" lang="en-US" altLang="ja-JP" sz="2700" b="1" dirty="0">
              <a:solidFill>
                <a:srgbClr val="00B05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526682-603D-CA55-8293-92271EB60B94}"/>
              </a:ext>
            </a:extLst>
          </p:cNvPr>
          <p:cNvSpPr txBox="1">
            <a:spLocks/>
          </p:cNvSpPr>
          <p:nvPr/>
        </p:nvSpPr>
        <p:spPr>
          <a:xfrm>
            <a:off x="5540622" y="2498726"/>
            <a:ext cx="1010439" cy="346900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DDE48A-A850-AF0C-F2AE-C63A5474130E}"/>
              </a:ext>
            </a:extLst>
          </p:cNvPr>
          <p:cNvSpPr/>
          <p:nvPr/>
        </p:nvSpPr>
        <p:spPr>
          <a:xfrm>
            <a:off x="5645731" y="2297513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0">
                  <a:noFill/>
                  <a:prstDash val="sysDot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運送</a:t>
            </a:r>
            <a:endParaRPr lang="en-US" altLang="ja-JP" sz="2400" b="1" cap="none" spc="0" dirty="0">
              <a:ln w="0">
                <a:noFill/>
                <a:prstDash val="sysDot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ctr"/>
            <a:r>
              <a:rPr lang="ja-JP" altLang="en-US" sz="2400" b="1" dirty="0">
                <a:ln w="0">
                  <a:noFill/>
                  <a:prstDash val="sysDot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業者</a:t>
            </a:r>
            <a:endParaRPr lang="ja-JP" altLang="en-US" sz="2400" b="1" cap="none" spc="0" dirty="0">
              <a:ln w="0">
                <a:noFill/>
                <a:prstDash val="sysDot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7F59C375-E3E8-32E5-96A3-F44A2841B1A0}"/>
              </a:ext>
            </a:extLst>
          </p:cNvPr>
          <p:cNvSpPr txBox="1">
            <a:spLocks/>
          </p:cNvSpPr>
          <p:nvPr/>
        </p:nvSpPr>
        <p:spPr>
          <a:xfrm>
            <a:off x="4238162" y="727618"/>
            <a:ext cx="4394362" cy="91584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配送商品の持ち帰りが無くなり、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ja-JP" altLang="en-US" sz="1800" b="1" u="sng" dirty="0">
                <a:solidFill>
                  <a:srgbClr val="FF3300"/>
                </a:solidFill>
              </a:rPr>
              <a:t>スムーズに荷物を届けられる</a:t>
            </a:r>
            <a:endParaRPr kumimoji="1" lang="en-US" altLang="ja-JP" sz="1800" b="1" u="sng" dirty="0">
              <a:solidFill>
                <a:srgbClr val="FF3300"/>
              </a:solidFill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EA819159-2D5E-D17C-D90A-821FB91C9C9F}"/>
              </a:ext>
            </a:extLst>
          </p:cNvPr>
          <p:cNvSpPr txBox="1">
            <a:spLocks/>
          </p:cNvSpPr>
          <p:nvPr/>
        </p:nvSpPr>
        <p:spPr>
          <a:xfrm>
            <a:off x="7030828" y="4748630"/>
            <a:ext cx="813528" cy="346900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FB5BE75-1C23-0C27-AD9E-6E8750D12AC0}"/>
              </a:ext>
            </a:extLst>
          </p:cNvPr>
          <p:cNvSpPr/>
          <p:nvPr/>
        </p:nvSpPr>
        <p:spPr>
          <a:xfrm>
            <a:off x="6960021" y="4584973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>
                  <a:noFill/>
                  <a:prstDash val="sysDot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受取</a:t>
            </a:r>
            <a:endParaRPr lang="en-US" altLang="ja-JP" sz="2400" b="1" dirty="0">
              <a:ln w="0">
                <a:noFill/>
                <a:prstDash val="sysDot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ctr"/>
            <a:r>
              <a:rPr lang="ja-JP" altLang="en-US" sz="2400" b="1" dirty="0">
                <a:ln w="0">
                  <a:noFill/>
                  <a:prstDash val="sysDot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人</a:t>
            </a:r>
            <a:endParaRPr lang="ja-JP" altLang="en-US" sz="2400" b="1" cap="none" spc="0" dirty="0">
              <a:ln w="0">
                <a:noFill/>
                <a:prstDash val="sysDot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29CB7E4C-53C4-53B8-AD36-F9DC34A90AF1}"/>
              </a:ext>
            </a:extLst>
          </p:cNvPr>
          <p:cNvSpPr txBox="1">
            <a:spLocks/>
          </p:cNvSpPr>
          <p:nvPr/>
        </p:nvSpPr>
        <p:spPr>
          <a:xfrm>
            <a:off x="4318240" y="4722725"/>
            <a:ext cx="813528" cy="452679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F8B820-4548-9001-775D-9A69469A30B0}"/>
              </a:ext>
            </a:extLst>
          </p:cNvPr>
          <p:cNvSpPr/>
          <p:nvPr/>
        </p:nvSpPr>
        <p:spPr>
          <a:xfrm>
            <a:off x="4189469" y="4713739"/>
            <a:ext cx="1107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0">
                  <a:noFill/>
                  <a:prstDash val="sysDot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送り主</a:t>
            </a:r>
            <a:endParaRPr lang="ja-JP" altLang="en-US" sz="2400" b="1" cap="none" spc="0" dirty="0">
              <a:ln w="0">
                <a:noFill/>
                <a:prstDash val="sysDot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00BF42B1-ED4C-6C99-9DCF-1FDF99EAC3C2}"/>
              </a:ext>
            </a:extLst>
          </p:cNvPr>
          <p:cNvSpPr txBox="1">
            <a:spLocks/>
          </p:cNvSpPr>
          <p:nvPr/>
        </p:nvSpPr>
        <p:spPr>
          <a:xfrm>
            <a:off x="8591149" y="4207866"/>
            <a:ext cx="4394362" cy="201609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/>
              <a:t>様々な運送会社がある中、</a:t>
            </a:r>
            <a:endParaRPr lang="en-US" altLang="ja-JP" sz="1800" b="1" dirty="0"/>
          </a:p>
          <a:p>
            <a:r>
              <a:rPr lang="en-US" altLang="ja-JP" sz="1800" b="1" u="sng" dirty="0">
                <a:solidFill>
                  <a:srgbClr val="FF0000"/>
                </a:solidFill>
              </a:rPr>
              <a:t>『</a:t>
            </a:r>
            <a:r>
              <a:rPr lang="ja-JP" altLang="en-US" sz="1800" b="1" u="sng" dirty="0">
                <a:solidFill>
                  <a:srgbClr val="FF0000"/>
                </a:solidFill>
              </a:rPr>
              <a:t>受取れない意思表示</a:t>
            </a:r>
            <a:r>
              <a:rPr lang="en-US" altLang="ja-JP" sz="1800" b="1" u="sng" dirty="0">
                <a:solidFill>
                  <a:srgbClr val="FF0000"/>
                </a:solidFill>
              </a:rPr>
              <a:t>』</a:t>
            </a:r>
            <a:r>
              <a:rPr lang="ja-JP" altLang="en-US" sz="1800" b="1" u="sng" dirty="0">
                <a:solidFill>
                  <a:srgbClr val="FF0000"/>
                </a:solidFill>
              </a:rPr>
              <a:t>を</a:t>
            </a:r>
            <a:endParaRPr lang="en-US" altLang="ja-JP" sz="1800" b="1" u="sng" dirty="0">
              <a:solidFill>
                <a:srgbClr val="FF0000"/>
              </a:solidFill>
            </a:endParaRPr>
          </a:p>
          <a:p>
            <a:r>
              <a:rPr lang="ja-JP" altLang="en-US" sz="1800" b="1" u="sng" dirty="0">
                <a:solidFill>
                  <a:srgbClr val="FF0000"/>
                </a:solidFill>
              </a:rPr>
              <a:t>ワンストップで伝える</a:t>
            </a:r>
            <a:r>
              <a:rPr lang="ja-JP" altLang="en-US" sz="1800" b="1" dirty="0"/>
              <a:t>事が</a:t>
            </a:r>
            <a:endParaRPr lang="en-US" altLang="ja-JP" sz="1800" b="1" dirty="0"/>
          </a:p>
          <a:p>
            <a:r>
              <a:rPr lang="ja-JP" altLang="en-US" sz="1800" b="1" dirty="0"/>
              <a:t>出来る</a:t>
            </a:r>
            <a:endParaRPr kumimoji="1" lang="en-US" altLang="ja-JP" sz="1800" b="1" dirty="0"/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DE9FFD55-17FB-1766-C36C-744BF8D5771D}"/>
              </a:ext>
            </a:extLst>
          </p:cNvPr>
          <p:cNvSpPr txBox="1">
            <a:spLocks/>
          </p:cNvSpPr>
          <p:nvPr/>
        </p:nvSpPr>
        <p:spPr>
          <a:xfrm>
            <a:off x="2493897" y="6010703"/>
            <a:ext cx="7408964" cy="91584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b="1" dirty="0"/>
              <a:t>IT</a:t>
            </a:r>
            <a:r>
              <a:rPr kumimoji="1" lang="ja-JP" altLang="en-US" sz="2800" b="1" dirty="0"/>
              <a:t>のちからで、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世の中に貢献</a:t>
            </a:r>
            <a:r>
              <a:rPr kumimoji="1" lang="ja-JP" altLang="en-US" sz="2800" b="1" dirty="0"/>
              <a:t>します！！</a:t>
            </a:r>
            <a:endParaRPr kumimoji="1" lang="en-US" altLang="ja-JP" sz="2800" b="1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4DE709C-F902-EC49-070C-FE7A582B103B}"/>
              </a:ext>
            </a:extLst>
          </p:cNvPr>
          <p:cNvSpPr txBox="1">
            <a:spLocks/>
          </p:cNvSpPr>
          <p:nvPr/>
        </p:nvSpPr>
        <p:spPr>
          <a:xfrm>
            <a:off x="0" y="694438"/>
            <a:ext cx="2090057" cy="60210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/>
              <a:t>【</a:t>
            </a:r>
            <a:r>
              <a:rPr lang="ja-JP" altLang="en-US" sz="2200" b="1" dirty="0"/>
              <a:t>まとめ</a:t>
            </a:r>
            <a:r>
              <a:rPr lang="en-US" altLang="ja-JP" sz="2200" b="1" dirty="0"/>
              <a:t>】</a:t>
            </a:r>
            <a:endParaRPr kumimoji="1" lang="en-US" altLang="ja-JP" sz="2200" b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828D638-2FE3-7CE6-0A46-68CD429E1979}"/>
              </a:ext>
            </a:extLst>
          </p:cNvPr>
          <p:cNvSpPr/>
          <p:nvPr/>
        </p:nvSpPr>
        <p:spPr>
          <a:xfrm>
            <a:off x="211729" y="1597256"/>
            <a:ext cx="4752157" cy="830997"/>
          </a:xfrm>
          <a:prstGeom prst="roundRect">
            <a:avLst>
              <a:gd name="adj" fmla="val 1793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rgbClr val="CCFFFF"/>
              </a:gs>
              <a:gs pos="68000">
                <a:schemeClr val="bg1"/>
              </a:gs>
              <a:gs pos="100000">
                <a:srgbClr val="CCFFFF"/>
              </a:gs>
            </a:gsLst>
            <a:lin ang="5400000" scaled="1"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7C72A0-34D0-F455-D898-6DC12F83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8" y="1770716"/>
            <a:ext cx="897853" cy="4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EC9989-8AC8-9743-8E8E-688FE5F4BBE1}"/>
              </a:ext>
            </a:extLst>
          </p:cNvPr>
          <p:cNvSpPr txBox="1">
            <a:spLocks/>
          </p:cNvSpPr>
          <p:nvPr/>
        </p:nvSpPr>
        <p:spPr>
          <a:xfrm>
            <a:off x="1420999" y="1673919"/>
            <a:ext cx="4128838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>
                <a:solidFill>
                  <a:srgbClr val="000099"/>
                </a:solidFill>
              </a:rPr>
              <a:t>目指している世界</a:t>
            </a:r>
            <a:endParaRPr kumimoji="1" lang="en-US" altLang="ja-JP" sz="2800" b="1" dirty="0">
              <a:solidFill>
                <a:srgbClr val="000099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0BF20E-24DD-1A2B-EDA4-65328E2AFFEC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C64C29D-7101-EE28-30E0-C3FCBB1BBE6E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_7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65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4FE99E4-CDD7-874C-57E8-169CC1B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6" y="6170490"/>
            <a:ext cx="55719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E9E4932-EE46-AC50-8118-E3712BE762CD}"/>
              </a:ext>
            </a:extLst>
          </p:cNvPr>
          <p:cNvSpPr txBox="1">
            <a:spLocks/>
          </p:cNvSpPr>
          <p:nvPr/>
        </p:nvSpPr>
        <p:spPr>
          <a:xfrm>
            <a:off x="3847625" y="2360649"/>
            <a:ext cx="4496749" cy="1718501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b="1" dirty="0"/>
              <a:t>補足資料</a:t>
            </a:r>
            <a:endParaRPr kumimoji="1" lang="en-US" altLang="ja-JP" sz="7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44CB64-A3C4-635B-77B9-DEC1512F5A7F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8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4FE99E4-CDD7-874C-57E8-169CC1B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6" y="6170490"/>
            <a:ext cx="55719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44CB64-A3C4-635B-77B9-DEC1512F5A7F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B4729C-F5C3-8B98-48FE-8A23DF88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959"/>
            <a:ext cx="2517677" cy="62232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補足資料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_1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9218" name="Picture 2" descr="画像">
            <a:extLst>
              <a:ext uri="{FF2B5EF4-FFF2-40B4-BE49-F238E27FC236}">
                <a16:creationId xmlns:a16="http://schemas.microsoft.com/office/drawing/2014/main" id="{1A9A49E1-ED7C-E872-8E03-235CA22EB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10204"/>
          <a:stretch/>
        </p:blipFill>
        <p:spPr bwMode="auto">
          <a:xfrm>
            <a:off x="2343044" y="1251822"/>
            <a:ext cx="7785694" cy="53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87C044-D75B-FB7E-C4D6-71A514527D77}"/>
              </a:ext>
            </a:extLst>
          </p:cNvPr>
          <p:cNvSpPr txBox="1">
            <a:spLocks/>
          </p:cNvSpPr>
          <p:nvPr/>
        </p:nvSpPr>
        <p:spPr>
          <a:xfrm>
            <a:off x="5736716" y="601332"/>
            <a:ext cx="1578485" cy="861551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/>
              <a:t>ER</a:t>
            </a:r>
            <a:r>
              <a:rPr lang="ja-JP" altLang="en-US" sz="2800" dirty="0"/>
              <a:t>図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6967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4FE99E4-CDD7-874C-57E8-169CC1B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6" y="6170490"/>
            <a:ext cx="55719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44CB64-A3C4-635B-77B9-DEC1512F5A7F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B4729C-F5C3-8B98-48FE-8A23DF88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959"/>
            <a:ext cx="2517677" cy="62232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補足資料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_2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9220" name="Picture 4" descr="画像">
            <a:extLst>
              <a:ext uri="{FF2B5EF4-FFF2-40B4-BE49-F238E27FC236}">
                <a16:creationId xmlns:a16="http://schemas.microsoft.com/office/drawing/2014/main" id="{D93C9043-FEE0-B107-D002-61F0F9F77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/>
          <a:stretch/>
        </p:blipFill>
        <p:spPr bwMode="auto">
          <a:xfrm>
            <a:off x="597059" y="946654"/>
            <a:ext cx="10566660" cy="522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9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D7199-A4C1-AE67-B65D-D1C9618B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9" y="691971"/>
            <a:ext cx="6303698" cy="908751"/>
          </a:xfrm>
        </p:spPr>
        <p:txBody>
          <a:bodyPr/>
          <a:lstStyle/>
          <a:p>
            <a:r>
              <a:rPr lang="ja-JP" altLang="en-US" sz="1350" b="1" dirty="0">
                <a:solidFill>
                  <a:srgbClr val="FF0000"/>
                </a:solidFill>
              </a:rPr>
              <a:t>物流</a:t>
            </a:r>
            <a:r>
              <a:rPr lang="ja-JP" altLang="en-US" sz="1350" dirty="0"/>
              <a:t>は私たちが生活していく上で</a:t>
            </a:r>
            <a:r>
              <a:rPr lang="ja-JP" altLang="en-US" sz="1350" b="1" dirty="0">
                <a:solidFill>
                  <a:srgbClr val="FF0000"/>
                </a:solidFill>
              </a:rPr>
              <a:t>重要な社会インフラ</a:t>
            </a:r>
            <a:r>
              <a:rPr lang="ja-JP" altLang="en-US" sz="1350" dirty="0"/>
              <a:t>であり、</a:t>
            </a:r>
            <a:endParaRPr lang="en-US" altLang="ja-JP" sz="1350" dirty="0"/>
          </a:p>
          <a:p>
            <a:r>
              <a:rPr lang="ja-JP" altLang="en-US" sz="1350" b="1" dirty="0">
                <a:solidFill>
                  <a:srgbClr val="FF0000"/>
                </a:solidFill>
              </a:rPr>
              <a:t>宅急便の取扱い個数</a:t>
            </a:r>
            <a:r>
              <a:rPr lang="ja-JP" altLang="en-US" sz="1350" dirty="0"/>
              <a:t>は大きく</a:t>
            </a:r>
            <a:r>
              <a:rPr lang="ja-JP" altLang="en-US" sz="1350" b="1" dirty="0">
                <a:solidFill>
                  <a:srgbClr val="FF0000"/>
                </a:solidFill>
              </a:rPr>
              <a:t>増加</a:t>
            </a:r>
            <a:r>
              <a:rPr lang="ja-JP" altLang="en-US" sz="1350" dirty="0">
                <a:solidFill>
                  <a:schemeClr val="tx1"/>
                </a:solidFill>
              </a:rPr>
              <a:t>傾向</a:t>
            </a:r>
            <a:r>
              <a:rPr lang="ja-JP" altLang="en-US" sz="1350" dirty="0"/>
              <a:t>。</a:t>
            </a:r>
            <a:endParaRPr kumimoji="1" lang="en-US" altLang="ja-JP" sz="135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55BA48-B2A8-4FB6-BD7C-0D6839B57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0" y="1456273"/>
            <a:ext cx="4045908" cy="21070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67CE44-5C07-F3E1-59E2-D3F12ACE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77" y="4674957"/>
            <a:ext cx="3222243" cy="2022406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DE137F2-9DC0-2331-A3A1-779618A53C8F}"/>
              </a:ext>
            </a:extLst>
          </p:cNvPr>
          <p:cNvSpPr txBox="1">
            <a:spLocks/>
          </p:cNvSpPr>
          <p:nvPr/>
        </p:nvSpPr>
        <p:spPr>
          <a:xfrm>
            <a:off x="348089" y="3563364"/>
            <a:ext cx="6246878" cy="1611221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0" dirty="0"/>
              <a:t>宅急便の取り扱いが増加する事により</a:t>
            </a:r>
            <a:r>
              <a:rPr lang="ja-JP" altLang="en-US" sz="1350" b="1" dirty="0">
                <a:solidFill>
                  <a:srgbClr val="FF0000"/>
                </a:solidFill>
              </a:rPr>
              <a:t>「再配達」</a:t>
            </a:r>
            <a:r>
              <a:rPr lang="ja-JP" altLang="en-US" sz="1350" dirty="0"/>
              <a:t>に対し</a:t>
            </a:r>
            <a:r>
              <a:rPr lang="ja-JP" altLang="en-US" sz="1350" b="1" dirty="0">
                <a:solidFill>
                  <a:srgbClr val="FF0000"/>
                </a:solidFill>
              </a:rPr>
              <a:t>問題視</a:t>
            </a:r>
            <a:endParaRPr lang="en-US" altLang="ja-JP" sz="1350" b="1" dirty="0">
              <a:solidFill>
                <a:srgbClr val="FF0000"/>
              </a:solidFill>
            </a:endParaRPr>
          </a:p>
          <a:p>
            <a:r>
              <a:rPr lang="ja-JP" altLang="en-US" sz="1350" dirty="0"/>
              <a:t>されている。</a:t>
            </a:r>
            <a:endParaRPr lang="en-US" altLang="ja-JP" sz="1350" dirty="0"/>
          </a:p>
          <a:p>
            <a:r>
              <a:rPr lang="ja-JP" altLang="en-US" sz="1350" dirty="0"/>
              <a:t>今後も宅配便取扱個数の増加に伴い、</a:t>
            </a:r>
            <a:r>
              <a:rPr lang="ja-JP" altLang="en-US" sz="1350" b="1" dirty="0">
                <a:solidFill>
                  <a:srgbClr val="FF0000"/>
                </a:solidFill>
              </a:rPr>
              <a:t>再配達</a:t>
            </a:r>
            <a:r>
              <a:rPr lang="ja-JP" altLang="en-US" sz="1350" dirty="0"/>
              <a:t>となる個数自体も</a:t>
            </a:r>
            <a:endParaRPr lang="en-US" altLang="ja-JP" sz="1350" dirty="0"/>
          </a:p>
          <a:p>
            <a:r>
              <a:rPr lang="ja-JP" altLang="en-US" sz="1350" dirty="0"/>
              <a:t>増加する可能性が高い。</a:t>
            </a:r>
            <a:endParaRPr kumimoji="1" lang="en-US" altLang="ja-JP" sz="135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A2DA31C-D05F-83EA-858F-0A8DF2333F45}"/>
              </a:ext>
            </a:extLst>
          </p:cNvPr>
          <p:cNvSpPr txBox="1">
            <a:spLocks/>
          </p:cNvSpPr>
          <p:nvPr/>
        </p:nvSpPr>
        <p:spPr>
          <a:xfrm>
            <a:off x="8910687" y="6339302"/>
            <a:ext cx="2452644" cy="39721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ja-JP" altLang="en-US" sz="1200" dirty="0"/>
              <a:t>出所）国土交通省</a:t>
            </a:r>
            <a:r>
              <a:rPr kumimoji="0" lang="en-US" altLang="ja-JP" sz="1200" dirty="0"/>
              <a:t>HP</a:t>
            </a:r>
            <a:r>
              <a:rPr kumimoji="0" lang="ja-JP" altLang="en-US" sz="1200" dirty="0"/>
              <a:t>より</a:t>
            </a:r>
            <a:endParaRPr kumimoji="1" lang="en-US" altLang="ja-JP" sz="1200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93744FD-3ADC-CD12-DFBA-A57EC79E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14" y="6300145"/>
            <a:ext cx="562389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197E9BD-0EED-F440-A145-A9A40F23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829" y="691971"/>
            <a:ext cx="2824946" cy="25011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A10700-86E9-E83D-257A-ACFE20B35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646" y="4026032"/>
            <a:ext cx="3675369" cy="2297105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D4BD0F5-E4D7-D333-75F1-0F1A215B061F}"/>
              </a:ext>
            </a:extLst>
          </p:cNvPr>
          <p:cNvSpPr txBox="1">
            <a:spLocks/>
          </p:cNvSpPr>
          <p:nvPr/>
        </p:nvSpPr>
        <p:spPr>
          <a:xfrm>
            <a:off x="7146514" y="3244404"/>
            <a:ext cx="4538133" cy="814803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ja-JP" altLang="en-US" sz="1350" dirty="0"/>
              <a:t>注文時に</a:t>
            </a:r>
            <a:r>
              <a:rPr kumimoji="0" lang="ja-JP" altLang="en-US" sz="1350" b="1" dirty="0">
                <a:solidFill>
                  <a:srgbClr val="FF0000"/>
                </a:solidFill>
              </a:rPr>
              <a:t>受け取りの時間や場所</a:t>
            </a:r>
            <a:r>
              <a:rPr kumimoji="0" lang="ja-JP" altLang="en-US" sz="1350" dirty="0"/>
              <a:t>をあらかじめ</a:t>
            </a:r>
            <a:endParaRPr kumimoji="0" lang="en-US" altLang="ja-JP" sz="1350" dirty="0"/>
          </a:p>
          <a:p>
            <a:r>
              <a:rPr kumimoji="0" lang="ja-JP" altLang="en-US" sz="1350" b="1" dirty="0">
                <a:solidFill>
                  <a:srgbClr val="FF0000"/>
                </a:solidFill>
              </a:rPr>
              <a:t>指定</a:t>
            </a:r>
            <a:r>
              <a:rPr kumimoji="0" lang="ja-JP" altLang="en-US" sz="1350" dirty="0"/>
              <a:t>するよう</a:t>
            </a:r>
            <a:r>
              <a:rPr kumimoji="0" lang="ja-JP" altLang="en-US" sz="1350" b="1" dirty="0">
                <a:solidFill>
                  <a:srgbClr val="FF0000"/>
                </a:solidFill>
              </a:rPr>
              <a:t>強化</a:t>
            </a:r>
            <a:r>
              <a:rPr kumimoji="0" lang="ja-JP" altLang="en-US" sz="1350" dirty="0"/>
              <a:t>している。</a:t>
            </a:r>
            <a:endParaRPr kumimoji="1" lang="en-US" altLang="ja-JP" sz="135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D82677E-98EE-6482-5308-4B239D3158EB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BA9E9C3-1FD9-67AA-40B0-ACD9F286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959"/>
            <a:ext cx="2517677" cy="62232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補足資料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_3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44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C4DF15-A340-0D9A-0110-84EE275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33" y="1152310"/>
            <a:ext cx="2846567" cy="733881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dirty="0"/>
              <a:t>もくじ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87A12D-F218-BF2E-959E-10AFD49B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11" y="2487375"/>
            <a:ext cx="7364650" cy="2257316"/>
          </a:xfrm>
        </p:spPr>
        <p:txBody>
          <a:bodyPr anchor="t">
            <a:noAutofit/>
          </a:bodyPr>
          <a:lstStyle/>
          <a:p>
            <a:r>
              <a:rPr kumimoji="1" lang="en-US" altLang="ja-JP" sz="2400" b="1" dirty="0"/>
              <a:t>1. </a:t>
            </a:r>
            <a:r>
              <a:rPr kumimoji="1" lang="ja-JP" altLang="en-US" sz="2400" b="1" dirty="0"/>
              <a:t>プロジェクトメンバーの紹介・・    </a:t>
            </a:r>
            <a:r>
              <a:rPr kumimoji="1" lang="en-US" altLang="ja-JP" sz="2400" b="1" dirty="0"/>
              <a:t>2</a:t>
            </a:r>
          </a:p>
          <a:p>
            <a:r>
              <a:rPr kumimoji="1" lang="en-US" altLang="ja-JP" sz="2400" b="1" dirty="0"/>
              <a:t>2.</a:t>
            </a:r>
            <a:r>
              <a:rPr kumimoji="1" lang="ja-JP" altLang="en-US" sz="2400" b="1" dirty="0"/>
              <a:t> 問題提起　・・・・・・・・・・・ 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　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3.</a:t>
            </a:r>
            <a:r>
              <a:rPr kumimoji="1" lang="ja-JP" altLang="en-US" sz="2400" b="1" dirty="0"/>
              <a:t> ソリューション内容</a:t>
            </a:r>
            <a:r>
              <a:rPr kumimoji="1" lang="en-US" altLang="ja-JP" sz="2400" b="1" dirty="0"/>
              <a:t>_1</a:t>
            </a:r>
            <a:r>
              <a:rPr kumimoji="1" lang="ja-JP" altLang="en-US" sz="2400" b="1" dirty="0"/>
              <a:t>～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　・・・ 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～</a:t>
            </a:r>
            <a:r>
              <a:rPr kumimoji="1" lang="en-US" altLang="ja-JP" sz="2400" b="1" dirty="0"/>
              <a:t>10</a:t>
            </a:r>
          </a:p>
          <a:p>
            <a:r>
              <a:rPr kumimoji="1" lang="en-US" altLang="ja-JP" sz="2400" b="1" dirty="0"/>
              <a:t>4. </a:t>
            </a:r>
            <a:r>
              <a:rPr kumimoji="1" lang="ja-JP" altLang="en-US" sz="2400" b="1" dirty="0"/>
              <a:t>補足資料　・・・・・・・・・・・</a:t>
            </a:r>
            <a:r>
              <a:rPr kumimoji="1" lang="en-US" altLang="ja-JP" sz="2400" b="1" dirty="0"/>
              <a:t>11</a:t>
            </a:r>
            <a:r>
              <a:rPr kumimoji="1" lang="ja-JP" altLang="en-US" sz="2400" b="1" dirty="0"/>
              <a:t>～</a:t>
            </a:r>
            <a:r>
              <a:rPr kumimoji="1" lang="en-US" altLang="ja-JP" sz="2400" b="1" dirty="0"/>
              <a:t>14</a:t>
            </a:r>
            <a:endParaRPr kumimoji="1" lang="ja-JP" altLang="en-US" sz="2400" b="1" dirty="0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6" name="Picture 4" descr="近江商人の三方よし・商売十訓から学ぶ会社の存在意義 | ネットで学ぶ経営・集客〜ヒーロー道〜">
            <a:extLst>
              <a:ext uri="{FF2B5EF4-FFF2-40B4-BE49-F238E27FC236}">
                <a16:creationId xmlns:a16="http://schemas.microsoft.com/office/drawing/2014/main" id="{49564D1F-EAD3-682A-9C55-140752A24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/>
          <a:stretch/>
        </p:blipFill>
        <p:spPr bwMode="auto">
          <a:xfrm>
            <a:off x="7040222" y="208944"/>
            <a:ext cx="4970639" cy="4826441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1575D-773E-D5C8-42F0-73455B75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180" y="6237754"/>
            <a:ext cx="464496" cy="45720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AEF9944-A4F6-4C59-AEBD-678D6480B8EA}" type="slidenum">
              <a:rPr lang="en-US" smtClean="0"/>
              <a:pPr algn="l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DF6BA6C-4BD9-7013-91D3-20C7099C9D01}"/>
              </a:ext>
            </a:extLst>
          </p:cNvPr>
          <p:cNvSpPr txBox="1">
            <a:spLocks/>
          </p:cNvSpPr>
          <p:nvPr/>
        </p:nvSpPr>
        <p:spPr>
          <a:xfrm>
            <a:off x="5568267" y="1824473"/>
            <a:ext cx="1129501" cy="504392"/>
          </a:xfrm>
          <a:prstGeom prst="rect">
            <a:avLst/>
          </a:prstGeom>
        </p:spPr>
        <p:txBody>
          <a:bodyPr lIns="109728" tIns="109728" rIns="109728" bIns="9144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238648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41042571-91F5-1C46-D627-092F0CA91207}"/>
              </a:ext>
            </a:extLst>
          </p:cNvPr>
          <p:cNvSpPr/>
          <p:nvPr/>
        </p:nvSpPr>
        <p:spPr>
          <a:xfrm>
            <a:off x="656490" y="783771"/>
            <a:ext cx="11274736" cy="2929813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84B2A068-AA4F-F51D-CA07-0303929E8308}"/>
              </a:ext>
            </a:extLst>
          </p:cNvPr>
          <p:cNvSpPr/>
          <p:nvPr/>
        </p:nvSpPr>
        <p:spPr>
          <a:xfrm>
            <a:off x="637541" y="3809559"/>
            <a:ext cx="3533726" cy="2929813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50B92D4B-FF8E-E3F8-5D7F-1369799029AB}"/>
              </a:ext>
            </a:extLst>
          </p:cNvPr>
          <p:cNvSpPr/>
          <p:nvPr/>
        </p:nvSpPr>
        <p:spPr>
          <a:xfrm>
            <a:off x="8525864" y="3809559"/>
            <a:ext cx="3405362" cy="2929813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CFC6643-BB04-583A-DCDE-6E64E110C70E}"/>
              </a:ext>
            </a:extLst>
          </p:cNvPr>
          <p:cNvSpPr/>
          <p:nvPr/>
        </p:nvSpPr>
        <p:spPr>
          <a:xfrm>
            <a:off x="4633051" y="3830555"/>
            <a:ext cx="3405362" cy="2929813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B4637EA3-3D7F-A44B-AE81-760124C6905C}"/>
              </a:ext>
            </a:extLst>
          </p:cNvPr>
          <p:cNvSpPr txBox="1">
            <a:spLocks/>
          </p:cNvSpPr>
          <p:nvPr/>
        </p:nvSpPr>
        <p:spPr>
          <a:xfrm>
            <a:off x="738427" y="3277575"/>
            <a:ext cx="3354079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/>
              <a:t>阿保 健太郎（</a:t>
            </a:r>
            <a:r>
              <a:rPr lang="en-US" altLang="ja-JP" sz="1600" dirty="0"/>
              <a:t>Kentaro Abo</a:t>
            </a:r>
            <a:r>
              <a:rPr lang="ja-JP" altLang="en-US" sz="1600" dirty="0"/>
              <a:t>）</a:t>
            </a:r>
            <a:endParaRPr kumimoji="1" lang="ja-JP" altLang="en-US" sz="1600" dirty="0"/>
          </a:p>
        </p:txBody>
      </p:sp>
      <p:sp>
        <p:nvSpPr>
          <p:cNvPr id="55" name="タイトル 1">
            <a:extLst>
              <a:ext uri="{FF2B5EF4-FFF2-40B4-BE49-F238E27FC236}">
                <a16:creationId xmlns:a16="http://schemas.microsoft.com/office/drawing/2014/main" id="{375D44B5-CD20-9E43-A068-6981E8253B92}"/>
              </a:ext>
            </a:extLst>
          </p:cNvPr>
          <p:cNvSpPr txBox="1">
            <a:spLocks/>
          </p:cNvSpPr>
          <p:nvPr/>
        </p:nvSpPr>
        <p:spPr>
          <a:xfrm>
            <a:off x="2979628" y="919571"/>
            <a:ext cx="8951598" cy="281366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0" i="0" dirty="0">
                <a:solidFill>
                  <a:srgbClr val="000000"/>
                </a:solidFill>
                <a:effectLst/>
                <a:latin typeface="inherit"/>
              </a:rPr>
              <a:t>今回のプロジェクトでは主にアプリケーションの開発を担当させていただきました、</a:t>
            </a:r>
            <a:endParaRPr lang="en-US" altLang="ja-JP" sz="1600" b="0" i="0" dirty="0">
              <a:solidFill>
                <a:srgbClr val="000000"/>
              </a:solidFill>
              <a:effectLst/>
              <a:latin typeface="inherit"/>
            </a:endParaRPr>
          </a:p>
          <a:p>
            <a:r>
              <a:rPr lang="ja-JP" altLang="en-US" sz="1600" b="0" i="0" dirty="0">
                <a:solidFill>
                  <a:srgbClr val="000000"/>
                </a:solidFill>
                <a:effectLst/>
                <a:latin typeface="inherit"/>
              </a:rPr>
              <a:t>阿保 健太郎と申します。 私は前職で荷物の仕分けをしており、その際に「持ち戻り」と呼ばれる未配の荷物が大量に発生し、効率的に業務を遂行出来ない場面に度々遭遇してきました。 そのため、少しでもドライバーの負担を減らし、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inherit"/>
              </a:rPr>
              <a:t>co2</a:t>
            </a:r>
            <a:r>
              <a:rPr lang="ja-JP" altLang="en-US" sz="1600" b="0" i="0" dirty="0">
                <a:solidFill>
                  <a:srgbClr val="000000"/>
                </a:solidFill>
                <a:effectLst/>
                <a:latin typeface="inherit"/>
              </a:rPr>
              <a:t>の削減に繋がるようなアプリケーションを作りたいと考え、今回このような作品を作ることにいたしました。 今回の埼玉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inherit"/>
              </a:rPr>
              <a:t>ICT</a:t>
            </a:r>
            <a:r>
              <a:rPr lang="ja-JP" altLang="en-US" sz="1600" b="0" i="0" dirty="0">
                <a:solidFill>
                  <a:srgbClr val="000000"/>
                </a:solidFill>
                <a:effectLst/>
                <a:latin typeface="inherit"/>
              </a:rPr>
              <a:t>コンテストがきっかけとなり、最低限の機能ではありますが、実際に動くアプリケーションを作ることができました。 貴重な機会を頂き、大変感謝しております。 アイディアに比して至らない部分も多くありますが、よろしくお願いします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inherit"/>
              </a:rPr>
              <a:t>。</a:t>
            </a:r>
          </a:p>
          <a:p>
            <a:endParaRPr kumimoji="1" lang="ja-JP" altLang="en-US" sz="180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594FE62-BB14-880C-4F77-38AAE0E258EB}"/>
              </a:ext>
            </a:extLst>
          </p:cNvPr>
          <p:cNvSpPr txBox="1">
            <a:spLocks/>
          </p:cNvSpPr>
          <p:nvPr/>
        </p:nvSpPr>
        <p:spPr>
          <a:xfrm>
            <a:off x="4910790" y="6322735"/>
            <a:ext cx="3498889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1600" dirty="0"/>
              <a:t>吉岡 瑞規（</a:t>
            </a:r>
            <a:r>
              <a:rPr kumimoji="1" lang="en-US" altLang="ja-JP" sz="1600" dirty="0"/>
              <a:t>Mizuki Yoshioka)</a:t>
            </a:r>
            <a:endParaRPr kumimoji="1" lang="ja-JP" altLang="en-US" sz="160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1B5CEBF3-8096-05D4-CBA3-14F6B4F6CBF5}"/>
              </a:ext>
            </a:extLst>
          </p:cNvPr>
          <p:cNvSpPr txBox="1">
            <a:spLocks/>
          </p:cNvSpPr>
          <p:nvPr/>
        </p:nvSpPr>
        <p:spPr>
          <a:xfrm>
            <a:off x="1041419" y="6273210"/>
            <a:ext cx="3008423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/>
              <a:t>徐</a:t>
            </a:r>
            <a:r>
              <a:rPr kumimoji="1" lang="ja-JP" altLang="en-US" sz="1600" dirty="0"/>
              <a:t> 東秀（</a:t>
            </a:r>
            <a:r>
              <a:rPr kumimoji="1" lang="en-US" altLang="ja-JP" sz="1600" dirty="0" err="1"/>
              <a:t>DongSoo</a:t>
            </a:r>
            <a:r>
              <a:rPr kumimoji="1" lang="en-US" altLang="ja-JP" sz="1600" dirty="0"/>
              <a:t> Se</a:t>
            </a:r>
            <a:r>
              <a:rPr lang="en-US" altLang="ja-JP" sz="1600" dirty="0"/>
              <a:t>o</a:t>
            </a:r>
            <a:r>
              <a:rPr kumimoji="1" lang="ja-JP" altLang="en-US" sz="1600" dirty="0"/>
              <a:t>）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1ADCFCA-F530-4ED8-9E77-833F67B2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756" y="4318474"/>
            <a:ext cx="1975575" cy="1972157"/>
          </a:xfrm>
          <a:prstGeom prst="rect">
            <a:avLst/>
          </a:prstGeom>
        </p:spPr>
      </p:pic>
      <p:sp>
        <p:nvSpPr>
          <p:cNvPr id="29" name="タイトル 1">
            <a:extLst>
              <a:ext uri="{FF2B5EF4-FFF2-40B4-BE49-F238E27FC236}">
                <a16:creationId xmlns:a16="http://schemas.microsoft.com/office/drawing/2014/main" id="{78D04606-AC5E-2DB9-2B23-633D87E6A598}"/>
              </a:ext>
            </a:extLst>
          </p:cNvPr>
          <p:cNvSpPr txBox="1">
            <a:spLocks/>
          </p:cNvSpPr>
          <p:nvPr/>
        </p:nvSpPr>
        <p:spPr>
          <a:xfrm>
            <a:off x="8614505" y="6310286"/>
            <a:ext cx="3498889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z="1600" dirty="0"/>
              <a:t>広川 紀子（</a:t>
            </a:r>
            <a:r>
              <a:rPr kumimoji="1" lang="en-US" altLang="ja-JP" sz="1600" dirty="0"/>
              <a:t>Noriko Hirokawa</a:t>
            </a:r>
            <a:r>
              <a:rPr kumimoji="1" lang="ja-JP" altLang="en-US" sz="1600" dirty="0"/>
              <a:t>）</a:t>
            </a:r>
          </a:p>
        </p:txBody>
      </p:sp>
      <p:pic>
        <p:nvPicPr>
          <p:cNvPr id="30" name="Picture 6" descr="画像">
            <a:extLst>
              <a:ext uri="{FF2B5EF4-FFF2-40B4-BE49-F238E27FC236}">
                <a16:creationId xmlns:a16="http://schemas.microsoft.com/office/drawing/2014/main" id="{0EB43EB4-5643-3257-60AF-3C22B7A41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23461" b="10662"/>
          <a:stretch/>
        </p:blipFill>
        <p:spPr bwMode="auto">
          <a:xfrm>
            <a:off x="5461814" y="4301252"/>
            <a:ext cx="1869289" cy="20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画像">
            <a:extLst>
              <a:ext uri="{FF2B5EF4-FFF2-40B4-BE49-F238E27FC236}">
                <a16:creationId xmlns:a16="http://schemas.microsoft.com/office/drawing/2014/main" id="{A5400CA6-4485-7C87-628B-20E62D2C4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r="18436"/>
          <a:stretch/>
        </p:blipFill>
        <p:spPr bwMode="auto">
          <a:xfrm>
            <a:off x="1452834" y="4279144"/>
            <a:ext cx="1925267" cy="2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タイトル 1">
            <a:extLst>
              <a:ext uri="{FF2B5EF4-FFF2-40B4-BE49-F238E27FC236}">
                <a16:creationId xmlns:a16="http://schemas.microsoft.com/office/drawing/2014/main" id="{C7380D48-2E68-2078-B127-D72E3B888857}"/>
              </a:ext>
            </a:extLst>
          </p:cNvPr>
          <p:cNvSpPr txBox="1">
            <a:spLocks/>
          </p:cNvSpPr>
          <p:nvPr/>
        </p:nvSpPr>
        <p:spPr>
          <a:xfrm>
            <a:off x="796187" y="3874364"/>
            <a:ext cx="3498889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/>
              <a:t>【</a:t>
            </a:r>
            <a:r>
              <a:rPr lang="ja-JP" altLang="en-US" sz="1600" dirty="0"/>
              <a:t>プロジェクトマネージャー</a:t>
            </a:r>
            <a:r>
              <a:rPr lang="en-US" altLang="ja-JP" sz="1600" dirty="0"/>
              <a:t>】</a:t>
            </a:r>
            <a:endParaRPr kumimoji="1" lang="ja-JP" altLang="en-US" sz="1600" dirty="0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0A63313B-BDE2-EDD3-63F7-576B3F3B3A27}"/>
              </a:ext>
            </a:extLst>
          </p:cNvPr>
          <p:cNvSpPr txBox="1">
            <a:spLocks/>
          </p:cNvSpPr>
          <p:nvPr/>
        </p:nvSpPr>
        <p:spPr>
          <a:xfrm>
            <a:off x="5492058" y="3874441"/>
            <a:ext cx="1768927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/>
              <a:t>【</a:t>
            </a:r>
            <a:r>
              <a:rPr lang="ja-JP" altLang="en-US" sz="1600" dirty="0"/>
              <a:t>エンジニア</a:t>
            </a:r>
            <a:r>
              <a:rPr lang="en-US" altLang="ja-JP" sz="1600" dirty="0"/>
              <a:t>】</a:t>
            </a:r>
            <a:endParaRPr kumimoji="1" lang="ja-JP" altLang="en-US" sz="1600" dirty="0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5C899496-CC73-28FF-537E-549450A2E73B}"/>
              </a:ext>
            </a:extLst>
          </p:cNvPr>
          <p:cNvSpPr txBox="1">
            <a:spLocks/>
          </p:cNvSpPr>
          <p:nvPr/>
        </p:nvSpPr>
        <p:spPr>
          <a:xfrm>
            <a:off x="9344079" y="3864459"/>
            <a:ext cx="1768927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/>
              <a:t>【</a:t>
            </a:r>
            <a:r>
              <a:rPr lang="ja-JP" altLang="en-US" sz="1600" dirty="0"/>
              <a:t>エンジニア</a:t>
            </a:r>
            <a:r>
              <a:rPr lang="en-US" altLang="ja-JP" sz="1600" dirty="0"/>
              <a:t>】</a:t>
            </a:r>
            <a:endParaRPr kumimoji="1" lang="ja-JP" altLang="en-US" sz="1600" dirty="0"/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7A670E64-8F18-DF63-B71E-991B213D05D3}"/>
              </a:ext>
            </a:extLst>
          </p:cNvPr>
          <p:cNvSpPr txBox="1">
            <a:spLocks/>
          </p:cNvSpPr>
          <p:nvPr/>
        </p:nvSpPr>
        <p:spPr>
          <a:xfrm>
            <a:off x="1210701" y="852589"/>
            <a:ext cx="1768927" cy="431302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/>
              <a:t>【</a:t>
            </a:r>
            <a:r>
              <a:rPr lang="ja-JP" altLang="en-US" sz="1600" dirty="0"/>
              <a:t>エンジニア</a:t>
            </a:r>
            <a:r>
              <a:rPr lang="en-US" altLang="ja-JP" sz="1600" dirty="0"/>
              <a:t>】</a:t>
            </a:r>
            <a:endParaRPr kumimoji="1" lang="ja-JP" altLang="en-US" sz="1600" dirty="0"/>
          </a:p>
        </p:txBody>
      </p:sp>
      <p:sp>
        <p:nvSpPr>
          <p:cNvPr id="36" name="スライド番号プレースホルダー 35">
            <a:extLst>
              <a:ext uri="{FF2B5EF4-FFF2-40B4-BE49-F238E27FC236}">
                <a16:creationId xmlns:a16="http://schemas.microsoft.com/office/drawing/2014/main" id="{D132322A-DD82-B169-4CB2-66041CD7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183" y="5985711"/>
            <a:ext cx="45122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0F734AD-0411-A439-0300-302701A17BC6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BAE59D-809B-055F-4EEB-F7DEBC6C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959"/>
            <a:ext cx="5177918" cy="62232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プロジェクトメンバーの紹介</a:t>
            </a:r>
          </a:p>
        </p:txBody>
      </p:sp>
      <p:pic>
        <p:nvPicPr>
          <p:cNvPr id="5" name="Picture 10" descr="画像">
            <a:extLst>
              <a:ext uri="{FF2B5EF4-FFF2-40B4-BE49-F238E27FC236}">
                <a16:creationId xmlns:a16="http://schemas.microsoft.com/office/drawing/2014/main" id="{50C64C52-9964-ADF0-B968-61651358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22568" b="14201"/>
          <a:stretch/>
        </p:blipFill>
        <p:spPr bwMode="auto">
          <a:xfrm>
            <a:off x="1138710" y="1282396"/>
            <a:ext cx="1721721" cy="188965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A2DA31C-D05F-83EA-858F-0A8DF2333F45}"/>
              </a:ext>
            </a:extLst>
          </p:cNvPr>
          <p:cNvSpPr txBox="1">
            <a:spLocks/>
          </p:cNvSpPr>
          <p:nvPr/>
        </p:nvSpPr>
        <p:spPr>
          <a:xfrm>
            <a:off x="8053336" y="6460782"/>
            <a:ext cx="2452644" cy="39721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ja-JP" altLang="en-US" sz="1200" dirty="0"/>
              <a:t>出所）国土交通省</a:t>
            </a:r>
            <a:r>
              <a:rPr kumimoji="0" lang="en-US" altLang="ja-JP" sz="1200" dirty="0"/>
              <a:t>HP</a:t>
            </a:r>
            <a:r>
              <a:rPr kumimoji="0" lang="ja-JP" altLang="en-US" sz="1200" dirty="0"/>
              <a:t>より</a:t>
            </a:r>
            <a:endParaRPr kumimoji="1" lang="en-US" altLang="ja-JP" sz="1200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7A7BD2A9-F181-F2F2-59AF-38F9F384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494" y="6170490"/>
            <a:ext cx="501969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F7F0DC0-2D21-4DCA-5082-2AB3541B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5" y="3028754"/>
            <a:ext cx="7664321" cy="372735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EF59DFA-7AB5-E8DA-3670-F326693A8EA0}"/>
              </a:ext>
            </a:extLst>
          </p:cNvPr>
          <p:cNvSpPr/>
          <p:nvPr/>
        </p:nvSpPr>
        <p:spPr>
          <a:xfrm>
            <a:off x="451259" y="3126952"/>
            <a:ext cx="7455936" cy="72949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11BF5156-73FC-3ECA-931A-85E20ADFD7FD}"/>
              </a:ext>
            </a:extLst>
          </p:cNvPr>
          <p:cNvSpPr txBox="1">
            <a:spLocks/>
          </p:cNvSpPr>
          <p:nvPr/>
        </p:nvSpPr>
        <p:spPr>
          <a:xfrm>
            <a:off x="1121413" y="3167616"/>
            <a:ext cx="2555103" cy="547106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8BAFA677-DF07-61E6-64F2-DF687E0F79EA}"/>
              </a:ext>
            </a:extLst>
          </p:cNvPr>
          <p:cNvSpPr txBox="1">
            <a:spLocks/>
          </p:cNvSpPr>
          <p:nvPr/>
        </p:nvSpPr>
        <p:spPr>
          <a:xfrm>
            <a:off x="885333" y="3435694"/>
            <a:ext cx="3643464" cy="518949"/>
          </a:xfrm>
          <a:prstGeom prst="rect">
            <a:avLst/>
          </a:prstGeom>
          <a:noFill/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solidFill>
                  <a:srgbClr val="FF3300"/>
                </a:solidFill>
              </a:rPr>
              <a:t>配達日時が指定できない商品だった</a:t>
            </a:r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3A43E3A4-AAA1-E319-9009-31FAEE03C2F0}"/>
              </a:ext>
            </a:extLst>
          </p:cNvPr>
          <p:cNvSpPr txBox="1">
            <a:spLocks/>
          </p:cNvSpPr>
          <p:nvPr/>
        </p:nvSpPr>
        <p:spPr>
          <a:xfrm>
            <a:off x="1222049" y="3090078"/>
            <a:ext cx="2770769" cy="473909"/>
          </a:xfrm>
          <a:prstGeom prst="rect">
            <a:avLst/>
          </a:prstGeom>
          <a:noFill/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solidFill>
                  <a:srgbClr val="FF3300"/>
                </a:solidFill>
              </a:rPr>
              <a:t>配達に来ることを知らなかった</a:t>
            </a:r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D58A3B4-D3E9-D48E-132F-D00463248B06}"/>
              </a:ext>
            </a:extLst>
          </p:cNvPr>
          <p:cNvSpPr txBox="1">
            <a:spLocks/>
          </p:cNvSpPr>
          <p:nvPr/>
        </p:nvSpPr>
        <p:spPr>
          <a:xfrm>
            <a:off x="6170726" y="3144688"/>
            <a:ext cx="554942" cy="283753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EB5639C-1C57-D2BE-607B-0D83358E83B9}"/>
              </a:ext>
            </a:extLst>
          </p:cNvPr>
          <p:cNvSpPr txBox="1">
            <a:spLocks/>
          </p:cNvSpPr>
          <p:nvPr/>
        </p:nvSpPr>
        <p:spPr>
          <a:xfrm>
            <a:off x="6103716" y="3090156"/>
            <a:ext cx="838063" cy="365624"/>
          </a:xfrm>
          <a:prstGeom prst="rect">
            <a:avLst/>
          </a:prstGeom>
          <a:noFill/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solidFill>
                  <a:srgbClr val="FF3300"/>
                </a:solidFill>
              </a:rPr>
              <a:t>22.2</a:t>
            </a:r>
            <a:r>
              <a:rPr kumimoji="1" lang="ja-JP" altLang="en-US" sz="1200" b="1" dirty="0">
                <a:solidFill>
                  <a:srgbClr val="FF3300"/>
                </a:solidFill>
              </a:rPr>
              <a:t>％</a:t>
            </a:r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D0C4A4B-9AFA-53D7-E1CC-56B7DC7454F2}"/>
              </a:ext>
            </a:extLst>
          </p:cNvPr>
          <p:cNvSpPr txBox="1">
            <a:spLocks/>
          </p:cNvSpPr>
          <p:nvPr/>
        </p:nvSpPr>
        <p:spPr>
          <a:xfrm>
            <a:off x="7295866" y="3553291"/>
            <a:ext cx="554942" cy="283753"/>
          </a:xfrm>
          <a:prstGeom prst="rect">
            <a:avLst/>
          </a:prstGeom>
          <a:solidFill>
            <a:schemeClr val="bg1"/>
          </a:solidFill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B36FAE3-1335-6366-4DB9-9DF87FAE5920}"/>
              </a:ext>
            </a:extLst>
          </p:cNvPr>
          <p:cNvSpPr txBox="1">
            <a:spLocks/>
          </p:cNvSpPr>
          <p:nvPr/>
        </p:nvSpPr>
        <p:spPr>
          <a:xfrm>
            <a:off x="7198386" y="3398391"/>
            <a:ext cx="838063" cy="365624"/>
          </a:xfrm>
          <a:prstGeom prst="rect">
            <a:avLst/>
          </a:prstGeom>
          <a:noFill/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solidFill>
                  <a:srgbClr val="FF3300"/>
                </a:solidFill>
              </a:rPr>
              <a:t>32.3</a:t>
            </a:r>
            <a:r>
              <a:rPr kumimoji="1" lang="ja-JP" altLang="en-US" sz="1200" b="1" dirty="0">
                <a:solidFill>
                  <a:srgbClr val="FF3300"/>
                </a:solidFill>
              </a:rPr>
              <a:t>％</a:t>
            </a:r>
            <a:endParaRPr kumimoji="1" lang="en-US" altLang="ja-JP" sz="1200" b="1" dirty="0">
              <a:solidFill>
                <a:srgbClr val="FF3300"/>
              </a:solidFill>
            </a:endParaRPr>
          </a:p>
        </p:txBody>
      </p:sp>
      <p:pic>
        <p:nvPicPr>
          <p:cNvPr id="26" name="図 25" descr="ダイアグラム&#10;&#10;自動的に生成された説明">
            <a:extLst>
              <a:ext uri="{FF2B5EF4-FFF2-40B4-BE49-F238E27FC236}">
                <a16:creationId xmlns:a16="http://schemas.microsoft.com/office/drawing/2014/main" id="{EDB69E89-112B-E615-3B73-B8A5DE237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5" t="40116"/>
          <a:stretch/>
        </p:blipFill>
        <p:spPr>
          <a:xfrm rot="1031468">
            <a:off x="5460918" y="4132328"/>
            <a:ext cx="1343457" cy="2504380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FDF7B26-C50D-F3EB-D0D8-D0422057DA15}"/>
              </a:ext>
            </a:extLst>
          </p:cNvPr>
          <p:cNvSpPr/>
          <p:nvPr/>
        </p:nvSpPr>
        <p:spPr>
          <a:xfrm>
            <a:off x="57268" y="1116678"/>
            <a:ext cx="3789574" cy="1840111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プレゼントのイラスト - 楽しいイベントのフリー素材 - チコデザ">
            <a:extLst>
              <a:ext uri="{FF2B5EF4-FFF2-40B4-BE49-F238E27FC236}">
                <a16:creationId xmlns:a16="http://schemas.microsoft.com/office/drawing/2014/main" id="{823CB501-4C39-6660-1707-766BFE10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78" y="1194697"/>
            <a:ext cx="869371" cy="6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04AE4A86-03A0-ABF7-EC36-74D1D461A48C}"/>
              </a:ext>
            </a:extLst>
          </p:cNvPr>
          <p:cNvSpPr txBox="1">
            <a:spLocks/>
          </p:cNvSpPr>
          <p:nvPr/>
        </p:nvSpPr>
        <p:spPr>
          <a:xfrm>
            <a:off x="57268" y="1164946"/>
            <a:ext cx="3829558" cy="1734270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800" dirty="0"/>
              <a:t>お誕生日プレゼントや</a:t>
            </a:r>
            <a:endParaRPr kumimoji="1" lang="en-US" altLang="ja-JP" sz="1800" dirty="0"/>
          </a:p>
          <a:p>
            <a:r>
              <a:rPr kumimoji="1" lang="ja-JP" altLang="en-US" sz="1800" dirty="0"/>
              <a:t>お中元・お歳暮・出産</a:t>
            </a:r>
            <a:endParaRPr kumimoji="1" lang="en-US" altLang="ja-JP" sz="1800" dirty="0"/>
          </a:p>
          <a:p>
            <a:r>
              <a:rPr kumimoji="1" lang="ja-JP" altLang="en-US" sz="1800" dirty="0"/>
              <a:t>祝い等、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送り主と受取人が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r>
              <a:rPr lang="ja-JP" altLang="en-US" sz="1800" b="1" dirty="0">
                <a:solidFill>
                  <a:srgbClr val="FF0000"/>
                </a:solidFill>
              </a:rPr>
              <a:t>異なるのでなかなか受取れない</a:t>
            </a:r>
            <a:endParaRPr kumimoji="1" lang="en-US" altLang="ja-JP" sz="1800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229EC03-7A56-C73F-C97D-48E3F0B2380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846842" y="2036734"/>
            <a:ext cx="138444" cy="10782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E449439-A26B-A335-3227-9A7134937B31}"/>
              </a:ext>
            </a:extLst>
          </p:cNvPr>
          <p:cNvSpPr/>
          <p:nvPr/>
        </p:nvSpPr>
        <p:spPr>
          <a:xfrm>
            <a:off x="8452328" y="594971"/>
            <a:ext cx="3693663" cy="2265405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C6754FA0-A0EB-9587-63C0-74218947E4FF}"/>
              </a:ext>
            </a:extLst>
          </p:cNvPr>
          <p:cNvSpPr txBox="1">
            <a:spLocks/>
          </p:cNvSpPr>
          <p:nvPr/>
        </p:nvSpPr>
        <p:spPr>
          <a:xfrm>
            <a:off x="8452328" y="642035"/>
            <a:ext cx="3680654" cy="2096633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800" dirty="0"/>
              <a:t>海外の商品での空輸便、</a:t>
            </a:r>
            <a:endParaRPr kumimoji="1" lang="en-US" altLang="ja-JP" sz="1800" dirty="0"/>
          </a:p>
          <a:p>
            <a:r>
              <a:rPr kumimoji="1" lang="ja-JP" altLang="en-US" sz="1800" dirty="0"/>
              <a:t>発注後売主が仕入れる商品など</a:t>
            </a:r>
            <a:endParaRPr kumimoji="1" lang="en-US" altLang="ja-JP" sz="1800" dirty="0"/>
          </a:p>
          <a:p>
            <a:r>
              <a:rPr lang="ja-JP" altLang="en-US" sz="1800" b="1" dirty="0">
                <a:solidFill>
                  <a:srgbClr val="FF0000"/>
                </a:solidFill>
              </a:rPr>
              <a:t>注文してから受け取れる迄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r>
              <a:rPr kumimoji="1" lang="ja-JP" altLang="en-US" sz="1800" b="1" dirty="0">
                <a:solidFill>
                  <a:srgbClr val="FF0000"/>
                </a:solidFill>
              </a:rPr>
              <a:t>期間がかなり掛かる為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r>
              <a:rPr lang="ja-JP" altLang="en-US" sz="1800" b="1" dirty="0">
                <a:solidFill>
                  <a:srgbClr val="FF0000"/>
                </a:solidFill>
              </a:rPr>
              <a:t>受取りの指定が出来ない</a:t>
            </a:r>
            <a:endParaRPr kumimoji="1"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飛行機のイラスト | 無料フリーイラスト素材集【Frame illust】">
            <a:extLst>
              <a:ext uri="{FF2B5EF4-FFF2-40B4-BE49-F238E27FC236}">
                <a16:creationId xmlns:a16="http://schemas.microsoft.com/office/drawing/2014/main" id="{67417FE3-D969-740B-2918-D3BF7313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431">
            <a:off x="11138062" y="1867291"/>
            <a:ext cx="917932" cy="9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AA463626-C513-2A6E-334E-D42312FB5D47}"/>
              </a:ext>
            </a:extLst>
          </p:cNvPr>
          <p:cNvSpPr txBox="1">
            <a:spLocks/>
          </p:cNvSpPr>
          <p:nvPr/>
        </p:nvSpPr>
        <p:spPr>
          <a:xfrm>
            <a:off x="2707065" y="515654"/>
            <a:ext cx="4924084" cy="819573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/>
              <a:t>こんなことないですか？</a:t>
            </a:r>
            <a:endParaRPr kumimoji="1" lang="en-US" altLang="ja-JP" sz="3200" b="1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7FCE09C-74CE-AA5B-AF76-F7F0E613606A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351AB8C4-CC8C-4AC1-F1BA-22BF8DD5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959"/>
            <a:ext cx="5177918" cy="62232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問題提起</a:t>
            </a:r>
          </a:p>
        </p:txBody>
      </p:sp>
      <p:pic>
        <p:nvPicPr>
          <p:cNvPr id="1032" name="Picture 8" descr="【ほとんどのダウンロード】 悩んでる イラスト ~ イラスト画像ギャラリー">
            <a:extLst>
              <a:ext uri="{FF2B5EF4-FFF2-40B4-BE49-F238E27FC236}">
                <a16:creationId xmlns:a16="http://schemas.microsoft.com/office/drawing/2014/main" id="{C7CD8D6B-8006-C410-AC69-09256FD05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2"/>
          <a:stretch/>
        </p:blipFill>
        <p:spPr bwMode="auto">
          <a:xfrm>
            <a:off x="7405653" y="53292"/>
            <a:ext cx="1161345" cy="10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1C0368C-C812-BFE3-F5B9-16FC2356DE2C}"/>
              </a:ext>
            </a:extLst>
          </p:cNvPr>
          <p:cNvCxnSpPr>
            <a:cxnSpLocks/>
          </p:cNvCxnSpPr>
          <p:nvPr/>
        </p:nvCxnSpPr>
        <p:spPr>
          <a:xfrm flipV="1">
            <a:off x="7907195" y="2860376"/>
            <a:ext cx="2496058" cy="41259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8802D874-8CAF-D31B-83E3-F3A21884572A}"/>
              </a:ext>
            </a:extLst>
          </p:cNvPr>
          <p:cNvSpPr txBox="1">
            <a:spLocks/>
          </p:cNvSpPr>
          <p:nvPr/>
        </p:nvSpPr>
        <p:spPr>
          <a:xfrm>
            <a:off x="3985286" y="2599459"/>
            <a:ext cx="2050426" cy="503691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再配達の理由</a:t>
            </a:r>
            <a:endParaRPr kumimoji="1" lang="en-US" altLang="ja-JP" sz="2000" dirty="0"/>
          </a:p>
        </p:txBody>
      </p:sp>
      <p:sp>
        <p:nvSpPr>
          <p:cNvPr id="56" name="爆発: 14 pt 55">
            <a:extLst>
              <a:ext uri="{FF2B5EF4-FFF2-40B4-BE49-F238E27FC236}">
                <a16:creationId xmlns:a16="http://schemas.microsoft.com/office/drawing/2014/main" id="{CA2E3AF9-AFEB-5593-6D7B-7C32E413A95E}"/>
              </a:ext>
            </a:extLst>
          </p:cNvPr>
          <p:cNvSpPr/>
          <p:nvPr/>
        </p:nvSpPr>
        <p:spPr>
          <a:xfrm>
            <a:off x="8147690" y="3052545"/>
            <a:ext cx="3878660" cy="3600998"/>
          </a:xfrm>
          <a:prstGeom prst="irregularSeal2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rgbClr val="FFFF00"/>
              </a:gs>
              <a:gs pos="68000">
                <a:srgbClr val="FFFF00"/>
              </a:gs>
              <a:gs pos="100000">
                <a:srgbClr val="FFE7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爆発: 14 pt 53">
            <a:extLst>
              <a:ext uri="{FF2B5EF4-FFF2-40B4-BE49-F238E27FC236}">
                <a16:creationId xmlns:a16="http://schemas.microsoft.com/office/drawing/2014/main" id="{06EFF5E4-FDBF-699C-2A30-5A493DF01846}"/>
              </a:ext>
            </a:extLst>
          </p:cNvPr>
          <p:cNvSpPr/>
          <p:nvPr/>
        </p:nvSpPr>
        <p:spPr>
          <a:xfrm>
            <a:off x="8163803" y="2921230"/>
            <a:ext cx="3878660" cy="3600998"/>
          </a:xfrm>
          <a:prstGeom prst="irregularSeal2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tx1">
                  <a:lumMod val="65000"/>
                  <a:lumOff val="35000"/>
                </a:schemeClr>
              </a:gs>
              <a:gs pos="6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34EE97C0-4CA2-73F8-4698-7234E04C533B}"/>
              </a:ext>
            </a:extLst>
          </p:cNvPr>
          <p:cNvSpPr txBox="1">
            <a:spLocks/>
          </p:cNvSpPr>
          <p:nvPr/>
        </p:nvSpPr>
        <p:spPr>
          <a:xfrm>
            <a:off x="9155224" y="3971188"/>
            <a:ext cx="1746683" cy="2096633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実はみんな</a:t>
            </a:r>
            <a:endParaRPr kumimoji="1"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不本意なのに</a:t>
            </a:r>
            <a:endParaRPr kumimoji="1"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再配達</a:t>
            </a:r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endParaRPr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起きている！</a:t>
            </a:r>
            <a:endParaRPr kumimoji="1"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6E6652B8-329A-5AE5-13B3-891AF2771B38}"/>
              </a:ext>
            </a:extLst>
          </p:cNvPr>
          <p:cNvCxnSpPr/>
          <p:nvPr/>
        </p:nvCxnSpPr>
        <p:spPr>
          <a:xfrm>
            <a:off x="2693893" y="1060449"/>
            <a:ext cx="57162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2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3126364-1EA8-7DFD-FB83-D2D9BA3265D6}"/>
              </a:ext>
            </a:extLst>
          </p:cNvPr>
          <p:cNvSpPr/>
          <p:nvPr/>
        </p:nvSpPr>
        <p:spPr>
          <a:xfrm>
            <a:off x="8293210" y="3028810"/>
            <a:ext cx="3326296" cy="3452326"/>
          </a:xfrm>
          <a:prstGeom prst="roundRect">
            <a:avLst>
              <a:gd name="adj" fmla="val 7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3">
                  <a:lumMod val="40000"/>
                  <a:lumOff val="60000"/>
                </a:schemeClr>
              </a:gs>
              <a:gs pos="68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6E6A6D6-3523-2BDF-C122-88666E6FAA0F}"/>
              </a:ext>
            </a:extLst>
          </p:cNvPr>
          <p:cNvSpPr/>
          <p:nvPr/>
        </p:nvSpPr>
        <p:spPr>
          <a:xfrm>
            <a:off x="4219605" y="720818"/>
            <a:ext cx="3631609" cy="3664346"/>
          </a:xfrm>
          <a:prstGeom prst="roundRect">
            <a:avLst>
              <a:gd name="adj" fmla="val 7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rgbClr val="92D050"/>
              </a:gs>
              <a:gs pos="68000">
                <a:schemeClr val="bg1"/>
              </a:gs>
              <a:gs pos="100000">
                <a:srgbClr val="92D050"/>
              </a:gs>
            </a:gsLst>
            <a:lin ang="5400000" scaled="1"/>
          </a:gradFill>
          <a:ln w="28575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C59B63D-41D8-D61D-F712-9781B2C3DF53}"/>
              </a:ext>
            </a:extLst>
          </p:cNvPr>
          <p:cNvSpPr/>
          <p:nvPr/>
        </p:nvSpPr>
        <p:spPr>
          <a:xfrm>
            <a:off x="572494" y="3024316"/>
            <a:ext cx="3402826" cy="3664346"/>
          </a:xfrm>
          <a:prstGeom prst="roundRect">
            <a:avLst>
              <a:gd name="adj" fmla="val 7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rgbClr val="FFFF99"/>
              </a:gs>
              <a:gs pos="68000">
                <a:schemeClr val="bg1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1D55B25-92D8-84C9-515F-9905AFD2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207" y="3080088"/>
            <a:ext cx="2777719" cy="618826"/>
          </a:xfrm>
        </p:spPr>
        <p:txBody>
          <a:bodyPr/>
          <a:lstStyle/>
          <a:p>
            <a:r>
              <a:rPr kumimoji="1" lang="en-US" altLang="ja-JP" sz="3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 </a:t>
            </a:r>
            <a:r>
              <a:rPr kumimoji="1" lang="ja-JP" altLang="en-US" sz="3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送り主 </a:t>
            </a:r>
            <a:r>
              <a:rPr kumimoji="1" lang="en-US" altLang="ja-JP" sz="30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pic>
        <p:nvPicPr>
          <p:cNvPr id="2056" name="Picture 8" descr="荷物を持つイラスト／無料イラスト/フリー素材なら「イラストAC」">
            <a:extLst>
              <a:ext uri="{FF2B5EF4-FFF2-40B4-BE49-F238E27FC236}">
                <a16:creationId xmlns:a16="http://schemas.microsoft.com/office/drawing/2014/main" id="{53E2CA35-75BA-29E2-0CFC-56F3EEE40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40" y="3829190"/>
            <a:ext cx="3720524" cy="26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荷物に宛名を貼る人のイラスト | かわいいフリー素材集 いらすとや">
            <a:extLst>
              <a:ext uri="{FF2B5EF4-FFF2-40B4-BE49-F238E27FC236}">
                <a16:creationId xmlns:a16="http://schemas.microsoft.com/office/drawing/2014/main" id="{B4EC30CE-A3D3-0E73-79DD-41E64B45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82" y="3751959"/>
            <a:ext cx="1669812" cy="2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544B66F5-8419-63CD-CAAC-303126B94C6B}"/>
              </a:ext>
            </a:extLst>
          </p:cNvPr>
          <p:cNvSpPr txBox="1">
            <a:spLocks/>
          </p:cNvSpPr>
          <p:nvPr/>
        </p:nvSpPr>
        <p:spPr>
          <a:xfrm>
            <a:off x="4618044" y="766072"/>
            <a:ext cx="3477455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 </a:t>
            </a:r>
            <a:r>
              <a:rPr kumimoji="1" lang="ja-JP" altLang="en-US" sz="3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配送業者 </a:t>
            </a:r>
            <a:r>
              <a:rPr kumimoji="1" lang="en-US" altLang="ja-JP" sz="3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3D9FA67E-D36C-340D-5404-47B9C27C44F5}"/>
              </a:ext>
            </a:extLst>
          </p:cNvPr>
          <p:cNvSpPr txBox="1">
            <a:spLocks/>
          </p:cNvSpPr>
          <p:nvPr/>
        </p:nvSpPr>
        <p:spPr>
          <a:xfrm>
            <a:off x="8833675" y="3119587"/>
            <a:ext cx="2966489" cy="632372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 </a:t>
            </a:r>
            <a:r>
              <a:rPr kumimoji="1" lang="ja-JP" altLang="en-US" sz="3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受取人 </a:t>
            </a:r>
            <a:r>
              <a:rPr kumimoji="1" lang="en-US" altLang="ja-JP" sz="3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7A52168-666E-E195-CB5D-69861978E20E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332653" y="2552991"/>
            <a:ext cx="1886952" cy="4421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150158-A50B-883A-EFA5-94C775F45BDE}"/>
              </a:ext>
            </a:extLst>
          </p:cNvPr>
          <p:cNvCxnSpPr>
            <a:cxnSpLocks/>
          </p:cNvCxnSpPr>
          <p:nvPr/>
        </p:nvCxnSpPr>
        <p:spPr>
          <a:xfrm flipH="1">
            <a:off x="3979093" y="6280781"/>
            <a:ext cx="4317890" cy="194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FF38528-5DE6-76D7-EBA4-2A4409A130F4}"/>
              </a:ext>
            </a:extLst>
          </p:cNvPr>
          <p:cNvCxnSpPr>
            <a:cxnSpLocks/>
            <a:stCxn id="22" idx="0"/>
            <a:endCxn id="20" idx="3"/>
          </p:cNvCxnSpPr>
          <p:nvPr/>
        </p:nvCxnSpPr>
        <p:spPr>
          <a:xfrm flipH="1" flipV="1">
            <a:off x="7851214" y="2552991"/>
            <a:ext cx="2105144" cy="4758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スライド番号プレースホルダー 35">
            <a:extLst>
              <a:ext uri="{FF2B5EF4-FFF2-40B4-BE49-F238E27FC236}">
                <a16:creationId xmlns:a16="http://schemas.microsoft.com/office/drawing/2014/main" id="{08965DA1-6478-6EFB-1C8E-8C504B0C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506" y="6170490"/>
            <a:ext cx="42295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050" name="Picture 2" descr="winwinイラスト／無料イラスト/フリー素材なら「イラストAC」">
            <a:extLst>
              <a:ext uri="{FF2B5EF4-FFF2-40B4-BE49-F238E27FC236}">
                <a16:creationId xmlns:a16="http://schemas.microsoft.com/office/drawing/2014/main" id="{8E01F80C-7ECB-A43B-3E0D-3387FAD0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413">
            <a:off x="2414781" y="1787975"/>
            <a:ext cx="1318750" cy="9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inwinイラスト／無料イラスト/フリー素材なら「イラストAC」">
            <a:extLst>
              <a:ext uri="{FF2B5EF4-FFF2-40B4-BE49-F238E27FC236}">
                <a16:creationId xmlns:a16="http://schemas.microsoft.com/office/drawing/2014/main" id="{9D9048C7-0F6D-6C31-A539-A8F00581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541">
            <a:off x="8401469" y="1729385"/>
            <a:ext cx="1302859" cy="9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inwinイラスト／無料イラスト/フリー素材なら「イラストAC」">
            <a:extLst>
              <a:ext uri="{FF2B5EF4-FFF2-40B4-BE49-F238E27FC236}">
                <a16:creationId xmlns:a16="http://schemas.microsoft.com/office/drawing/2014/main" id="{3DA62C66-379B-0108-AC5E-73D54F75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69" y="5229196"/>
            <a:ext cx="1393022" cy="10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CEC736-3258-83AD-43B7-E1DB47822D48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93FA679-A518-814D-9E12-CBF3EC199935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_1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3D1A324-9F49-7396-C0BF-BB28315385C4}"/>
              </a:ext>
            </a:extLst>
          </p:cNvPr>
          <p:cNvGrpSpPr/>
          <p:nvPr/>
        </p:nvGrpSpPr>
        <p:grpSpPr>
          <a:xfrm>
            <a:off x="4559295" y="1749660"/>
            <a:ext cx="1377576" cy="719071"/>
            <a:chOff x="4559295" y="1749660"/>
            <a:chExt cx="1377576" cy="719071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E27CB5CF-40EB-2405-E0EC-7860733E0B05}"/>
                </a:ext>
              </a:extLst>
            </p:cNvPr>
            <p:cNvSpPr/>
            <p:nvPr/>
          </p:nvSpPr>
          <p:spPr>
            <a:xfrm>
              <a:off x="4559295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FFCC00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15C897-B099-4ADC-FF77-B23B52C2470E}"/>
                </a:ext>
              </a:extLst>
            </p:cNvPr>
            <p:cNvSpPr txBox="1"/>
            <p:nvPr/>
          </p:nvSpPr>
          <p:spPr>
            <a:xfrm>
              <a:off x="4712338" y="1960096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7BB75BB-8CB8-4C6A-53F7-3674C5C59637}"/>
              </a:ext>
            </a:extLst>
          </p:cNvPr>
          <p:cNvGrpSpPr/>
          <p:nvPr/>
        </p:nvGrpSpPr>
        <p:grpSpPr>
          <a:xfrm>
            <a:off x="6189500" y="1749660"/>
            <a:ext cx="1499718" cy="719071"/>
            <a:chOff x="6189500" y="1749660"/>
            <a:chExt cx="1499718" cy="719071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6A45630F-74CA-BE9F-83B9-B8A8E0ED5C0A}"/>
                </a:ext>
              </a:extLst>
            </p:cNvPr>
            <p:cNvSpPr/>
            <p:nvPr/>
          </p:nvSpPr>
          <p:spPr>
            <a:xfrm>
              <a:off x="6189500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EDE424B-51CE-91B7-AB9D-3B5F2740A1DA}"/>
                </a:ext>
              </a:extLst>
            </p:cNvPr>
            <p:cNvSpPr txBox="1"/>
            <p:nvPr/>
          </p:nvSpPr>
          <p:spPr>
            <a:xfrm>
              <a:off x="6464685" y="1930866"/>
              <a:ext cx="1224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C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郵便</a:t>
              </a:r>
              <a:endParaRPr kumimoji="1" lang="ja-JP" altLang="en-US" sz="2400" b="1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8CF748B-363D-B8E2-D6A6-678DEB0A1D7A}"/>
              </a:ext>
            </a:extLst>
          </p:cNvPr>
          <p:cNvGrpSpPr/>
          <p:nvPr/>
        </p:nvGrpSpPr>
        <p:grpSpPr>
          <a:xfrm>
            <a:off x="4596242" y="2881892"/>
            <a:ext cx="1377576" cy="719071"/>
            <a:chOff x="4596242" y="2881892"/>
            <a:chExt cx="1377576" cy="719071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D8E0A632-2825-D848-A76E-AD276F93262B}"/>
                </a:ext>
              </a:extLst>
            </p:cNvPr>
            <p:cNvSpPr/>
            <p:nvPr/>
          </p:nvSpPr>
          <p:spPr>
            <a:xfrm>
              <a:off x="4596242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BEDB8AA-3F53-E461-1680-625CFE49FAB4}"/>
                </a:ext>
              </a:extLst>
            </p:cNvPr>
            <p:cNvSpPr txBox="1"/>
            <p:nvPr/>
          </p:nvSpPr>
          <p:spPr>
            <a:xfrm>
              <a:off x="4749285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05F954B-DCFB-1423-5110-08163AAA6AC0}"/>
              </a:ext>
            </a:extLst>
          </p:cNvPr>
          <p:cNvGrpSpPr/>
          <p:nvPr/>
        </p:nvGrpSpPr>
        <p:grpSpPr>
          <a:xfrm>
            <a:off x="6187388" y="2881892"/>
            <a:ext cx="1377576" cy="719071"/>
            <a:chOff x="6187388" y="2881892"/>
            <a:chExt cx="1377576" cy="719071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2AE4FE11-7233-7D5C-412D-5D4B4BF8972E}"/>
                </a:ext>
              </a:extLst>
            </p:cNvPr>
            <p:cNvSpPr/>
            <p:nvPr/>
          </p:nvSpPr>
          <p:spPr>
            <a:xfrm>
              <a:off x="6187388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003399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233B061-7949-2FA8-910B-CC5EA8441293}"/>
                </a:ext>
              </a:extLst>
            </p:cNvPr>
            <p:cNvSpPr txBox="1"/>
            <p:nvPr/>
          </p:nvSpPr>
          <p:spPr>
            <a:xfrm>
              <a:off x="6340431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81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E452029-EF21-92F9-E2FB-4EA9436D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426" y="6170490"/>
            <a:ext cx="500038" cy="449069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7514CD3E-19E7-5108-91C9-2EFB6E409C5A}"/>
              </a:ext>
            </a:extLst>
          </p:cNvPr>
          <p:cNvSpPr txBox="1">
            <a:spLocks/>
          </p:cNvSpPr>
          <p:nvPr/>
        </p:nvSpPr>
        <p:spPr>
          <a:xfrm>
            <a:off x="3928353" y="536803"/>
            <a:ext cx="4684846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/>
              <a:t>ビジネスモデル全体</a:t>
            </a:r>
            <a:endParaRPr kumimoji="1" lang="en-US" altLang="ja-JP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643A06B-2DB6-864B-C93A-E5D4DC10BD32}"/>
              </a:ext>
            </a:extLst>
          </p:cNvPr>
          <p:cNvSpPr/>
          <p:nvPr/>
        </p:nvSpPr>
        <p:spPr>
          <a:xfrm>
            <a:off x="149536" y="1116133"/>
            <a:ext cx="2925296" cy="5503427"/>
          </a:xfrm>
          <a:prstGeom prst="roundRect">
            <a:avLst>
              <a:gd name="adj" fmla="val 7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1987FF3-582C-0556-8FEE-CA155B1F2ADC}"/>
              </a:ext>
            </a:extLst>
          </p:cNvPr>
          <p:cNvSpPr txBox="1">
            <a:spLocks/>
          </p:cNvSpPr>
          <p:nvPr/>
        </p:nvSpPr>
        <p:spPr>
          <a:xfrm>
            <a:off x="163346" y="1599520"/>
            <a:ext cx="2668633" cy="122770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200" dirty="0"/>
              <a:t>① 各配送業者の</a:t>
            </a:r>
            <a:endParaRPr kumimoji="1" lang="en-US" altLang="ja-JP" sz="2200" dirty="0"/>
          </a:p>
          <a:p>
            <a:r>
              <a:rPr lang="ja-JP" altLang="en-US" sz="2200" dirty="0"/>
              <a:t>　</a:t>
            </a:r>
            <a:r>
              <a:rPr kumimoji="1" lang="ja-JP" altLang="en-US" sz="2200" dirty="0"/>
              <a:t>利用登録</a:t>
            </a:r>
            <a:endParaRPr kumimoji="1" lang="en-US" altLang="ja-JP" sz="22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5CBE06B-8F96-2258-F337-5602C3C5CD27}"/>
              </a:ext>
            </a:extLst>
          </p:cNvPr>
          <p:cNvSpPr txBox="1">
            <a:spLocks/>
          </p:cNvSpPr>
          <p:nvPr/>
        </p:nvSpPr>
        <p:spPr>
          <a:xfrm>
            <a:off x="88107" y="3109605"/>
            <a:ext cx="2974860" cy="122770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dirty="0"/>
              <a:t>② </a:t>
            </a:r>
            <a:r>
              <a:rPr kumimoji="1" lang="ja-JP" altLang="en-US" sz="2200" dirty="0"/>
              <a:t>各</a:t>
            </a:r>
            <a:r>
              <a:rPr lang="ja-JP" altLang="en-US" sz="2200" dirty="0"/>
              <a:t>利用者（受取</a:t>
            </a:r>
            <a:endParaRPr lang="en-US" altLang="ja-JP" sz="2200" dirty="0"/>
          </a:p>
          <a:p>
            <a:r>
              <a:rPr lang="en-US" altLang="ja-JP" sz="2200" dirty="0"/>
              <a:t>    </a:t>
            </a:r>
            <a:r>
              <a:rPr lang="ja-JP" altLang="en-US" sz="2200" dirty="0"/>
              <a:t>人）の利用登録</a:t>
            </a:r>
            <a:endParaRPr kumimoji="1" lang="en-US" altLang="ja-JP" sz="22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E2E8251-9295-64E1-8203-6BF90A82A5E9}"/>
              </a:ext>
            </a:extLst>
          </p:cNvPr>
          <p:cNvGrpSpPr/>
          <p:nvPr/>
        </p:nvGrpSpPr>
        <p:grpSpPr>
          <a:xfrm>
            <a:off x="714360" y="4419667"/>
            <a:ext cx="2117619" cy="1644590"/>
            <a:chOff x="4552093" y="2680509"/>
            <a:chExt cx="3682633" cy="302279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FAC00C7-1331-9300-30AA-1195708D9690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18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FE515452-400B-054F-DB65-0317EBADE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4AA4A9A-68C7-5157-3900-6A1904FF53D8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17" name="Picture 2" descr="画像">
              <a:extLst>
                <a:ext uri="{FF2B5EF4-FFF2-40B4-BE49-F238E27FC236}">
                  <a16:creationId xmlns:a16="http://schemas.microsoft.com/office/drawing/2014/main" id="{6F23A3B3-BFDE-F2FC-BD94-F5F553B989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E4AA4EB8-C54B-7611-C1C5-CFB231C74B87}"/>
              </a:ext>
            </a:extLst>
          </p:cNvPr>
          <p:cNvSpPr/>
          <p:nvPr/>
        </p:nvSpPr>
        <p:spPr>
          <a:xfrm>
            <a:off x="3286446" y="1116132"/>
            <a:ext cx="8255980" cy="5503427"/>
          </a:xfrm>
          <a:prstGeom prst="roundRect">
            <a:avLst>
              <a:gd name="adj" fmla="val 370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6" name="Picture 4" descr="トラックイラスト／無料イラストなら「イラストAC」">
            <a:extLst>
              <a:ext uri="{FF2B5EF4-FFF2-40B4-BE49-F238E27FC236}">
                <a16:creationId xmlns:a16="http://schemas.microsoft.com/office/drawing/2014/main" id="{77B598F6-4BD5-096A-50CA-1D8E52F0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1" y="1968765"/>
            <a:ext cx="1109716" cy="8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utline Of A Person | Free download on ClipArtMag">
            <a:extLst>
              <a:ext uri="{FF2B5EF4-FFF2-40B4-BE49-F238E27FC236}">
                <a16:creationId xmlns:a16="http://schemas.microsoft.com/office/drawing/2014/main" id="{12EC1C92-3F11-52C8-2C97-62A30FD7C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93" y="3536081"/>
            <a:ext cx="465305" cy="6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E753B5E9-86E8-EB1B-2FB5-F26DBD1B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0" y="6101868"/>
            <a:ext cx="1021386" cy="4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四角形: 上の 2 つの角を丸める 29">
            <a:extLst>
              <a:ext uri="{FF2B5EF4-FFF2-40B4-BE49-F238E27FC236}">
                <a16:creationId xmlns:a16="http://schemas.microsoft.com/office/drawing/2014/main" id="{D0E3A174-07AB-C6AB-2EF0-61427D37BB71}"/>
              </a:ext>
            </a:extLst>
          </p:cNvPr>
          <p:cNvSpPr/>
          <p:nvPr/>
        </p:nvSpPr>
        <p:spPr>
          <a:xfrm>
            <a:off x="149536" y="1103290"/>
            <a:ext cx="2915756" cy="478158"/>
          </a:xfrm>
          <a:prstGeom prst="round2SameRect">
            <a:avLst>
              <a:gd name="adj1" fmla="val 38048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EB09D97-5042-ABDB-7E29-A8EA9C6C7502}"/>
              </a:ext>
            </a:extLst>
          </p:cNvPr>
          <p:cNvSpPr txBox="1">
            <a:spLocks/>
          </p:cNvSpPr>
          <p:nvPr/>
        </p:nvSpPr>
        <p:spPr>
          <a:xfrm>
            <a:off x="915021" y="1079469"/>
            <a:ext cx="1787379" cy="54313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200" b="1" dirty="0">
                <a:solidFill>
                  <a:schemeClr val="bg1"/>
                </a:solidFill>
              </a:rPr>
              <a:t>事前登録</a:t>
            </a:r>
            <a:endParaRPr kumimoji="1" lang="en-US" altLang="ja-JP" sz="2200" b="1" dirty="0">
              <a:solidFill>
                <a:schemeClr val="bg1"/>
              </a:solidFill>
            </a:endParaRPr>
          </a:p>
        </p:txBody>
      </p:sp>
      <p:sp>
        <p:nvSpPr>
          <p:cNvPr id="31" name="四角形: 上の 2 つの角を丸める 30">
            <a:extLst>
              <a:ext uri="{FF2B5EF4-FFF2-40B4-BE49-F238E27FC236}">
                <a16:creationId xmlns:a16="http://schemas.microsoft.com/office/drawing/2014/main" id="{6913EF24-72E1-E6AC-5CF5-CCE68C5CDA8D}"/>
              </a:ext>
            </a:extLst>
          </p:cNvPr>
          <p:cNvSpPr/>
          <p:nvPr/>
        </p:nvSpPr>
        <p:spPr>
          <a:xfrm>
            <a:off x="3294408" y="1113972"/>
            <a:ext cx="8255979" cy="478158"/>
          </a:xfrm>
          <a:prstGeom prst="round2SameRect">
            <a:avLst>
              <a:gd name="adj1" fmla="val 48008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B48328BC-4EB2-096E-831A-A7076417A4D6}"/>
              </a:ext>
            </a:extLst>
          </p:cNvPr>
          <p:cNvSpPr txBox="1">
            <a:spLocks/>
          </p:cNvSpPr>
          <p:nvPr/>
        </p:nvSpPr>
        <p:spPr>
          <a:xfrm>
            <a:off x="6760312" y="1054224"/>
            <a:ext cx="1787379" cy="54313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200" b="1" dirty="0">
                <a:solidFill>
                  <a:schemeClr val="bg1"/>
                </a:solidFill>
              </a:rPr>
              <a:t>配送当日</a:t>
            </a:r>
            <a:endParaRPr kumimoji="1" lang="en-US" altLang="ja-JP" sz="2200" b="1" dirty="0">
              <a:solidFill>
                <a:schemeClr val="bg1"/>
              </a:solidFill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B304D195-178C-2E65-E46F-B0D12567FCE4}"/>
              </a:ext>
            </a:extLst>
          </p:cNvPr>
          <p:cNvSpPr txBox="1">
            <a:spLocks/>
          </p:cNvSpPr>
          <p:nvPr/>
        </p:nvSpPr>
        <p:spPr>
          <a:xfrm>
            <a:off x="3416452" y="1603451"/>
            <a:ext cx="3859647" cy="149157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200" dirty="0"/>
              <a:t>③ 各配送業者の</a:t>
            </a:r>
            <a:r>
              <a:rPr lang="ja-JP" altLang="en-US" sz="2200" dirty="0"/>
              <a:t>荷物</a:t>
            </a:r>
            <a:endParaRPr lang="en-US" altLang="ja-JP" sz="2200" dirty="0"/>
          </a:p>
          <a:p>
            <a:r>
              <a:rPr lang="en-US" altLang="ja-JP" sz="2200" dirty="0"/>
              <a:t>    </a:t>
            </a:r>
            <a:r>
              <a:rPr lang="ja-JP" altLang="en-US" sz="2200" dirty="0"/>
              <a:t>情報を送信</a:t>
            </a:r>
            <a:endParaRPr kumimoji="1" lang="en-US" altLang="ja-JP" sz="2200" dirty="0"/>
          </a:p>
        </p:txBody>
      </p:sp>
      <p:pic>
        <p:nvPicPr>
          <p:cNvPr id="34" name="Picture 4" descr="トラックイラスト／無料イラストなら「イラストAC」">
            <a:extLst>
              <a:ext uri="{FF2B5EF4-FFF2-40B4-BE49-F238E27FC236}">
                <a16:creationId xmlns:a16="http://schemas.microsoft.com/office/drawing/2014/main" id="{6C398DE0-2B27-6DA3-2CAD-D21789A8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23" y="2347884"/>
            <a:ext cx="2328133" cy="17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B6D44A5E-585B-C1A2-A828-E848AB203B3C}"/>
              </a:ext>
            </a:extLst>
          </p:cNvPr>
          <p:cNvSpPr/>
          <p:nvPr/>
        </p:nvSpPr>
        <p:spPr>
          <a:xfrm rot="5400000">
            <a:off x="6806653" y="2565112"/>
            <a:ext cx="364120" cy="30673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B1A4510-B66E-6B3B-626A-C927112AA3DD}"/>
              </a:ext>
            </a:extLst>
          </p:cNvPr>
          <p:cNvGrpSpPr/>
          <p:nvPr/>
        </p:nvGrpSpPr>
        <p:grpSpPr>
          <a:xfrm>
            <a:off x="7722166" y="2657147"/>
            <a:ext cx="1738641" cy="1258608"/>
            <a:chOff x="4552093" y="2680509"/>
            <a:chExt cx="3682633" cy="3022795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04730A95-E05B-DF95-80AA-F24B0BA3F093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39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E22CDCFF-5D3D-C1BF-549B-15BAF106EB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66BF50D-6122-EFA2-71E4-7C6A3E341EC0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38" name="Picture 2" descr="画像">
              <a:extLst>
                <a:ext uri="{FF2B5EF4-FFF2-40B4-BE49-F238E27FC236}">
                  <a16:creationId xmlns:a16="http://schemas.microsoft.com/office/drawing/2014/main" id="{BF49AA32-8992-357E-AC3C-32E4319073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2B95ED51-5852-E2A7-EB4D-F64834DA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21" y="2987721"/>
            <a:ext cx="1003755" cy="4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5AF74833-0DAE-7FF1-A506-3A481D718FF2}"/>
              </a:ext>
            </a:extLst>
          </p:cNvPr>
          <p:cNvSpPr txBox="1">
            <a:spLocks/>
          </p:cNvSpPr>
          <p:nvPr/>
        </p:nvSpPr>
        <p:spPr>
          <a:xfrm>
            <a:off x="7385421" y="1564810"/>
            <a:ext cx="3979249" cy="149157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dirty="0"/>
              <a:t>④</a:t>
            </a:r>
            <a:r>
              <a:rPr kumimoji="1" lang="ja-JP" altLang="en-US" sz="2200" dirty="0"/>
              <a:t> 受取人へ当日受け取り</a:t>
            </a:r>
            <a:endParaRPr kumimoji="1" lang="en-US" altLang="ja-JP" sz="2200" dirty="0"/>
          </a:p>
          <a:p>
            <a:r>
              <a:rPr lang="ja-JP" altLang="en-US" sz="2200" dirty="0"/>
              <a:t>　 </a:t>
            </a:r>
            <a:r>
              <a:rPr kumimoji="1" lang="ja-JP" altLang="en-US" sz="2200" dirty="0"/>
              <a:t>可能か一斉確認</a:t>
            </a:r>
            <a:endParaRPr kumimoji="1" lang="en-US" altLang="ja-JP" sz="2200" dirty="0"/>
          </a:p>
        </p:txBody>
      </p:sp>
      <p:pic>
        <p:nvPicPr>
          <p:cNvPr id="43" name="Picture 2" descr="Outline Of A Person | Free download on ClipArtMag">
            <a:extLst>
              <a:ext uri="{FF2B5EF4-FFF2-40B4-BE49-F238E27FC236}">
                <a16:creationId xmlns:a16="http://schemas.microsoft.com/office/drawing/2014/main" id="{1A3A52BC-EA25-DDA4-A922-7E02EBD6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64" y="2554265"/>
            <a:ext cx="341840" cy="4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Outline Of A Person | Free download on ClipArtMag">
            <a:extLst>
              <a:ext uri="{FF2B5EF4-FFF2-40B4-BE49-F238E27FC236}">
                <a16:creationId xmlns:a16="http://schemas.microsoft.com/office/drawing/2014/main" id="{6E1EDA2A-6180-B22A-E3F2-360108DF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1" y="3032465"/>
            <a:ext cx="341840" cy="4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utline Of A Person | Free download on ClipArtMag">
            <a:extLst>
              <a:ext uri="{FF2B5EF4-FFF2-40B4-BE49-F238E27FC236}">
                <a16:creationId xmlns:a16="http://schemas.microsoft.com/office/drawing/2014/main" id="{C7841E6E-94CB-3390-BD48-E188FB3A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1" y="3510665"/>
            <a:ext cx="341840" cy="4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791407F-14F9-C7F8-CEFB-B3F2A7E0741A}"/>
              </a:ext>
            </a:extLst>
          </p:cNvPr>
          <p:cNvCxnSpPr>
            <a:cxnSpLocks/>
          </p:cNvCxnSpPr>
          <p:nvPr/>
        </p:nvCxnSpPr>
        <p:spPr>
          <a:xfrm flipH="1">
            <a:off x="10303876" y="2674490"/>
            <a:ext cx="472515" cy="3579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D1F2F75-8CF4-D3D2-8593-585B3E331CFD}"/>
              </a:ext>
            </a:extLst>
          </p:cNvPr>
          <p:cNvCxnSpPr>
            <a:cxnSpLocks/>
          </p:cNvCxnSpPr>
          <p:nvPr/>
        </p:nvCxnSpPr>
        <p:spPr>
          <a:xfrm flipH="1" flipV="1">
            <a:off x="10303876" y="3510665"/>
            <a:ext cx="472515" cy="3850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5D66D91E-D2F1-B281-2DF5-37186EB137A6}"/>
              </a:ext>
            </a:extLst>
          </p:cNvPr>
          <p:cNvSpPr txBox="1">
            <a:spLocks/>
          </p:cNvSpPr>
          <p:nvPr/>
        </p:nvSpPr>
        <p:spPr>
          <a:xfrm>
            <a:off x="3396803" y="4079880"/>
            <a:ext cx="4355484" cy="149157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dirty="0"/>
              <a:t>⑤</a:t>
            </a:r>
            <a:r>
              <a:rPr kumimoji="1" lang="ja-JP" altLang="en-US" sz="2200" dirty="0"/>
              <a:t> 各配送業へ</a:t>
            </a:r>
            <a:endParaRPr kumimoji="1" lang="en-US" altLang="ja-JP" sz="2200" dirty="0"/>
          </a:p>
          <a:p>
            <a:r>
              <a:rPr lang="ja-JP" altLang="en-US" sz="2200" dirty="0"/>
              <a:t>　 </a:t>
            </a:r>
            <a:r>
              <a:rPr kumimoji="1" lang="ja-JP" altLang="en-US" sz="2200" dirty="0"/>
              <a:t>フィードバック</a:t>
            </a:r>
            <a:endParaRPr kumimoji="1" lang="en-US" altLang="ja-JP" sz="2200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6AF2D75D-A99D-0C8D-3149-D1C4CE9CE171}"/>
              </a:ext>
            </a:extLst>
          </p:cNvPr>
          <p:cNvGrpSpPr/>
          <p:nvPr/>
        </p:nvGrpSpPr>
        <p:grpSpPr>
          <a:xfrm>
            <a:off x="3741716" y="5114915"/>
            <a:ext cx="1787379" cy="1332043"/>
            <a:chOff x="4552093" y="2680509"/>
            <a:chExt cx="3682633" cy="3022795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F2DA762D-4C6A-1DF7-8246-285B2FAE6123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57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49BF3415-04E6-B1C0-061D-D9D89A0D6B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F609BE0E-11C5-918F-A5EE-903C483CA424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56" name="Picture 2" descr="画像">
              <a:extLst>
                <a:ext uri="{FF2B5EF4-FFF2-40B4-BE49-F238E27FC236}">
                  <a16:creationId xmlns:a16="http://schemas.microsoft.com/office/drawing/2014/main" id="{1FEA1BCE-CB19-2F34-C201-11D295D8E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">
            <a:extLst>
              <a:ext uri="{FF2B5EF4-FFF2-40B4-BE49-F238E27FC236}">
                <a16:creationId xmlns:a16="http://schemas.microsoft.com/office/drawing/2014/main" id="{0F98F113-9D91-A662-AF6E-E2893D9C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6" y="5293810"/>
            <a:ext cx="1003755" cy="4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8AD72949-90DF-8B7A-0346-911C4612A11B}"/>
              </a:ext>
            </a:extLst>
          </p:cNvPr>
          <p:cNvSpPr/>
          <p:nvPr/>
        </p:nvSpPr>
        <p:spPr>
          <a:xfrm rot="5400000">
            <a:off x="6845748" y="5279217"/>
            <a:ext cx="364120" cy="306739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3543C16D-1964-FBE2-5416-DB67D963968A}"/>
              </a:ext>
            </a:extLst>
          </p:cNvPr>
          <p:cNvSpPr txBox="1">
            <a:spLocks/>
          </p:cNvSpPr>
          <p:nvPr/>
        </p:nvSpPr>
        <p:spPr>
          <a:xfrm>
            <a:off x="7424051" y="4119810"/>
            <a:ext cx="4355484" cy="1491574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200" dirty="0"/>
              <a:t>⑥ 配送済となった荷物を</a:t>
            </a:r>
            <a:endParaRPr kumimoji="1" lang="en-US" altLang="ja-JP" sz="2200" dirty="0"/>
          </a:p>
          <a:p>
            <a:r>
              <a:rPr lang="ja-JP" altLang="en-US" sz="2200" dirty="0"/>
              <a:t>　 簡単に確認</a:t>
            </a:r>
            <a:endParaRPr kumimoji="1" lang="en-US" altLang="ja-JP" sz="220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13F892E-90AD-70A2-123F-F6BB0D761560}"/>
              </a:ext>
            </a:extLst>
          </p:cNvPr>
          <p:cNvGrpSpPr/>
          <p:nvPr/>
        </p:nvGrpSpPr>
        <p:grpSpPr>
          <a:xfrm>
            <a:off x="7922265" y="5095246"/>
            <a:ext cx="1787379" cy="1370684"/>
            <a:chOff x="4552093" y="2680509"/>
            <a:chExt cx="3682633" cy="3022795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F225A7E6-B484-9956-10F0-D78ED5C6BAB0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6145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50446AF1-1A2B-EF41-8ED9-71A3E9A3E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7" name="正方形/長方形 6146">
                <a:extLst>
                  <a:ext uri="{FF2B5EF4-FFF2-40B4-BE49-F238E27FC236}">
                    <a16:creationId xmlns:a16="http://schemas.microsoft.com/office/drawing/2014/main" id="{066AB703-B01E-391B-223B-8BA352EB2DA7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6144" name="Picture 2" descr="画像">
              <a:extLst>
                <a:ext uri="{FF2B5EF4-FFF2-40B4-BE49-F238E27FC236}">
                  <a16:creationId xmlns:a16="http://schemas.microsoft.com/office/drawing/2014/main" id="{44D280A2-F66D-16D0-EE4C-C2C1C37D9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9" name="Picture 2">
            <a:extLst>
              <a:ext uri="{FF2B5EF4-FFF2-40B4-BE49-F238E27FC236}">
                <a16:creationId xmlns:a16="http://schemas.microsoft.com/office/drawing/2014/main" id="{E3F0C3E1-4505-9F6B-0FD9-7EA0535D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15" y="5312781"/>
            <a:ext cx="1003755" cy="4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正方形/長方形 6151">
            <a:extLst>
              <a:ext uri="{FF2B5EF4-FFF2-40B4-BE49-F238E27FC236}">
                <a16:creationId xmlns:a16="http://schemas.microsoft.com/office/drawing/2014/main" id="{B0A49A32-BB37-7BC9-274F-5395353E2355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3" name="タイトル 1">
            <a:extLst>
              <a:ext uri="{FF2B5EF4-FFF2-40B4-BE49-F238E27FC236}">
                <a16:creationId xmlns:a16="http://schemas.microsoft.com/office/drawing/2014/main" id="{B11FF097-D2CD-5F2C-04BD-6A5A772FD4A0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_2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21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E452029-EF21-92F9-E2FB-4EA9436D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550" y="6170490"/>
            <a:ext cx="402914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7514CD3E-19E7-5108-91C9-2EFB6E409C5A}"/>
              </a:ext>
            </a:extLst>
          </p:cNvPr>
          <p:cNvSpPr txBox="1">
            <a:spLocks/>
          </p:cNvSpPr>
          <p:nvPr/>
        </p:nvSpPr>
        <p:spPr>
          <a:xfrm>
            <a:off x="3070255" y="934368"/>
            <a:ext cx="5828851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①</a:t>
            </a:r>
            <a:r>
              <a:rPr lang="en-US" altLang="ja-JP" sz="2800" b="1" dirty="0"/>
              <a:t>『</a:t>
            </a:r>
            <a:r>
              <a:rPr lang="ja-JP" altLang="en-US" sz="2800" b="1" dirty="0"/>
              <a:t>各配送業者</a:t>
            </a:r>
            <a:r>
              <a:rPr lang="en-US" altLang="ja-JP" sz="2800" b="1" dirty="0"/>
              <a:t>』</a:t>
            </a:r>
            <a:r>
              <a:rPr lang="ja-JP" altLang="en-US" sz="2800" b="1" dirty="0"/>
              <a:t>→事前に登録</a:t>
            </a:r>
            <a:endParaRPr kumimoji="1" lang="en-US" altLang="ja-JP" sz="2800" b="1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5CF355D-E3F9-28E7-8BAA-94ACD2DDEE6F}"/>
              </a:ext>
            </a:extLst>
          </p:cNvPr>
          <p:cNvGrpSpPr/>
          <p:nvPr/>
        </p:nvGrpSpPr>
        <p:grpSpPr>
          <a:xfrm>
            <a:off x="3899319" y="1996228"/>
            <a:ext cx="4170726" cy="3325864"/>
            <a:chOff x="4552093" y="2680509"/>
            <a:chExt cx="3682633" cy="3022795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ED52002-B189-C0D0-6CDC-D52D912D0795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6148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CC8F9E00-25C7-34EA-9FC2-08F2698EF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08A196B-F5E6-655F-1F78-3C3AEDFB925B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6146" name="Picture 2" descr="画像">
              <a:extLst>
                <a:ext uri="{FF2B5EF4-FFF2-40B4-BE49-F238E27FC236}">
                  <a16:creationId xmlns:a16="http://schemas.microsoft.com/office/drawing/2014/main" id="{D58C5CD2-26E6-58D2-EAC1-01A0E6471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矢印: 右 23">
            <a:extLst>
              <a:ext uri="{FF2B5EF4-FFF2-40B4-BE49-F238E27FC236}">
                <a16:creationId xmlns:a16="http://schemas.microsoft.com/office/drawing/2014/main" id="{BC44C5FE-196C-2E22-E05E-A5992DADB4F4}"/>
              </a:ext>
            </a:extLst>
          </p:cNvPr>
          <p:cNvSpPr/>
          <p:nvPr/>
        </p:nvSpPr>
        <p:spPr>
          <a:xfrm rot="1446042">
            <a:off x="3003856" y="2321284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131B90E-B2FA-B6E5-2783-FC9B797A9CE4}"/>
              </a:ext>
            </a:extLst>
          </p:cNvPr>
          <p:cNvSpPr/>
          <p:nvPr/>
        </p:nvSpPr>
        <p:spPr>
          <a:xfrm rot="19675655">
            <a:off x="2995700" y="4240118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0DDA4B68-4631-1197-2295-B55845C3EB92}"/>
              </a:ext>
            </a:extLst>
          </p:cNvPr>
          <p:cNvSpPr/>
          <p:nvPr/>
        </p:nvSpPr>
        <p:spPr>
          <a:xfrm rot="12493625">
            <a:off x="8023759" y="4271027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8A403533-3ABD-EA8C-8E1B-5C529B8D66C3}"/>
              </a:ext>
            </a:extLst>
          </p:cNvPr>
          <p:cNvSpPr/>
          <p:nvPr/>
        </p:nvSpPr>
        <p:spPr>
          <a:xfrm rot="9166963">
            <a:off x="7909665" y="2368195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E4A4BAF-9C4F-8F52-ED3E-D116024A1429}"/>
              </a:ext>
            </a:extLst>
          </p:cNvPr>
          <p:cNvSpPr txBox="1">
            <a:spLocks/>
          </p:cNvSpPr>
          <p:nvPr/>
        </p:nvSpPr>
        <p:spPr>
          <a:xfrm>
            <a:off x="4051719" y="1254333"/>
            <a:ext cx="4684846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200" b="1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73F7D3-0056-B1E1-500E-37F84271E532}"/>
              </a:ext>
            </a:extLst>
          </p:cNvPr>
          <p:cNvSpPr txBox="1">
            <a:spLocks/>
          </p:cNvSpPr>
          <p:nvPr/>
        </p:nvSpPr>
        <p:spPr>
          <a:xfrm>
            <a:off x="-1" y="575446"/>
            <a:ext cx="2090057" cy="60210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/>
              <a:t>【</a:t>
            </a:r>
            <a:r>
              <a:rPr lang="ja-JP" altLang="en-US" sz="2200" b="1" dirty="0"/>
              <a:t>詳細１</a:t>
            </a:r>
            <a:r>
              <a:rPr lang="en-US" altLang="ja-JP" sz="2200" b="1" dirty="0"/>
              <a:t>】</a:t>
            </a:r>
            <a:endParaRPr kumimoji="1" lang="en-US" altLang="ja-JP" sz="2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44AA06C-59DA-E545-D185-C71706619B8B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72D06BC-5D95-38B6-DE43-0E9EC58CFEC9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_3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DEC2910-33FA-33EF-DAAB-FC2E588EB322}"/>
              </a:ext>
            </a:extLst>
          </p:cNvPr>
          <p:cNvSpPr/>
          <p:nvPr/>
        </p:nvSpPr>
        <p:spPr>
          <a:xfrm>
            <a:off x="373149" y="1859100"/>
            <a:ext cx="2023052" cy="943091"/>
          </a:xfrm>
          <a:prstGeom prst="roundRect">
            <a:avLst>
              <a:gd name="adj" fmla="val 18447"/>
            </a:avLst>
          </a:prstGeom>
          <a:solidFill>
            <a:srgbClr val="FFC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E57EBA-B8EF-D616-6941-FAEE252577C4}"/>
              </a:ext>
            </a:extLst>
          </p:cNvPr>
          <p:cNvSpPr txBox="1"/>
          <p:nvPr/>
        </p:nvSpPr>
        <p:spPr>
          <a:xfrm>
            <a:off x="704228" y="2134261"/>
            <a:ext cx="187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配送業者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963ACC4-5DBC-5398-4EC3-6E47148F93E0}"/>
              </a:ext>
            </a:extLst>
          </p:cNvPr>
          <p:cNvSpPr/>
          <p:nvPr/>
        </p:nvSpPr>
        <p:spPr>
          <a:xfrm>
            <a:off x="373149" y="4348625"/>
            <a:ext cx="2085823" cy="943091"/>
          </a:xfrm>
          <a:prstGeom prst="roundRect">
            <a:avLst>
              <a:gd name="adj" fmla="val 18447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519058-68BC-FAF3-99AB-ED077091AFD8}"/>
              </a:ext>
            </a:extLst>
          </p:cNvPr>
          <p:cNvSpPr txBox="1"/>
          <p:nvPr/>
        </p:nvSpPr>
        <p:spPr>
          <a:xfrm>
            <a:off x="688160" y="4589337"/>
            <a:ext cx="208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配送業者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464EF3AC-BDBC-AFD0-F646-43916B159441}"/>
              </a:ext>
            </a:extLst>
          </p:cNvPr>
          <p:cNvSpPr/>
          <p:nvPr/>
        </p:nvSpPr>
        <p:spPr>
          <a:xfrm>
            <a:off x="8736565" y="1952363"/>
            <a:ext cx="2467347" cy="911289"/>
          </a:xfrm>
          <a:prstGeom prst="roundRect">
            <a:avLst>
              <a:gd name="adj" fmla="val 18447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4422AB-2CCD-DD7F-E305-D3F8DF682052}"/>
              </a:ext>
            </a:extLst>
          </p:cNvPr>
          <p:cNvSpPr txBox="1"/>
          <p:nvPr/>
        </p:nvSpPr>
        <p:spPr>
          <a:xfrm>
            <a:off x="9504663" y="2193651"/>
            <a:ext cx="122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郵 便</a:t>
            </a:r>
            <a:endParaRPr kumimoji="1" lang="ja-JP" altLang="en-US" sz="2800" b="1" dirty="0">
              <a:solidFill>
                <a:srgbClr val="CC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6B223FCB-8D41-7804-82B8-932ED15D7A05}"/>
              </a:ext>
            </a:extLst>
          </p:cNvPr>
          <p:cNvSpPr/>
          <p:nvPr/>
        </p:nvSpPr>
        <p:spPr>
          <a:xfrm>
            <a:off x="8739352" y="4101098"/>
            <a:ext cx="2464559" cy="949904"/>
          </a:xfrm>
          <a:prstGeom prst="roundRect">
            <a:avLst>
              <a:gd name="adj" fmla="val 18447"/>
            </a:avLst>
          </a:prstGeom>
          <a:solidFill>
            <a:srgbClr val="0033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0DA67-07B3-7217-F041-E83D58024B34}"/>
              </a:ext>
            </a:extLst>
          </p:cNvPr>
          <p:cNvSpPr txBox="1"/>
          <p:nvPr/>
        </p:nvSpPr>
        <p:spPr>
          <a:xfrm>
            <a:off x="9276197" y="4400680"/>
            <a:ext cx="211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配送業者</a:t>
            </a:r>
          </a:p>
        </p:txBody>
      </p:sp>
    </p:spTree>
    <p:extLst>
      <p:ext uri="{BB962C8B-B14F-4D97-AF65-F5344CB8AC3E}">
        <p14:creationId xmlns:p14="http://schemas.microsoft.com/office/powerpoint/2010/main" val="316612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4FE99E4-CDD7-874C-57E8-169CC1B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6" y="6170490"/>
            <a:ext cx="557198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7</a:t>
            </a:fld>
            <a:endParaRPr lang="en-US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1FC690B-CB94-08EF-4111-67D0D37B2F1D}"/>
              </a:ext>
            </a:extLst>
          </p:cNvPr>
          <p:cNvGrpSpPr/>
          <p:nvPr/>
        </p:nvGrpSpPr>
        <p:grpSpPr>
          <a:xfrm>
            <a:off x="6675120" y="1309946"/>
            <a:ext cx="3144977" cy="5089144"/>
            <a:chOff x="6096000" y="1353631"/>
            <a:chExt cx="3144977" cy="5089144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4FA9000-1A2E-3F45-75E9-68C4E6C1B78B}"/>
                </a:ext>
              </a:extLst>
            </p:cNvPr>
            <p:cNvGrpSpPr/>
            <p:nvPr/>
          </p:nvGrpSpPr>
          <p:grpSpPr>
            <a:xfrm>
              <a:off x="6096000" y="1353631"/>
              <a:ext cx="3144977" cy="5089144"/>
              <a:chOff x="4096790" y="1132000"/>
              <a:chExt cx="3144977" cy="5089144"/>
            </a:xfrm>
          </p:grpSpPr>
          <p:pic>
            <p:nvPicPr>
              <p:cNvPr id="11" name="図 10" descr="ダイアグラム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7A38326-6F20-93DC-BFA5-595547442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790" y="1132000"/>
                <a:ext cx="3144977" cy="5089144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044ABD3-42ED-CA2A-1D21-20292E388BE2}"/>
                  </a:ext>
                </a:extLst>
              </p:cNvPr>
              <p:cNvSpPr/>
              <p:nvPr/>
            </p:nvSpPr>
            <p:spPr>
              <a:xfrm>
                <a:off x="4492636" y="1628461"/>
                <a:ext cx="2324724" cy="3969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7170" name="Picture 2" descr="画像">
              <a:extLst>
                <a:ext uri="{FF2B5EF4-FFF2-40B4-BE49-F238E27FC236}">
                  <a16:creationId xmlns:a16="http://schemas.microsoft.com/office/drawing/2014/main" id="{76E7FAD8-0B16-40BB-B69A-1770710F74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3" r="37333"/>
            <a:stretch/>
          </p:blipFill>
          <p:spPr bwMode="auto">
            <a:xfrm>
              <a:off x="6368592" y="2380913"/>
              <a:ext cx="2599792" cy="269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信教の自由の拍車がかかる？ | 心、穏やかに「西教寺」">
            <a:extLst>
              <a:ext uri="{FF2B5EF4-FFF2-40B4-BE49-F238E27FC236}">
                <a16:creationId xmlns:a16="http://schemas.microsoft.com/office/drawing/2014/main" id="{04E94B09-628D-D245-3C8E-B8EC3289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2" y="1833462"/>
            <a:ext cx="3892881" cy="3892881"/>
          </a:xfrm>
          <a:prstGeom prst="roundRect">
            <a:avLst>
              <a:gd name="adj" fmla="val 737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E9E4932-EE46-AC50-8118-E3712BE762CD}"/>
              </a:ext>
            </a:extLst>
          </p:cNvPr>
          <p:cNvSpPr txBox="1">
            <a:spLocks/>
          </p:cNvSpPr>
          <p:nvPr/>
        </p:nvSpPr>
        <p:spPr>
          <a:xfrm>
            <a:off x="3190240" y="632813"/>
            <a:ext cx="5410117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②</a:t>
            </a:r>
            <a:r>
              <a:rPr lang="en-US" altLang="ja-JP" sz="2800" b="1" dirty="0"/>
              <a:t>『</a:t>
            </a:r>
            <a:r>
              <a:rPr lang="ja-JP" altLang="en-US" sz="2800" b="1" dirty="0"/>
              <a:t>各利用者</a:t>
            </a:r>
            <a:r>
              <a:rPr lang="en-US" altLang="ja-JP" sz="2800" b="1" dirty="0"/>
              <a:t>』</a:t>
            </a:r>
            <a:r>
              <a:rPr lang="ja-JP" altLang="en-US" sz="2800" b="1" dirty="0"/>
              <a:t>→事前に登録</a:t>
            </a:r>
            <a:endParaRPr kumimoji="1" lang="en-US" altLang="ja-JP" sz="2800" b="1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F6294354-C411-B667-4216-8B8482D3F795}"/>
              </a:ext>
            </a:extLst>
          </p:cNvPr>
          <p:cNvSpPr/>
          <p:nvPr/>
        </p:nvSpPr>
        <p:spPr>
          <a:xfrm>
            <a:off x="5641473" y="3470131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BA5F28A-41DD-8D66-BA2C-1862E7735FBD}"/>
              </a:ext>
            </a:extLst>
          </p:cNvPr>
          <p:cNvSpPr txBox="1">
            <a:spLocks/>
          </p:cNvSpPr>
          <p:nvPr/>
        </p:nvSpPr>
        <p:spPr>
          <a:xfrm>
            <a:off x="-1" y="575446"/>
            <a:ext cx="2090057" cy="60210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/>
              <a:t>【</a:t>
            </a:r>
            <a:r>
              <a:rPr lang="ja-JP" altLang="en-US" sz="2200" b="1" dirty="0"/>
              <a:t>詳細</a:t>
            </a:r>
            <a:r>
              <a:rPr lang="en-US" altLang="ja-JP" sz="2200" b="1" dirty="0"/>
              <a:t>2】</a:t>
            </a:r>
            <a:endParaRPr kumimoji="1" lang="en-US" altLang="ja-JP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44CB64-A3C4-635B-77B9-DEC1512F5A7F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B58B3FB-5174-AA53-56F6-5E70C75775CA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_4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2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63B476C-1D10-5CC6-6659-5BC7AC1B1631}"/>
              </a:ext>
            </a:extLst>
          </p:cNvPr>
          <p:cNvSpPr/>
          <p:nvPr/>
        </p:nvSpPr>
        <p:spPr>
          <a:xfrm>
            <a:off x="780963" y="1463041"/>
            <a:ext cx="4325764" cy="5312694"/>
          </a:xfrm>
          <a:prstGeom prst="roundRect">
            <a:avLst>
              <a:gd name="adj" fmla="val 7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0000"/>
                  <a:lumOff val="60000"/>
                </a:schemeClr>
              </a:gs>
              <a:gs pos="68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2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6B9494D-801C-7D50-44A3-660B361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036" y="6170490"/>
            <a:ext cx="631427" cy="45720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4102" name="Picture 6" descr="[無料ダウンロード！ √] イラスト パレット 荷物 184939-イラスト パレット 荷物 - Pictngamukjpd5vg">
            <a:extLst>
              <a:ext uri="{FF2B5EF4-FFF2-40B4-BE49-F238E27FC236}">
                <a16:creationId xmlns:a16="http://schemas.microsoft.com/office/drawing/2014/main" id="{2E4F0DFC-19C8-CE28-6604-87D05557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6" y="4045239"/>
            <a:ext cx="3295659" cy="24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849AF762-EE30-0D46-E8D3-B34D877BFEE4}"/>
              </a:ext>
            </a:extLst>
          </p:cNvPr>
          <p:cNvSpPr/>
          <p:nvPr/>
        </p:nvSpPr>
        <p:spPr>
          <a:xfrm>
            <a:off x="5810347" y="3619276"/>
            <a:ext cx="571305" cy="321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2F68910-AA9A-3269-5CB1-AC588FED53C5}"/>
              </a:ext>
            </a:extLst>
          </p:cNvPr>
          <p:cNvGrpSpPr/>
          <p:nvPr/>
        </p:nvGrpSpPr>
        <p:grpSpPr>
          <a:xfrm>
            <a:off x="6896518" y="2303530"/>
            <a:ext cx="4635081" cy="3781292"/>
            <a:chOff x="4552093" y="2680509"/>
            <a:chExt cx="3682633" cy="302279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1152636-5D39-C9E6-86A2-968B129D7180}"/>
                </a:ext>
              </a:extLst>
            </p:cNvPr>
            <p:cNvGrpSpPr/>
            <p:nvPr/>
          </p:nvGrpSpPr>
          <p:grpSpPr>
            <a:xfrm>
              <a:off x="4552093" y="2680509"/>
              <a:ext cx="3682633" cy="3022795"/>
              <a:chOff x="3906033" y="3923568"/>
              <a:chExt cx="3682633" cy="3022795"/>
            </a:xfrm>
          </p:grpSpPr>
          <p:pic>
            <p:nvPicPr>
              <p:cNvPr id="22" name="Picture 4" descr="» かわいいパソコンイラスト / PC教室マスコットなどに | 可愛い無料イラスト素材集">
                <a:extLst>
                  <a:ext uri="{FF2B5EF4-FFF2-40B4-BE49-F238E27FC236}">
                    <a16:creationId xmlns:a16="http://schemas.microsoft.com/office/drawing/2014/main" id="{CAE2F8A6-FADF-DDB0-4220-0AAC37045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033" y="3923568"/>
                <a:ext cx="3682633" cy="3022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1B27B1AD-2844-242B-5A81-95DF7F9EC774}"/>
                  </a:ext>
                </a:extLst>
              </p:cNvPr>
              <p:cNvSpPr/>
              <p:nvPr/>
            </p:nvSpPr>
            <p:spPr>
              <a:xfrm>
                <a:off x="4406668" y="4103001"/>
                <a:ext cx="2681361" cy="163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21" name="Picture 2" descr="画像">
              <a:extLst>
                <a:ext uri="{FF2B5EF4-FFF2-40B4-BE49-F238E27FC236}">
                  <a16:creationId xmlns:a16="http://schemas.microsoft.com/office/drawing/2014/main" id="{F18C9A82-1D9E-FDCA-EBFB-233C7EBE7A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 r="3425"/>
            <a:stretch/>
          </p:blipFill>
          <p:spPr bwMode="auto">
            <a:xfrm>
              <a:off x="5052728" y="2983260"/>
              <a:ext cx="2682574" cy="138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66BF603F-0D83-AAE3-A68C-191C43D0B99F}"/>
              </a:ext>
            </a:extLst>
          </p:cNvPr>
          <p:cNvSpPr txBox="1">
            <a:spLocks/>
          </p:cNvSpPr>
          <p:nvPr/>
        </p:nvSpPr>
        <p:spPr>
          <a:xfrm>
            <a:off x="4805680" y="562976"/>
            <a:ext cx="2987040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/>
              <a:t>《 </a:t>
            </a:r>
            <a:r>
              <a:rPr lang="ja-JP" altLang="en-US" sz="2800" b="1" dirty="0"/>
              <a:t>荷物当日 </a:t>
            </a:r>
            <a:r>
              <a:rPr lang="en-US" altLang="ja-JP" sz="2800" b="1" dirty="0"/>
              <a:t>》</a:t>
            </a:r>
            <a:endParaRPr kumimoji="1" lang="en-US" altLang="ja-JP" sz="2800" b="1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026248CD-02BF-5EE9-F10B-5E32F663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05" y="1358215"/>
            <a:ext cx="1299095" cy="6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5B5427B7-E078-898A-3B88-E411339317B6}"/>
              </a:ext>
            </a:extLst>
          </p:cNvPr>
          <p:cNvSpPr txBox="1">
            <a:spLocks/>
          </p:cNvSpPr>
          <p:nvPr/>
        </p:nvSpPr>
        <p:spPr>
          <a:xfrm>
            <a:off x="8708477" y="1408883"/>
            <a:ext cx="3182202" cy="618826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荷物情報を登録</a:t>
            </a:r>
            <a:endParaRPr kumimoji="1" lang="en-US" altLang="ja-JP" sz="2800" dirty="0"/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69B744A3-EA04-5FC5-8728-9643210D924C}"/>
              </a:ext>
            </a:extLst>
          </p:cNvPr>
          <p:cNvSpPr txBox="1">
            <a:spLocks/>
          </p:cNvSpPr>
          <p:nvPr/>
        </p:nvSpPr>
        <p:spPr>
          <a:xfrm>
            <a:off x="6778077" y="1408882"/>
            <a:ext cx="862243" cy="587985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dirty="0"/>
              <a:t>③</a:t>
            </a:r>
            <a:endParaRPr kumimoji="1" lang="en-US" altLang="ja-JP" sz="28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0F766E7-D1A4-F199-B813-900F903BFF93}"/>
              </a:ext>
            </a:extLst>
          </p:cNvPr>
          <p:cNvSpPr txBox="1">
            <a:spLocks/>
          </p:cNvSpPr>
          <p:nvPr/>
        </p:nvSpPr>
        <p:spPr>
          <a:xfrm>
            <a:off x="-1" y="575446"/>
            <a:ext cx="2090057" cy="602108"/>
          </a:xfrm>
          <a:prstGeom prst="rect">
            <a:avLst/>
          </a:prstGeom>
        </p:spPr>
        <p:txBody>
          <a:bodyPr lIns="109728" tIns="109728" rIns="109728" bIns="9144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50" b="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1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/>
              <a:t>【</a:t>
            </a:r>
            <a:r>
              <a:rPr lang="ja-JP" altLang="en-US" sz="2200" b="1" dirty="0"/>
              <a:t>詳細</a:t>
            </a:r>
            <a:r>
              <a:rPr lang="en-US" altLang="ja-JP" sz="2200" b="1" dirty="0"/>
              <a:t>3】</a:t>
            </a:r>
            <a:endParaRPr kumimoji="1" lang="en-US" altLang="ja-JP" sz="22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102E89-F6DB-E89B-2E5E-61566CC00B8F}"/>
              </a:ext>
            </a:extLst>
          </p:cNvPr>
          <p:cNvSpPr/>
          <p:nvPr/>
        </p:nvSpPr>
        <p:spPr>
          <a:xfrm>
            <a:off x="0" y="-10498"/>
            <a:ext cx="12192000" cy="567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FFC000"/>
              </a:gs>
              <a:gs pos="51000">
                <a:srgbClr val="FFE79B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B85E8E2-8B2C-0837-8C7D-02735B76BCD0}"/>
              </a:ext>
            </a:extLst>
          </p:cNvPr>
          <p:cNvSpPr txBox="1">
            <a:spLocks/>
          </p:cNvSpPr>
          <p:nvPr/>
        </p:nvSpPr>
        <p:spPr>
          <a:xfrm>
            <a:off x="0" y="-54959"/>
            <a:ext cx="5177918" cy="622328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kern="120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ソリューション内容</a:t>
            </a:r>
            <a:r>
              <a:rPr kumimoji="1"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</a:rPr>
              <a:t>_5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37393E6-E441-BBBC-2E23-10FB4DD0F8D3}"/>
              </a:ext>
            </a:extLst>
          </p:cNvPr>
          <p:cNvGrpSpPr/>
          <p:nvPr/>
        </p:nvGrpSpPr>
        <p:grpSpPr>
          <a:xfrm>
            <a:off x="1401268" y="1917881"/>
            <a:ext cx="1377576" cy="719071"/>
            <a:chOff x="4559295" y="1749660"/>
            <a:chExt cx="1377576" cy="71907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9ABF6BF-E505-86F1-E098-6FFAEBE74D7E}"/>
                </a:ext>
              </a:extLst>
            </p:cNvPr>
            <p:cNvSpPr/>
            <p:nvPr/>
          </p:nvSpPr>
          <p:spPr>
            <a:xfrm>
              <a:off x="4559295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FFCC00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F08E282-E597-2933-EC68-E428328CC56D}"/>
                </a:ext>
              </a:extLst>
            </p:cNvPr>
            <p:cNvSpPr txBox="1"/>
            <p:nvPr/>
          </p:nvSpPr>
          <p:spPr>
            <a:xfrm>
              <a:off x="4712338" y="1960096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662808F-0183-1074-3F08-89775EEEB282}"/>
              </a:ext>
            </a:extLst>
          </p:cNvPr>
          <p:cNvGrpSpPr/>
          <p:nvPr/>
        </p:nvGrpSpPr>
        <p:grpSpPr>
          <a:xfrm>
            <a:off x="3031473" y="1917881"/>
            <a:ext cx="1499718" cy="719071"/>
            <a:chOff x="6189500" y="1749660"/>
            <a:chExt cx="1499718" cy="719071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ABE1E2F2-3335-24BC-D9C4-5C8E91C0B632}"/>
                </a:ext>
              </a:extLst>
            </p:cNvPr>
            <p:cNvSpPr/>
            <p:nvPr/>
          </p:nvSpPr>
          <p:spPr>
            <a:xfrm>
              <a:off x="6189500" y="1749660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E3B6526-7E56-FC7F-E06A-7F0DCF969DD4}"/>
                </a:ext>
              </a:extLst>
            </p:cNvPr>
            <p:cNvSpPr txBox="1"/>
            <p:nvPr/>
          </p:nvSpPr>
          <p:spPr>
            <a:xfrm>
              <a:off x="6464685" y="1930866"/>
              <a:ext cx="1224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C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郵便</a:t>
              </a:r>
              <a:endParaRPr kumimoji="1" lang="ja-JP" altLang="en-US" sz="2400" b="1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FC0178E-6ED9-1677-3C74-456E4BB8E2A9}"/>
              </a:ext>
            </a:extLst>
          </p:cNvPr>
          <p:cNvGrpSpPr/>
          <p:nvPr/>
        </p:nvGrpSpPr>
        <p:grpSpPr>
          <a:xfrm>
            <a:off x="1438215" y="3050113"/>
            <a:ext cx="1377576" cy="719071"/>
            <a:chOff x="4596242" y="2881892"/>
            <a:chExt cx="1377576" cy="719071"/>
          </a:xfrm>
        </p:grpSpPr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385ED4AA-E2A3-FE38-26CC-07B2F95D7A32}"/>
                </a:ext>
              </a:extLst>
            </p:cNvPr>
            <p:cNvSpPr/>
            <p:nvPr/>
          </p:nvSpPr>
          <p:spPr>
            <a:xfrm>
              <a:off x="4596242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02D0B1B-F6A0-2FEA-C8F8-C0DE0B198EF5}"/>
                </a:ext>
              </a:extLst>
            </p:cNvPr>
            <p:cNvSpPr txBox="1"/>
            <p:nvPr/>
          </p:nvSpPr>
          <p:spPr>
            <a:xfrm>
              <a:off x="4749285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4B8A2BD-1832-7D7B-C076-8BC8883453C1}"/>
              </a:ext>
            </a:extLst>
          </p:cNvPr>
          <p:cNvGrpSpPr/>
          <p:nvPr/>
        </p:nvGrpSpPr>
        <p:grpSpPr>
          <a:xfrm>
            <a:off x="3029361" y="3050113"/>
            <a:ext cx="1377576" cy="719071"/>
            <a:chOff x="6187388" y="2881892"/>
            <a:chExt cx="1377576" cy="719071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E7926035-83CF-5455-9725-D8FA82CB6E48}"/>
                </a:ext>
              </a:extLst>
            </p:cNvPr>
            <p:cNvSpPr/>
            <p:nvPr/>
          </p:nvSpPr>
          <p:spPr>
            <a:xfrm>
              <a:off x="6187388" y="2881892"/>
              <a:ext cx="1377576" cy="719071"/>
            </a:xfrm>
            <a:prstGeom prst="roundRect">
              <a:avLst>
                <a:gd name="adj" fmla="val 18447"/>
              </a:avLst>
            </a:prstGeom>
            <a:solidFill>
              <a:srgbClr val="003399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8A774C8-A818-F019-2C32-46CEB8048823}"/>
                </a:ext>
              </a:extLst>
            </p:cNvPr>
            <p:cNvSpPr txBox="1"/>
            <p:nvPr/>
          </p:nvSpPr>
          <p:spPr>
            <a:xfrm>
              <a:off x="6340431" y="3092328"/>
              <a:ext cx="122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配送業者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83109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7">
      <a:majorFont>
        <a:latin typeface="Yu Gothic Medium"/>
        <a:ea typeface=""/>
        <a:cs typeface=""/>
      </a:majorFont>
      <a:minorFont>
        <a:latin typeface="Yu Gothic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20260</TotalTime>
  <Words>747</Words>
  <Application>Microsoft Office PowerPoint</Application>
  <PresentationFormat>ワイド画面</PresentationFormat>
  <Paragraphs>144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inherit</vt:lpstr>
      <vt:lpstr>Meiryo</vt:lpstr>
      <vt:lpstr>Meiryo</vt:lpstr>
      <vt:lpstr>游ゴシック</vt:lpstr>
      <vt:lpstr>游ゴシック</vt:lpstr>
      <vt:lpstr>Yu Gothic Medium</vt:lpstr>
      <vt:lpstr>Corbel</vt:lpstr>
      <vt:lpstr>SketchLinesVTI</vt:lpstr>
      <vt:lpstr>PowerPoint プレゼンテーション</vt:lpstr>
      <vt:lpstr>もくじ</vt:lpstr>
      <vt:lpstr>プロジェクトメンバーの紹介</vt:lpstr>
      <vt:lpstr>問題提起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補足資料_1</vt:lpstr>
      <vt:lpstr>補足資料_2</vt:lpstr>
      <vt:lpstr>補足資料_3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もっと歩きたくなるまちに。</dc:title>
  <dc:creator>広川　紀子</dc:creator>
  <cp:lastModifiedBy>健太郎 阿保</cp:lastModifiedBy>
  <cp:revision>21</cp:revision>
  <cp:lastPrinted>2023-09-28T02:28:00Z</cp:lastPrinted>
  <dcterms:created xsi:type="dcterms:W3CDTF">2023-07-15T01:37:04Z</dcterms:created>
  <dcterms:modified xsi:type="dcterms:W3CDTF">2023-09-29T01:20:03Z</dcterms:modified>
</cp:coreProperties>
</file>