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4" r:id="rId2"/>
    <p:sldId id="266" r:id="rId3"/>
    <p:sldId id="355" r:id="rId4"/>
    <p:sldId id="323" r:id="rId5"/>
    <p:sldId id="295" r:id="rId6"/>
    <p:sldId id="325" r:id="rId7"/>
    <p:sldId id="33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28" r:id="rId18"/>
    <p:sldId id="341" r:id="rId19"/>
    <p:sldId id="321" r:id="rId20"/>
    <p:sldId id="354" r:id="rId21"/>
  </p:sldIdLst>
  <p:sldSz cx="12190413" cy="6859588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BE4"/>
    <a:srgbClr val="18D2A6"/>
    <a:srgbClr val="1983B7"/>
    <a:srgbClr val="F199DE"/>
    <a:srgbClr val="E6E6E6"/>
    <a:srgbClr val="FFD44B"/>
    <a:srgbClr val="7F7F7F"/>
    <a:srgbClr val="3793C0"/>
    <a:srgbClr val="32D4AE"/>
    <a:srgbClr val="03A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8" autoAdjust="0"/>
    <p:restoredTop sz="84707" autoAdjust="0"/>
  </p:normalViewPr>
  <p:slideViewPr>
    <p:cSldViewPr snapToGrid="0" showGuides="1">
      <p:cViewPr varScale="1">
        <p:scale>
          <a:sx n="57" d="100"/>
          <a:sy n="57" d="100"/>
        </p:scale>
        <p:origin x="1204" y="44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NF1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チーム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ja-JP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木晴之優です。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EYE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に愛を、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で。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Blinking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の紹介です。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一つ目は「見てすぐわかる」です。利用者が瞬きすると、同時にイラストも瞬く。目のイラストがだんだん充血していく。ゲージが減少していくなどの、視覚的にわかりやすい画面になっています。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641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二つ目は「眼鏡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マスク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」です。眼鏡やマスクをつけたままでも顔を認識するので、計測ができます。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724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三つ目は「縦でも横でも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」です。横画面にも対応しているので、コードをつないで充電しながらでも使用できます。スマホスタンドがなくても、手帳型のスマホケースを使って立てることもできます。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508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四つ目は「丁寧なフィードバック」です。瞬きの回数によって内容が変化します。現状に合わせたアドバイスをもらえ、自分のドライアイの深刻度に気づくことができます。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893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五つ目は「余ったスマホを有効活用」です。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カードが無いスマホでも使用できるので、普段使いのスマホのバッテリーを気にしなくてもよくなります。以上の五つの観点がこのアプリの強みです。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884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続いて「使用した技術」です。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41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このアプリは、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による顔検知技術、</a:t>
            </a:r>
            <a:r>
              <a:rPr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MLkit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を使用しています。</a:t>
            </a:r>
            <a:r>
              <a:rPr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MLkit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により顔検知をし、目の開き具合の値を取得します。その値から瞬きをカウントします。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432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最後に「まとめ」です。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791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 まとめです。</a:t>
            </a:r>
            <a:r>
              <a:rPr lang="en-US" altLang="ja-JP" dirty="0"/>
              <a:t>Blinking</a:t>
            </a:r>
            <a:r>
              <a:rPr lang="ja-JP" altLang="en-US" dirty="0"/>
              <a:t>を利用することで、潤いに満ちた目を提供します。一生使う目だからこそ愛情を。</a:t>
            </a:r>
            <a:r>
              <a:rPr lang="en-US" altLang="ja-JP" dirty="0"/>
              <a:t>Blinking</a:t>
            </a:r>
            <a:r>
              <a:rPr lang="ja-JP" altLang="en-US" dirty="0"/>
              <a:t>は、それを</a:t>
            </a:r>
            <a:r>
              <a:rPr lang="en-US" altLang="ja-JP" dirty="0"/>
              <a:t>AI</a:t>
            </a:r>
            <a:r>
              <a:rPr lang="ja-JP" altLang="en-US" dirty="0"/>
              <a:t>で実現します。「</a:t>
            </a:r>
            <a:r>
              <a:rPr lang="en-US" altLang="ja-JP" dirty="0"/>
              <a:t>Eye</a:t>
            </a:r>
            <a:r>
              <a:rPr lang="ja-JP" altLang="en-US" dirty="0"/>
              <a:t>に愛を</a:t>
            </a:r>
            <a:r>
              <a:rPr lang="en-US" altLang="ja-JP" dirty="0"/>
              <a:t>AI</a:t>
            </a:r>
            <a:r>
              <a:rPr lang="ja-JP" altLang="en-US" dirty="0"/>
              <a:t>で。」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482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以上で発表を終了します。ご清聴ありがとうございました。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27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目次です。「アプリ概要」「実践動画」「強み」「使用した技術」「まとめ」について説明します。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379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アプリを使用しない状態と、アプリを使用した状態で１０分間、実際に計測しました。その結果、１０分間に８回だった瞬きが、４１回にまで増加しました。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490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突然ですが、このような困ったことはありませんか？目が乾く、目が疲れやすい、朝、目があけにくい。もしかしたらドライアイかも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その原因はまばたき回数が少ないからかもしれません。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88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私たちは通常時、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分間に２０～３０回ほどの瞬きをしています。しかし、物事に集中していると５～７回ほどに減少してしまいます。それを予防するのがこのアプリ、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Blinking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です。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Blinking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を使えば、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回の瞬きを維持でき、ドライアイを予防できます。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143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それではアプリ概要についてです。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791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このアプリはドライアイ防止アプリです。長時間瞬きを検知できなければ、フラッシュをたいて利用者に瞬きをさせます。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14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続いて実践動画です。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791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実際に使用している動画をご覧ください。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098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 続いてアプリの強みです。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1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altLang="zh-CN" dirty="0"/>
              <a:t>Presentation template and Google Slides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244BE-31EB-45D0-A341-AA2A7F435CF3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dirty="0"/>
              <a:t>This is a demo text.</a:t>
            </a:r>
            <a:endParaRPr lang="zh-CN" altLang="en-US" dirty="0"/>
          </a:p>
          <a:p>
            <a:pPr lvl="1"/>
            <a:r>
              <a:rPr lang="en-US" altLang="zh-CN" dirty="0"/>
              <a:t>This is a demo text.</a:t>
            </a:r>
            <a:endParaRPr lang="zh-CN" altLang="en-US" dirty="0"/>
          </a:p>
          <a:p>
            <a:pPr lvl="2"/>
            <a:r>
              <a:rPr lang="en-US" altLang="zh-CN" dirty="0"/>
              <a:t>This is a demo text.</a:t>
            </a:r>
            <a:endParaRPr lang="zh-CN" altLang="en-US" dirty="0"/>
          </a:p>
          <a:p>
            <a:pPr lvl="3"/>
            <a:r>
              <a:rPr lang="en-US" altLang="zh-CN" dirty="0"/>
              <a:t>This is a demo text.</a:t>
            </a:r>
            <a:endParaRPr lang="zh-CN" altLang="en-US" dirty="0"/>
          </a:p>
          <a:p>
            <a:pPr lvl="4"/>
            <a:r>
              <a:rPr lang="tr-TR" altLang="zh-CN" dirty="0"/>
              <a:t>Thanks to Templatesppt.com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9526-F744-4415-9EDA-E4D3148AAA9F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en-US" altLang="zh-CN" dirty="0"/>
              <a:t>This is a demo text.</a:t>
            </a:r>
            <a:endParaRPr lang="zh-CN" altLang="en-US" dirty="0"/>
          </a:p>
          <a:p>
            <a:pPr lvl="1"/>
            <a:r>
              <a:rPr lang="en-US" altLang="zh-CN" dirty="0"/>
              <a:t>This is a demo text.</a:t>
            </a:r>
            <a:endParaRPr lang="zh-CN" altLang="en-US" dirty="0"/>
          </a:p>
          <a:p>
            <a:pPr lvl="2"/>
            <a:r>
              <a:rPr lang="en-US" altLang="zh-CN" dirty="0"/>
              <a:t>This is a demo text.</a:t>
            </a:r>
            <a:endParaRPr lang="zh-CN" altLang="en-US" dirty="0"/>
          </a:p>
          <a:p>
            <a:pPr lvl="3"/>
            <a:r>
              <a:rPr lang="en-US" altLang="zh-CN" dirty="0"/>
              <a:t>This is a demo text.</a:t>
            </a:r>
            <a:endParaRPr lang="zh-CN" altLang="en-US" dirty="0"/>
          </a:p>
          <a:p>
            <a:pPr lvl="4"/>
            <a:r>
              <a:rPr lang="tr-TR" altLang="zh-CN" dirty="0"/>
              <a:t>Thanks to Templatesppt.com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24B3-6DBC-43CB-BD39-0068358D8BD0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66D0D3-3D3E-44C9-9B0F-817EE0F0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527" y="6367250"/>
            <a:ext cx="2742843" cy="365210"/>
          </a:xfrm>
        </p:spPr>
        <p:txBody>
          <a:bodyPr/>
          <a:lstStyle>
            <a:lvl1pPr>
              <a:defRPr sz="1400"/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altLang="zh-CN" dirty="0"/>
              <a:t>This is a demo text.</a:t>
            </a:r>
            <a:endParaRPr lang="zh-CN" altLang="en-US" dirty="0"/>
          </a:p>
          <a:p>
            <a:pPr lvl="1"/>
            <a:r>
              <a:rPr lang="en-US" altLang="zh-CN" dirty="0"/>
              <a:t>This is a demo text.</a:t>
            </a:r>
            <a:endParaRPr lang="zh-CN" altLang="en-US" dirty="0"/>
          </a:p>
          <a:p>
            <a:pPr lvl="2"/>
            <a:r>
              <a:rPr lang="en-US" altLang="zh-CN" dirty="0"/>
              <a:t>This is a demo text.</a:t>
            </a:r>
            <a:endParaRPr lang="zh-CN" altLang="en-US" dirty="0"/>
          </a:p>
          <a:p>
            <a:pPr lvl="3"/>
            <a:r>
              <a:rPr lang="en-US" altLang="zh-CN" dirty="0"/>
              <a:t>This is a demo text.</a:t>
            </a:r>
            <a:endParaRPr lang="zh-CN" altLang="en-US" dirty="0"/>
          </a:p>
          <a:p>
            <a:pPr lvl="4"/>
            <a:r>
              <a:rPr lang="tr-TR" altLang="zh-CN" dirty="0"/>
              <a:t>Thanks to Templatesppt.com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327F-5787-418D-AF74-EA8E1AC7CB1C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Presentation template and Google Slides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D8AC-B909-48D5-83CF-26FCF92338F2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 altLang="zh-CN" dirty="0"/>
              <a:t>This is a demo text.</a:t>
            </a:r>
            <a:endParaRPr lang="zh-CN" altLang="en-US" dirty="0"/>
          </a:p>
          <a:p>
            <a:pPr lvl="1"/>
            <a:r>
              <a:rPr lang="en-US" altLang="zh-CN" dirty="0"/>
              <a:t>This is a demo text.</a:t>
            </a:r>
            <a:endParaRPr lang="zh-CN" altLang="en-US" dirty="0"/>
          </a:p>
          <a:p>
            <a:pPr lvl="2"/>
            <a:r>
              <a:rPr lang="en-US" altLang="zh-CN" dirty="0"/>
              <a:t>This is a demo text.</a:t>
            </a:r>
            <a:endParaRPr lang="zh-CN" altLang="en-US" dirty="0"/>
          </a:p>
          <a:p>
            <a:pPr lvl="3"/>
            <a:r>
              <a:rPr lang="en-US" altLang="zh-CN" dirty="0"/>
              <a:t>This is a demo text.</a:t>
            </a:r>
            <a:endParaRPr lang="zh-CN" altLang="en-US" dirty="0"/>
          </a:p>
          <a:p>
            <a:pPr lvl="4"/>
            <a:r>
              <a:rPr lang="tr-TR" altLang="zh-CN" dirty="0"/>
              <a:t>Thanks to Templatesppt.com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 altLang="zh-CN" dirty="0"/>
              <a:t>This is a demo text.</a:t>
            </a:r>
            <a:endParaRPr lang="zh-CN" altLang="en-US" dirty="0"/>
          </a:p>
          <a:p>
            <a:pPr lvl="1"/>
            <a:r>
              <a:rPr lang="en-US" altLang="zh-CN" dirty="0"/>
              <a:t>This is a demo text.</a:t>
            </a:r>
            <a:endParaRPr lang="zh-CN" altLang="en-US" dirty="0"/>
          </a:p>
          <a:p>
            <a:pPr lvl="2"/>
            <a:r>
              <a:rPr lang="en-US" altLang="zh-CN" dirty="0"/>
              <a:t>This is a demo text.</a:t>
            </a:r>
            <a:endParaRPr lang="zh-CN" altLang="en-US" dirty="0"/>
          </a:p>
          <a:p>
            <a:pPr lvl="3"/>
            <a:r>
              <a:rPr lang="en-US" altLang="zh-CN" dirty="0"/>
              <a:t>This is a demo text.</a:t>
            </a:r>
            <a:endParaRPr lang="zh-CN" altLang="en-US" dirty="0"/>
          </a:p>
          <a:p>
            <a:pPr lvl="4"/>
            <a:r>
              <a:rPr lang="tr-TR" altLang="zh-CN" dirty="0"/>
              <a:t>Thanks to Templatesppt.com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EBE3-96D3-4C2E-BC5F-0284AA49E602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dirty="0"/>
              <a:t>Presentation template and Google Slides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en-US" altLang="zh-CN" dirty="0"/>
              <a:t>This is a demo text.</a:t>
            </a:r>
            <a:endParaRPr lang="zh-CN" altLang="en-US" dirty="0"/>
          </a:p>
          <a:p>
            <a:pPr lvl="1"/>
            <a:r>
              <a:rPr lang="en-US" altLang="zh-CN" dirty="0"/>
              <a:t>This is a demo text.</a:t>
            </a:r>
            <a:endParaRPr lang="zh-CN" altLang="en-US" dirty="0"/>
          </a:p>
          <a:p>
            <a:pPr lvl="2"/>
            <a:r>
              <a:rPr lang="en-US" altLang="zh-CN" dirty="0"/>
              <a:t>This is a demo text.</a:t>
            </a:r>
            <a:endParaRPr lang="zh-CN" altLang="en-US" dirty="0"/>
          </a:p>
          <a:p>
            <a:pPr lvl="3"/>
            <a:r>
              <a:rPr lang="en-US" altLang="zh-CN" dirty="0"/>
              <a:t>This is a demo text.</a:t>
            </a:r>
            <a:endParaRPr lang="zh-CN" altLang="en-US" dirty="0"/>
          </a:p>
          <a:p>
            <a:pPr lvl="4"/>
            <a:r>
              <a:rPr lang="tr-TR" altLang="zh-CN" dirty="0"/>
              <a:t>Thanks to Templatesppt.com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dirty="0"/>
              <a:t>Presentation template and Google Slides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en-US" altLang="zh-CN" dirty="0"/>
              <a:t>This is a demo text.</a:t>
            </a:r>
            <a:endParaRPr lang="zh-CN" altLang="en-US" dirty="0"/>
          </a:p>
          <a:p>
            <a:pPr lvl="1"/>
            <a:r>
              <a:rPr lang="en-US" altLang="zh-CN" dirty="0"/>
              <a:t>This is a demo text.</a:t>
            </a:r>
            <a:endParaRPr lang="zh-CN" altLang="en-US" dirty="0"/>
          </a:p>
          <a:p>
            <a:pPr lvl="2"/>
            <a:r>
              <a:rPr lang="en-US" altLang="zh-CN" dirty="0"/>
              <a:t>This is a demo text.</a:t>
            </a:r>
            <a:endParaRPr lang="zh-CN" altLang="en-US" dirty="0"/>
          </a:p>
          <a:p>
            <a:pPr lvl="3"/>
            <a:r>
              <a:rPr lang="en-US" altLang="zh-CN" dirty="0"/>
              <a:t>This is a demo text.</a:t>
            </a:r>
            <a:endParaRPr lang="zh-CN" altLang="en-US" dirty="0"/>
          </a:p>
          <a:p>
            <a:pPr lvl="4"/>
            <a:r>
              <a:rPr lang="tr-TR" altLang="zh-CN" dirty="0"/>
              <a:t>Thanks to Templatesppt.com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3980-437E-4951-B2B5-5EE8634B4747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8242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73536-DB5A-4C2C-A31C-5CA24ABB77C0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3DDBF-64FB-4061-8390-136EA597F3DD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dirty="0"/>
              <a:t>This is a demo text.</a:t>
            </a:r>
            <a:endParaRPr lang="zh-CN" altLang="en-US" dirty="0"/>
          </a:p>
          <a:p>
            <a:pPr lvl="1"/>
            <a:r>
              <a:rPr lang="en-US" altLang="zh-CN" dirty="0"/>
              <a:t>This is a demo text.</a:t>
            </a:r>
            <a:endParaRPr lang="zh-CN" altLang="en-US" dirty="0"/>
          </a:p>
          <a:p>
            <a:pPr lvl="2"/>
            <a:r>
              <a:rPr lang="en-US" altLang="zh-CN" dirty="0"/>
              <a:t>This is a demo text.</a:t>
            </a:r>
            <a:endParaRPr lang="zh-CN" altLang="en-US" dirty="0"/>
          </a:p>
          <a:p>
            <a:pPr lvl="3"/>
            <a:r>
              <a:rPr lang="en-US" altLang="zh-CN" dirty="0"/>
              <a:t>This is a demo text.</a:t>
            </a:r>
            <a:endParaRPr lang="zh-CN" altLang="en-US" dirty="0"/>
          </a:p>
          <a:p>
            <a:pPr lvl="4"/>
            <a:r>
              <a:rPr lang="tr-TR" altLang="zh-CN" dirty="0"/>
              <a:t>Thanks to Templatesppt.com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dirty="0"/>
              <a:t>Presentation template and Google Slides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F4FF-01A3-4520-B0FD-B0B0869D7266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dirty="0"/>
              <a:t>Presentation template and Google Slides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5F14-1743-4ACE-B7EF-3F6E94F44DF8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tr-TR" altLang="zh-CN" dirty="0"/>
              <a:t>Templatesppt.com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altLang="zh-CN" dirty="0"/>
              <a:t>This is a demo text.</a:t>
            </a:r>
            <a:endParaRPr lang="zh-CN" altLang="en-US" dirty="0"/>
          </a:p>
          <a:p>
            <a:pPr lvl="1"/>
            <a:r>
              <a:rPr lang="en-US" altLang="zh-CN" dirty="0"/>
              <a:t>This is a demo text.</a:t>
            </a:r>
            <a:endParaRPr lang="zh-CN" altLang="en-US" dirty="0"/>
          </a:p>
          <a:p>
            <a:pPr lvl="2"/>
            <a:r>
              <a:rPr lang="en-US" altLang="zh-CN" dirty="0"/>
              <a:t>This is a demo text.</a:t>
            </a:r>
            <a:endParaRPr lang="zh-CN" altLang="en-US" dirty="0"/>
          </a:p>
          <a:p>
            <a:pPr lvl="3"/>
            <a:r>
              <a:rPr lang="en-US" altLang="zh-CN" dirty="0"/>
              <a:t>This is a demo text.</a:t>
            </a:r>
            <a:endParaRPr lang="zh-CN" altLang="en-US" dirty="0"/>
          </a:p>
          <a:p>
            <a:pPr lvl="4"/>
            <a:r>
              <a:rPr lang="tr-TR" altLang="zh-CN" dirty="0"/>
              <a:t>Thanks to Templatesppt.com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424B3-9D9E-45D0-BC32-D0E4777162FD}" type="datetime1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dryeyerhythm.jp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eathernews.jp/s/topics/201905/200125/" TargetMode="External"/><Relationship Id="rId5" Type="http://schemas.openxmlformats.org/officeDocument/2006/relationships/hyperlink" Target="https://www.seikatsu110.jp/library/electrical/et_light/13239/" TargetMode="External"/><Relationship Id="rId4" Type="http://schemas.openxmlformats.org/officeDocument/2006/relationships/hyperlink" Target="https://www.santen.co.jp/ja/healthcare/eye/library/dryeye/pc.js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组合 146"/>
          <p:cNvGrpSpPr/>
          <p:nvPr/>
        </p:nvGrpSpPr>
        <p:grpSpPr>
          <a:xfrm rot="13187308">
            <a:off x="-6592880" y="2752868"/>
            <a:ext cx="11496362" cy="6726866"/>
            <a:chOff x="0" y="4292079"/>
            <a:chExt cx="12190414" cy="4843505"/>
          </a:xfrm>
        </p:grpSpPr>
        <p:grpSp>
          <p:nvGrpSpPr>
            <p:cNvPr id="148" name="组合 147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156" name="组合 155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160" name="波形 159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61" name="波形 160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157" name="组合 156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158" name="波形 157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59" name="波形 158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149" name="组合 148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150" name="组合 149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154" name="波形 153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55" name="波形 154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151" name="组合 150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152" name="波形 151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53" name="波形 152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grpSp>
        <p:nvGrpSpPr>
          <p:cNvPr id="192" name="组合 191"/>
          <p:cNvGrpSpPr/>
          <p:nvPr/>
        </p:nvGrpSpPr>
        <p:grpSpPr>
          <a:xfrm rot="13187308">
            <a:off x="7037427" y="-4308561"/>
            <a:ext cx="11496362" cy="6726866"/>
            <a:chOff x="0" y="4292079"/>
            <a:chExt cx="12190414" cy="4843505"/>
          </a:xfrm>
        </p:grpSpPr>
        <p:grpSp>
          <p:nvGrpSpPr>
            <p:cNvPr id="193" name="组合 192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201" name="组合 200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05" name="波形 204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06" name="波形 205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202" name="组合 201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203" name="波形 202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04" name="波形 203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194" name="组合 193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195" name="组合 194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199" name="波形 198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00" name="波形 199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196" name="组合 195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197" name="波形 196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98" name="波形 197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207" name="_14"/>
          <p:cNvSpPr txBox="1">
            <a:spLocks noChangeArrowheads="1"/>
          </p:cNvSpPr>
          <p:nvPr/>
        </p:nvSpPr>
        <p:spPr bwMode="auto">
          <a:xfrm>
            <a:off x="2351874" y="2393510"/>
            <a:ext cx="8640313" cy="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ja-JP" sz="9600" b="1" spc="300" dirty="0">
                <a:solidFill>
                  <a:srgbClr val="18D2A6"/>
                </a:solidFill>
                <a:ea typeface="微软雅黑" panose="020B0503020204020204" pitchFamily="34" charset="-122"/>
              </a:rPr>
              <a:t>Blinking</a:t>
            </a:r>
            <a:endParaRPr lang="zh-CN" sz="9600" b="1" spc="300" dirty="0">
              <a:solidFill>
                <a:srgbClr val="1983B7"/>
              </a:solidFill>
              <a:ea typeface="微软雅黑" panose="020B0503020204020204" pitchFamily="34" charset="-122"/>
            </a:endParaRPr>
          </a:p>
        </p:txBody>
      </p:sp>
      <p:sp>
        <p:nvSpPr>
          <p:cNvPr id="210" name="TextBox 2"/>
          <p:cNvSpPr>
            <a:spLocks noChangeArrowheads="1"/>
          </p:cNvSpPr>
          <p:nvPr/>
        </p:nvSpPr>
        <p:spPr bwMode="auto">
          <a:xfrm>
            <a:off x="384176" y="239714"/>
            <a:ext cx="1803874" cy="139966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softEdge rad="31750"/>
          </a:effectLst>
          <a:extLst/>
        </p:spPr>
        <p:txBody>
          <a:bodyPr wrap="square" lIns="91406" tIns="45703" rIns="91406" bIns="45703">
            <a:spAutoFit/>
          </a:bodyPr>
          <a:lstStyle/>
          <a:p>
            <a:pPr lvl="0" algn="ctr" defTabSz="685800">
              <a:defRPr/>
            </a:pPr>
            <a:endParaRPr lang="zh-CN" altLang="en-US" sz="4400" kern="0" dirty="0">
              <a:solidFill>
                <a:srgbClr val="18D2A6"/>
              </a:solidFill>
              <a:latin typeface="+mj-lt"/>
            </a:endParaRPr>
          </a:p>
        </p:txBody>
      </p:sp>
      <p:sp>
        <p:nvSpPr>
          <p:cNvPr id="44" name="矩形 47">
            <a:extLst>
              <a:ext uri="{FF2B5EF4-FFF2-40B4-BE49-F238E27FC236}">
                <a16:creationId xmlns:a16="http://schemas.microsoft.com/office/drawing/2014/main" id="{759B1532-8B05-4594-BB5E-3D929FCF9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190" y="3365494"/>
            <a:ext cx="9123680" cy="66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微软雅黑" pitchFamily="34" charset="-122"/>
              </a:rPr>
              <a:t>─　</a:t>
            </a:r>
            <a:r>
              <a:rPr lang="en-US" altLang="ja-JP" sz="28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Eye</a:t>
            </a:r>
            <a:r>
              <a:rPr lang="ja-JP" altLang="en-US" sz="28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に愛を</a:t>
            </a:r>
            <a:r>
              <a:rPr lang="en-US" altLang="ja-JP" sz="28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</a:t>
            </a:r>
            <a:r>
              <a:rPr lang="ja-JP" altLang="en-US" sz="28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で。─</a:t>
            </a: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itchFamily="34" charset="-122"/>
              </a:rPr>
              <a:t>　 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sym typeface="微软雅黑" pitchFamily="34" charset="-122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4924456-4988-4892-A977-3EB666BA945B}"/>
              </a:ext>
            </a:extLst>
          </p:cNvPr>
          <p:cNvSpPr txBox="1"/>
          <p:nvPr/>
        </p:nvSpPr>
        <p:spPr>
          <a:xfrm>
            <a:off x="5472838" y="5597317"/>
            <a:ext cx="6439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トライデントコンピュータ専門学校</a:t>
            </a:r>
            <a:r>
              <a:rPr kumimoji="1" lang="en-US" altLang="ja-JP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		</a:t>
            </a:r>
            <a:r>
              <a:rPr kumimoji="1" lang="ja-JP" altLang="en-US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小木曽　</a:t>
            </a:r>
          </a:p>
          <a:p>
            <a:r>
              <a:rPr kumimoji="1" lang="ja-JP" altLang="en-US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サイバーセキュリティ学科１年	</a:t>
            </a:r>
            <a:r>
              <a:rPr kumimoji="1" lang="en-US" altLang="ja-JP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	</a:t>
            </a:r>
            <a:r>
              <a:rPr kumimoji="1" lang="ja-JP" altLang="en-US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加藤</a:t>
            </a:r>
          </a:p>
          <a:p>
            <a:r>
              <a:rPr kumimoji="1" lang="ja-JP" altLang="en-US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チーム</a:t>
            </a:r>
            <a:r>
              <a:rPr kumimoji="1" lang="en-US" altLang="ja-JP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E</a:t>
            </a:r>
            <a:r>
              <a:rPr kumimoji="1" lang="ja-JP" altLang="en-US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「木晴之優」</a:t>
            </a:r>
            <a:r>
              <a:rPr kumimoji="1" lang="en-US" altLang="ja-JP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			</a:t>
            </a:r>
            <a:r>
              <a:rPr kumimoji="1" lang="ja-JP" altLang="en-US" sz="2000" dirty="0">
                <a:solidFill>
                  <a:srgbClr val="38ABE4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水上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818784A-4060-416A-BC83-CBEE3A70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9272" y="6430375"/>
            <a:ext cx="2742843" cy="365210"/>
          </a:xfrm>
        </p:spPr>
        <p:txBody>
          <a:bodyPr/>
          <a:lstStyle/>
          <a:p>
            <a:fld id="{3D3EE65E-57D2-4566-898C-4F2076833F8D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830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D80ECCB-FA32-4D82-97C0-F4E9A05735F5}"/>
              </a:ext>
            </a:extLst>
          </p:cNvPr>
          <p:cNvGrpSpPr/>
          <p:nvPr/>
        </p:nvGrpSpPr>
        <p:grpSpPr>
          <a:xfrm>
            <a:off x="698127" y="1810345"/>
            <a:ext cx="7598380" cy="712968"/>
            <a:chOff x="3545697" y="1583483"/>
            <a:chExt cx="5800701" cy="653775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D63A1631-45DE-4865-9C4C-1A80D75CDA03}"/>
                </a:ext>
              </a:extLst>
            </p:cNvPr>
            <p:cNvSpPr/>
            <p:nvPr/>
          </p:nvSpPr>
          <p:spPr>
            <a:xfrm>
              <a:off x="3719168" y="1965781"/>
              <a:ext cx="5453759" cy="2714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D338EFC1-9C10-44F7-93EC-4B23B9326134}"/>
                </a:ext>
              </a:extLst>
            </p:cNvPr>
            <p:cNvSpPr txBox="1"/>
            <p:nvPr/>
          </p:nvSpPr>
          <p:spPr>
            <a:xfrm flipH="1">
              <a:off x="3545697" y="1583483"/>
              <a:ext cx="5800701" cy="592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defPPr>
                <a:defRPr lang="zh-CN"/>
              </a:defPPr>
              <a:lvl1pPr algn="ctr" eaLnBrk="0" hangingPunct="0">
                <a:defRPr sz="2200" b="1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①見てすぐわかる</a:t>
              </a:r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3" name="矩形 47">
            <a:extLst>
              <a:ext uri="{FF2B5EF4-FFF2-40B4-BE49-F238E27FC236}">
                <a16:creationId xmlns:a16="http://schemas.microsoft.com/office/drawing/2014/main" id="{85FF6175-1B1B-4379-BC06-C2D41DE63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62" y="2940224"/>
            <a:ext cx="6953006" cy="279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利用者が瞬きすると同時にイラストも瞬く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marL="457200" indent="-457200">
              <a:lnSpc>
                <a:spcPct val="20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目のイラストがだんだん充血していく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ゲージが減少していく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</p:txBody>
      </p:sp>
      <p:grpSp>
        <p:nvGrpSpPr>
          <p:cNvPr id="15" name="组合 2">
            <a:extLst>
              <a:ext uri="{FF2B5EF4-FFF2-40B4-BE49-F238E27FC236}">
                <a16:creationId xmlns:a16="http://schemas.microsoft.com/office/drawing/2014/main" id="{36FF306E-1009-4E00-AD81-071AA339FCCD}"/>
              </a:ext>
            </a:extLst>
          </p:cNvPr>
          <p:cNvGrpSpPr/>
          <p:nvPr/>
        </p:nvGrpSpPr>
        <p:grpSpPr>
          <a:xfrm>
            <a:off x="0" y="-23"/>
            <a:ext cx="3058166" cy="829153"/>
            <a:chOff x="-6" y="395508"/>
            <a:chExt cx="12190413" cy="1157520"/>
          </a:xfrm>
        </p:grpSpPr>
        <p:sp>
          <p:nvSpPr>
            <p:cNvPr id="16" name="矩形 10">
              <a:extLst>
                <a:ext uri="{FF2B5EF4-FFF2-40B4-BE49-F238E27FC236}">
                  <a16:creationId xmlns:a16="http://schemas.microsoft.com/office/drawing/2014/main" id="{EDC35EBB-27EA-4935-A091-7B247149A333}"/>
                </a:ext>
              </a:extLst>
            </p:cNvPr>
            <p:cNvSpPr/>
            <p:nvPr/>
          </p:nvSpPr>
          <p:spPr>
            <a:xfrm flipH="1">
              <a:off x="-6" y="395508"/>
              <a:ext cx="12190413" cy="115752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grpSp>
          <p:nvGrpSpPr>
            <p:cNvPr id="17" name="组合 1">
              <a:extLst>
                <a:ext uri="{FF2B5EF4-FFF2-40B4-BE49-F238E27FC236}">
                  <a16:creationId xmlns:a16="http://schemas.microsoft.com/office/drawing/2014/main" id="{1C6FBFD7-AFA1-400E-B4D1-F4B26A7B7BF2}"/>
                </a:ext>
              </a:extLst>
            </p:cNvPr>
            <p:cNvGrpSpPr/>
            <p:nvPr/>
          </p:nvGrpSpPr>
          <p:grpSpPr>
            <a:xfrm>
              <a:off x="1394357" y="548368"/>
              <a:ext cx="6551308" cy="751901"/>
              <a:chOff x="2249007" y="503975"/>
              <a:chExt cx="6551308" cy="751901"/>
            </a:xfrm>
          </p:grpSpPr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6484ACB2-F79B-4189-9E64-A57385070FFA}"/>
                  </a:ext>
                </a:extLst>
              </p:cNvPr>
              <p:cNvSpPr/>
              <p:nvPr/>
            </p:nvSpPr>
            <p:spPr>
              <a:xfrm>
                <a:off x="5099379" y="503975"/>
                <a:ext cx="3700936" cy="75190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強み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19" name="组合 26">
                <a:extLst>
                  <a:ext uri="{FF2B5EF4-FFF2-40B4-BE49-F238E27FC236}">
                    <a16:creationId xmlns:a16="http://schemas.microsoft.com/office/drawing/2014/main" id="{7706AA4A-E5A3-437D-9E61-2BD674F10F0C}"/>
                  </a:ext>
                </a:extLst>
              </p:cNvPr>
              <p:cNvGrpSpPr/>
              <p:nvPr/>
            </p:nvGrpSpPr>
            <p:grpSpPr>
              <a:xfrm>
                <a:off x="2249007" y="768033"/>
                <a:ext cx="263539" cy="395292"/>
                <a:chOff x="-2266711" y="214266"/>
                <a:chExt cx="213767" cy="427517"/>
              </a:xfrm>
            </p:grpSpPr>
            <p:sp>
              <p:nvSpPr>
                <p:cNvPr id="20" name="直接连接符 27">
                  <a:extLst>
                    <a:ext uri="{FF2B5EF4-FFF2-40B4-BE49-F238E27FC236}">
                      <a16:creationId xmlns:a16="http://schemas.microsoft.com/office/drawing/2014/main" id="{7494030A-2EC2-4BD1-9D60-AB6D6D6C6390}"/>
                    </a:ext>
                  </a:extLst>
                </p:cNvPr>
                <p:cNvSpPr/>
                <p:nvPr/>
              </p:nvSpPr>
              <p:spPr>
                <a:xfrm>
                  <a:off x="-2266702" y="214266"/>
                  <a:ext cx="213758" cy="213758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1" name="直接连接符 28">
                  <a:extLst>
                    <a:ext uri="{FF2B5EF4-FFF2-40B4-BE49-F238E27FC236}">
                      <a16:creationId xmlns:a16="http://schemas.microsoft.com/office/drawing/2014/main" id="{D37DE413-0942-414A-B4AA-CB51B1967A33}"/>
                    </a:ext>
                  </a:extLst>
                </p:cNvPr>
                <p:cNvSpPr/>
                <p:nvPr/>
              </p:nvSpPr>
              <p:spPr>
                <a:xfrm flipH="1">
                  <a:off x="-2266711" y="428028"/>
                  <a:ext cx="213758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F179E390-656A-4139-BA3E-E9C74348C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676" y="463094"/>
            <a:ext cx="2739390" cy="60388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0D24BD8-8187-4DCF-8911-7389CF219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106" y="509604"/>
            <a:ext cx="2727960" cy="603504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98458B6-FF35-42C6-B157-472FF2EA5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"/>
          <a:stretch/>
        </p:blipFill>
        <p:spPr>
          <a:xfrm>
            <a:off x="8607296" y="463094"/>
            <a:ext cx="2724150" cy="603504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39C48ED-FA1A-4E54-BE17-ABA127F1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76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C307429-F667-43AB-803C-D62541626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1" b="12162"/>
          <a:stretch/>
        </p:blipFill>
        <p:spPr>
          <a:xfrm>
            <a:off x="8189792" y="2271533"/>
            <a:ext cx="3302494" cy="3540912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B3E5C25C-3897-4C7A-B415-52D851599234}"/>
              </a:ext>
            </a:extLst>
          </p:cNvPr>
          <p:cNvGrpSpPr/>
          <p:nvPr/>
        </p:nvGrpSpPr>
        <p:grpSpPr>
          <a:xfrm>
            <a:off x="0" y="-3315"/>
            <a:ext cx="3058166" cy="829153"/>
            <a:chOff x="-6" y="395508"/>
            <a:chExt cx="12190413" cy="1157520"/>
          </a:xfrm>
        </p:grpSpPr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CAC39FE1-F4B9-4ACC-826E-2CE6F24D6CCC}"/>
                </a:ext>
              </a:extLst>
            </p:cNvPr>
            <p:cNvSpPr/>
            <p:nvPr/>
          </p:nvSpPr>
          <p:spPr>
            <a:xfrm flipH="1">
              <a:off x="-6" y="395508"/>
              <a:ext cx="12190413" cy="115752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grpSp>
          <p:nvGrpSpPr>
            <p:cNvPr id="24" name="组合 1">
              <a:extLst>
                <a:ext uri="{FF2B5EF4-FFF2-40B4-BE49-F238E27FC236}">
                  <a16:creationId xmlns:a16="http://schemas.microsoft.com/office/drawing/2014/main" id="{C006745F-5950-4BB8-A4E6-4C714C14C62F}"/>
                </a:ext>
              </a:extLst>
            </p:cNvPr>
            <p:cNvGrpSpPr/>
            <p:nvPr/>
          </p:nvGrpSpPr>
          <p:grpSpPr>
            <a:xfrm>
              <a:off x="1394357" y="548368"/>
              <a:ext cx="6551308" cy="751901"/>
              <a:chOff x="2249007" y="503975"/>
              <a:chExt cx="6551308" cy="751901"/>
            </a:xfrm>
          </p:grpSpPr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7E30F6AC-51A3-4E51-803D-0CA1F9858FF4}"/>
                  </a:ext>
                </a:extLst>
              </p:cNvPr>
              <p:cNvSpPr/>
              <p:nvPr/>
            </p:nvSpPr>
            <p:spPr>
              <a:xfrm>
                <a:off x="5099379" y="503975"/>
                <a:ext cx="3700936" cy="75190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強み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26" name="组合 26">
                <a:extLst>
                  <a:ext uri="{FF2B5EF4-FFF2-40B4-BE49-F238E27FC236}">
                    <a16:creationId xmlns:a16="http://schemas.microsoft.com/office/drawing/2014/main" id="{172A4934-79A8-4633-BDB4-9DB6F808EAB6}"/>
                  </a:ext>
                </a:extLst>
              </p:cNvPr>
              <p:cNvGrpSpPr/>
              <p:nvPr/>
            </p:nvGrpSpPr>
            <p:grpSpPr>
              <a:xfrm>
                <a:off x="2249007" y="768033"/>
                <a:ext cx="263539" cy="395292"/>
                <a:chOff x="-2266711" y="214266"/>
                <a:chExt cx="213767" cy="427517"/>
              </a:xfrm>
            </p:grpSpPr>
            <p:sp>
              <p:nvSpPr>
                <p:cNvPr id="27" name="直接连接符 27">
                  <a:extLst>
                    <a:ext uri="{FF2B5EF4-FFF2-40B4-BE49-F238E27FC236}">
                      <a16:creationId xmlns:a16="http://schemas.microsoft.com/office/drawing/2014/main" id="{DAA1C494-2A80-433D-9DD0-6FF65E42A5F6}"/>
                    </a:ext>
                  </a:extLst>
                </p:cNvPr>
                <p:cNvSpPr/>
                <p:nvPr/>
              </p:nvSpPr>
              <p:spPr>
                <a:xfrm>
                  <a:off x="-2266702" y="214266"/>
                  <a:ext cx="213758" cy="213758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8" name="直接连接符 28">
                  <a:extLst>
                    <a:ext uri="{FF2B5EF4-FFF2-40B4-BE49-F238E27FC236}">
                      <a16:creationId xmlns:a16="http://schemas.microsoft.com/office/drawing/2014/main" id="{219C1D17-F6F4-4D16-B3C3-CC3F7FFBD78A}"/>
                    </a:ext>
                  </a:extLst>
                </p:cNvPr>
                <p:cNvSpPr/>
                <p:nvPr/>
              </p:nvSpPr>
              <p:spPr>
                <a:xfrm flipH="1">
                  <a:off x="-2266711" y="428028"/>
                  <a:ext cx="213758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5A9BD3E-2263-401C-AD02-ADA13E90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11</a:t>
            </a:fld>
            <a:endParaRPr lang="zh-CN" altLang="en-US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006E5C-9985-4487-A228-2088ADDD73ED}"/>
              </a:ext>
            </a:extLst>
          </p:cNvPr>
          <p:cNvGrpSpPr/>
          <p:nvPr/>
        </p:nvGrpSpPr>
        <p:grpSpPr>
          <a:xfrm>
            <a:off x="925358" y="1848757"/>
            <a:ext cx="7598380" cy="1200323"/>
            <a:chOff x="3719168" y="1618708"/>
            <a:chExt cx="5800701" cy="1100668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3F406C28-0C13-45B1-B674-E518498EFC0D}"/>
                </a:ext>
              </a:extLst>
            </p:cNvPr>
            <p:cNvSpPr/>
            <p:nvPr/>
          </p:nvSpPr>
          <p:spPr>
            <a:xfrm>
              <a:off x="3719168" y="1965781"/>
              <a:ext cx="5453759" cy="2714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TextBox 13">
              <a:extLst>
                <a:ext uri="{FF2B5EF4-FFF2-40B4-BE49-F238E27FC236}">
                  <a16:creationId xmlns:a16="http://schemas.microsoft.com/office/drawing/2014/main" id="{F48723E6-07CE-40AC-B89D-F68826E623E1}"/>
                </a:ext>
              </a:extLst>
            </p:cNvPr>
            <p:cNvSpPr txBox="1"/>
            <p:nvPr/>
          </p:nvSpPr>
          <p:spPr>
            <a:xfrm flipH="1">
              <a:off x="3719168" y="1618708"/>
              <a:ext cx="5800701" cy="1100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defPPr>
                <a:defRPr lang="zh-CN"/>
              </a:defPPr>
              <a:lvl1pPr algn="ctr" eaLnBrk="0" hangingPunct="0">
                <a:defRPr sz="2200" b="1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②眼鏡</a:t>
              </a:r>
              <a:r>
                <a:rPr lang="en-US" altLang="ja-JP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OK</a:t>
              </a:r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！マスク</a:t>
              </a:r>
              <a:r>
                <a:rPr lang="en-US" altLang="ja-JP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OK</a:t>
              </a:r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！</a:t>
              </a:r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30" name="矩形 47">
            <a:extLst>
              <a:ext uri="{FF2B5EF4-FFF2-40B4-BE49-F238E27FC236}">
                <a16:creationId xmlns:a16="http://schemas.microsoft.com/office/drawing/2014/main" id="{093946F0-792D-4433-AEC1-FC51D514C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62" y="2940224"/>
            <a:ext cx="6953006" cy="209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眼鏡やマスクを着けたままでも計測ができる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marL="457200" indent="-457200">
              <a:lnSpc>
                <a:spcPct val="20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コロナ対策も万全！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07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E8D749-236A-482E-9D2B-6F4522AD5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256" y="1621679"/>
            <a:ext cx="3171825" cy="4230053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AEC35153-CB37-4A77-9062-814CC7D816D2}"/>
              </a:ext>
            </a:extLst>
          </p:cNvPr>
          <p:cNvGrpSpPr/>
          <p:nvPr/>
        </p:nvGrpSpPr>
        <p:grpSpPr>
          <a:xfrm>
            <a:off x="0" y="-3315"/>
            <a:ext cx="3058166" cy="829153"/>
            <a:chOff x="-6" y="395508"/>
            <a:chExt cx="12190413" cy="1157520"/>
          </a:xfrm>
        </p:grpSpPr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7494FBFD-FC20-44EE-B779-9372B52662B5}"/>
                </a:ext>
              </a:extLst>
            </p:cNvPr>
            <p:cNvSpPr/>
            <p:nvPr/>
          </p:nvSpPr>
          <p:spPr>
            <a:xfrm flipH="1">
              <a:off x="-6" y="395508"/>
              <a:ext cx="12190413" cy="115752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grpSp>
          <p:nvGrpSpPr>
            <p:cNvPr id="23" name="组合 1">
              <a:extLst>
                <a:ext uri="{FF2B5EF4-FFF2-40B4-BE49-F238E27FC236}">
                  <a16:creationId xmlns:a16="http://schemas.microsoft.com/office/drawing/2014/main" id="{D397CC4D-B504-4E35-996C-6E8CB73E4CCB}"/>
                </a:ext>
              </a:extLst>
            </p:cNvPr>
            <p:cNvGrpSpPr/>
            <p:nvPr/>
          </p:nvGrpSpPr>
          <p:grpSpPr>
            <a:xfrm>
              <a:off x="1394357" y="548368"/>
              <a:ext cx="6551308" cy="751901"/>
              <a:chOff x="2249007" y="503975"/>
              <a:chExt cx="6551308" cy="751901"/>
            </a:xfrm>
          </p:grpSpPr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0D434A99-CDF5-4DF5-9532-5EEFA8A6742F}"/>
                  </a:ext>
                </a:extLst>
              </p:cNvPr>
              <p:cNvSpPr/>
              <p:nvPr/>
            </p:nvSpPr>
            <p:spPr>
              <a:xfrm>
                <a:off x="5099379" y="503975"/>
                <a:ext cx="3700936" cy="75190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強み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25" name="组合 26">
                <a:extLst>
                  <a:ext uri="{FF2B5EF4-FFF2-40B4-BE49-F238E27FC236}">
                    <a16:creationId xmlns:a16="http://schemas.microsoft.com/office/drawing/2014/main" id="{9F2827A6-763F-4400-97B2-D9990E096F79}"/>
                  </a:ext>
                </a:extLst>
              </p:cNvPr>
              <p:cNvGrpSpPr/>
              <p:nvPr/>
            </p:nvGrpSpPr>
            <p:grpSpPr>
              <a:xfrm>
                <a:off x="2249007" y="768033"/>
                <a:ext cx="263539" cy="395292"/>
                <a:chOff x="-2266711" y="214266"/>
                <a:chExt cx="213767" cy="427517"/>
              </a:xfrm>
            </p:grpSpPr>
            <p:sp>
              <p:nvSpPr>
                <p:cNvPr id="26" name="直接连接符 27">
                  <a:extLst>
                    <a:ext uri="{FF2B5EF4-FFF2-40B4-BE49-F238E27FC236}">
                      <a16:creationId xmlns:a16="http://schemas.microsoft.com/office/drawing/2014/main" id="{0CC568DF-12C0-4663-B877-8FD721CC2CC0}"/>
                    </a:ext>
                  </a:extLst>
                </p:cNvPr>
                <p:cNvSpPr/>
                <p:nvPr/>
              </p:nvSpPr>
              <p:spPr>
                <a:xfrm>
                  <a:off x="-2266702" y="214266"/>
                  <a:ext cx="213758" cy="213758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7" name="直接连接符 28">
                  <a:extLst>
                    <a:ext uri="{FF2B5EF4-FFF2-40B4-BE49-F238E27FC236}">
                      <a16:creationId xmlns:a16="http://schemas.microsoft.com/office/drawing/2014/main" id="{FB1AF078-1BD9-45BE-9670-2FE6FDE3B731}"/>
                    </a:ext>
                  </a:extLst>
                </p:cNvPr>
                <p:cNvSpPr/>
                <p:nvPr/>
              </p:nvSpPr>
              <p:spPr>
                <a:xfrm flipH="1">
                  <a:off x="-2266711" y="428028"/>
                  <a:ext cx="213758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14BA96A-116D-43E5-BB35-A428401A1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12</a:t>
            </a:fld>
            <a:endParaRPr lang="zh-CN" altLang="en-US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E4B7A8D-1A81-47F8-9F10-029B20B348CE}"/>
              </a:ext>
            </a:extLst>
          </p:cNvPr>
          <p:cNvGrpSpPr/>
          <p:nvPr/>
        </p:nvGrpSpPr>
        <p:grpSpPr>
          <a:xfrm>
            <a:off x="698127" y="1854609"/>
            <a:ext cx="6953006" cy="1754320"/>
            <a:chOff x="3545697" y="1624072"/>
            <a:chExt cx="5800701" cy="1608670"/>
          </a:xfrm>
        </p:grpSpPr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F81CF3E0-7E0C-4244-AD45-E00A9BA3E421}"/>
                </a:ext>
              </a:extLst>
            </p:cNvPr>
            <p:cNvSpPr/>
            <p:nvPr/>
          </p:nvSpPr>
          <p:spPr>
            <a:xfrm>
              <a:off x="3719168" y="1965781"/>
              <a:ext cx="5453759" cy="2714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7FC5140F-AA32-4816-A73D-5D016CD4C2C1}"/>
                </a:ext>
              </a:extLst>
            </p:cNvPr>
            <p:cNvSpPr txBox="1"/>
            <p:nvPr/>
          </p:nvSpPr>
          <p:spPr>
            <a:xfrm flipH="1">
              <a:off x="3545697" y="1624072"/>
              <a:ext cx="5800701" cy="1608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defPPr>
                <a:defRPr lang="zh-CN"/>
              </a:defPPr>
              <a:lvl1pPr algn="ctr" eaLnBrk="0" hangingPunct="0">
                <a:defRPr sz="2200" b="1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③縦でも横でも</a:t>
              </a:r>
              <a:r>
                <a:rPr lang="en-US" altLang="ja-JP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OK</a:t>
              </a:r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！</a:t>
              </a:r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8" name="矩形 47">
            <a:extLst>
              <a:ext uri="{FF2B5EF4-FFF2-40B4-BE49-F238E27FC236}">
                <a16:creationId xmlns:a16="http://schemas.microsoft.com/office/drawing/2014/main" id="{E0787724-095C-4A3E-86C9-0B87A84E4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62" y="2940224"/>
            <a:ext cx="6953006" cy="257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横画面にも対応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充電しながら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スマホスタンドがなくても、スマホケースを使える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63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06A22D0-ADD8-430F-AB00-EE9793B9E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92" y="994003"/>
            <a:ext cx="2356771" cy="527218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517EAF3-3080-4A5B-80C8-632135FA8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881" y="994797"/>
            <a:ext cx="2362591" cy="523727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319E729-6ACA-4B4F-B1C0-3DBFD10E5C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92" y="994003"/>
            <a:ext cx="2356771" cy="5237271"/>
          </a:xfrm>
          <a:prstGeom prst="rect">
            <a:avLst/>
          </a:prstGeom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174725EA-0143-45B3-8E4A-834177CDFC44}"/>
              </a:ext>
            </a:extLst>
          </p:cNvPr>
          <p:cNvGrpSpPr/>
          <p:nvPr/>
        </p:nvGrpSpPr>
        <p:grpSpPr>
          <a:xfrm>
            <a:off x="0" y="-3315"/>
            <a:ext cx="3058166" cy="829153"/>
            <a:chOff x="-6" y="395508"/>
            <a:chExt cx="12190413" cy="1157520"/>
          </a:xfrm>
        </p:grpSpPr>
        <p:sp>
          <p:nvSpPr>
            <p:cNvPr id="23" name="矩形 10">
              <a:extLst>
                <a:ext uri="{FF2B5EF4-FFF2-40B4-BE49-F238E27FC236}">
                  <a16:creationId xmlns:a16="http://schemas.microsoft.com/office/drawing/2014/main" id="{4111EF05-B7DA-49C2-9C37-056862C94921}"/>
                </a:ext>
              </a:extLst>
            </p:cNvPr>
            <p:cNvSpPr/>
            <p:nvPr/>
          </p:nvSpPr>
          <p:spPr>
            <a:xfrm flipH="1">
              <a:off x="-6" y="395508"/>
              <a:ext cx="12190413" cy="115752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grpSp>
          <p:nvGrpSpPr>
            <p:cNvPr id="25" name="组合 1">
              <a:extLst>
                <a:ext uri="{FF2B5EF4-FFF2-40B4-BE49-F238E27FC236}">
                  <a16:creationId xmlns:a16="http://schemas.microsoft.com/office/drawing/2014/main" id="{2D967632-556B-4D77-966F-5E2FFA1805EA}"/>
                </a:ext>
              </a:extLst>
            </p:cNvPr>
            <p:cNvGrpSpPr/>
            <p:nvPr/>
          </p:nvGrpSpPr>
          <p:grpSpPr>
            <a:xfrm>
              <a:off x="1394357" y="548368"/>
              <a:ext cx="6551308" cy="751901"/>
              <a:chOff x="2249007" y="503975"/>
              <a:chExt cx="6551308" cy="751901"/>
            </a:xfrm>
          </p:grpSpPr>
          <p:sp>
            <p:nvSpPr>
              <p:cNvPr id="26" name="矩形 3">
                <a:extLst>
                  <a:ext uri="{FF2B5EF4-FFF2-40B4-BE49-F238E27FC236}">
                    <a16:creationId xmlns:a16="http://schemas.microsoft.com/office/drawing/2014/main" id="{818E7F89-907A-433E-8F59-BBD61A43BF3E}"/>
                  </a:ext>
                </a:extLst>
              </p:cNvPr>
              <p:cNvSpPr/>
              <p:nvPr/>
            </p:nvSpPr>
            <p:spPr>
              <a:xfrm>
                <a:off x="5099379" y="503975"/>
                <a:ext cx="3700936" cy="75190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強み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57EBCE73-4190-455D-97B5-839E0C2175E2}"/>
                  </a:ext>
                </a:extLst>
              </p:cNvPr>
              <p:cNvGrpSpPr/>
              <p:nvPr/>
            </p:nvGrpSpPr>
            <p:grpSpPr>
              <a:xfrm>
                <a:off x="2249007" y="768033"/>
                <a:ext cx="263539" cy="395292"/>
                <a:chOff x="-2266711" y="214266"/>
                <a:chExt cx="213767" cy="427517"/>
              </a:xfrm>
            </p:grpSpPr>
            <p:sp>
              <p:nvSpPr>
                <p:cNvPr id="28" name="直接连接符 27">
                  <a:extLst>
                    <a:ext uri="{FF2B5EF4-FFF2-40B4-BE49-F238E27FC236}">
                      <a16:creationId xmlns:a16="http://schemas.microsoft.com/office/drawing/2014/main" id="{35D335AD-BE02-4517-B9A4-05CC42E06D56}"/>
                    </a:ext>
                  </a:extLst>
                </p:cNvPr>
                <p:cNvSpPr/>
                <p:nvPr/>
              </p:nvSpPr>
              <p:spPr>
                <a:xfrm>
                  <a:off x="-2266702" y="214266"/>
                  <a:ext cx="213758" cy="213758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9" name="直接连接符 28">
                  <a:extLst>
                    <a:ext uri="{FF2B5EF4-FFF2-40B4-BE49-F238E27FC236}">
                      <a16:creationId xmlns:a16="http://schemas.microsoft.com/office/drawing/2014/main" id="{ED1954C5-C345-406C-99D1-06DB3E9C28B2}"/>
                    </a:ext>
                  </a:extLst>
                </p:cNvPr>
                <p:cNvSpPr/>
                <p:nvPr/>
              </p:nvSpPr>
              <p:spPr>
                <a:xfrm flipH="1">
                  <a:off x="-2266711" y="428028"/>
                  <a:ext cx="213758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F176AED-A379-4523-9D85-7D0102237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13</a:t>
            </a:fld>
            <a:endParaRPr lang="zh-CN" altLang="en-US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141AD90F-C8EF-4AD9-8786-13A45AC87E60}"/>
              </a:ext>
            </a:extLst>
          </p:cNvPr>
          <p:cNvGrpSpPr/>
          <p:nvPr/>
        </p:nvGrpSpPr>
        <p:grpSpPr>
          <a:xfrm>
            <a:off x="698127" y="1854608"/>
            <a:ext cx="7598380" cy="668704"/>
            <a:chOff x="3545697" y="1624072"/>
            <a:chExt cx="5800701" cy="613186"/>
          </a:xfrm>
        </p:grpSpPr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BB87C3E6-FA9F-4FE0-878F-580E28686CF6}"/>
                </a:ext>
              </a:extLst>
            </p:cNvPr>
            <p:cNvSpPr/>
            <p:nvPr/>
          </p:nvSpPr>
          <p:spPr>
            <a:xfrm>
              <a:off x="3719168" y="1965781"/>
              <a:ext cx="5453759" cy="2714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TextBox 13">
              <a:extLst>
                <a:ext uri="{FF2B5EF4-FFF2-40B4-BE49-F238E27FC236}">
                  <a16:creationId xmlns:a16="http://schemas.microsoft.com/office/drawing/2014/main" id="{28161571-6D13-4957-BCE0-4F3847736A95}"/>
                </a:ext>
              </a:extLst>
            </p:cNvPr>
            <p:cNvSpPr txBox="1"/>
            <p:nvPr/>
          </p:nvSpPr>
          <p:spPr>
            <a:xfrm flipH="1">
              <a:off x="3545697" y="1624072"/>
              <a:ext cx="5800701" cy="592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defPPr>
                <a:defRPr lang="zh-CN"/>
              </a:defPPr>
              <a:lvl1pPr algn="ctr" eaLnBrk="0" hangingPunct="0">
                <a:defRPr sz="2200" b="1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④丁寧なフィードバック</a:t>
              </a:r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6" name="矩形 47">
            <a:extLst>
              <a:ext uri="{FF2B5EF4-FFF2-40B4-BE49-F238E27FC236}">
                <a16:creationId xmlns:a16="http://schemas.microsoft.com/office/drawing/2014/main" id="{F2AAD113-8280-494A-B8B9-94F0036B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62" y="2940224"/>
            <a:ext cx="7143918" cy="257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瞬きの回数によって内容が変化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アドバイスをもらえ、自分のドライアイの深刻度に気づくことができる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次回以降気を付けようと思える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896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1E401A81-BBEF-4C0E-9ADD-42A811C15E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21272"/>
          <a:stretch/>
        </p:blipFill>
        <p:spPr>
          <a:xfrm>
            <a:off x="8255846" y="2227257"/>
            <a:ext cx="3605524" cy="3917427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DE68BDE0-85DE-4904-BC90-486F77A8D711}"/>
              </a:ext>
            </a:extLst>
          </p:cNvPr>
          <p:cNvGrpSpPr/>
          <p:nvPr/>
        </p:nvGrpSpPr>
        <p:grpSpPr>
          <a:xfrm>
            <a:off x="0" y="-3315"/>
            <a:ext cx="3058166" cy="829153"/>
            <a:chOff x="-6" y="395508"/>
            <a:chExt cx="12190413" cy="1157520"/>
          </a:xfrm>
        </p:grpSpPr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85F15ED3-39D8-44A8-9D10-3027E5A08E2C}"/>
                </a:ext>
              </a:extLst>
            </p:cNvPr>
            <p:cNvSpPr/>
            <p:nvPr/>
          </p:nvSpPr>
          <p:spPr>
            <a:xfrm flipH="1">
              <a:off x="-6" y="395508"/>
              <a:ext cx="12190413" cy="115752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grpSp>
          <p:nvGrpSpPr>
            <p:cNvPr id="23" name="组合 1">
              <a:extLst>
                <a:ext uri="{FF2B5EF4-FFF2-40B4-BE49-F238E27FC236}">
                  <a16:creationId xmlns:a16="http://schemas.microsoft.com/office/drawing/2014/main" id="{F173E8A0-3D69-45C5-AFC6-EF5D7F0FC7F9}"/>
                </a:ext>
              </a:extLst>
            </p:cNvPr>
            <p:cNvGrpSpPr/>
            <p:nvPr/>
          </p:nvGrpSpPr>
          <p:grpSpPr>
            <a:xfrm>
              <a:off x="1394357" y="548368"/>
              <a:ext cx="6551308" cy="751901"/>
              <a:chOff x="2249007" y="503975"/>
              <a:chExt cx="6551308" cy="751901"/>
            </a:xfrm>
          </p:grpSpPr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091868FA-7A35-40F0-9924-EA3C10ED81C8}"/>
                  </a:ext>
                </a:extLst>
              </p:cNvPr>
              <p:cNvSpPr/>
              <p:nvPr/>
            </p:nvSpPr>
            <p:spPr>
              <a:xfrm>
                <a:off x="5099379" y="503975"/>
                <a:ext cx="3700936" cy="75190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強み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25" name="组合 26">
                <a:extLst>
                  <a:ext uri="{FF2B5EF4-FFF2-40B4-BE49-F238E27FC236}">
                    <a16:creationId xmlns:a16="http://schemas.microsoft.com/office/drawing/2014/main" id="{A250F322-95A7-4DC2-B8C0-30C60820F2B2}"/>
                  </a:ext>
                </a:extLst>
              </p:cNvPr>
              <p:cNvGrpSpPr/>
              <p:nvPr/>
            </p:nvGrpSpPr>
            <p:grpSpPr>
              <a:xfrm>
                <a:off x="2249007" y="768033"/>
                <a:ext cx="263539" cy="395292"/>
                <a:chOff x="-2266711" y="214266"/>
                <a:chExt cx="213767" cy="427517"/>
              </a:xfrm>
            </p:grpSpPr>
            <p:sp>
              <p:nvSpPr>
                <p:cNvPr id="26" name="直接连接符 27">
                  <a:extLst>
                    <a:ext uri="{FF2B5EF4-FFF2-40B4-BE49-F238E27FC236}">
                      <a16:creationId xmlns:a16="http://schemas.microsoft.com/office/drawing/2014/main" id="{9B4046C2-BF90-40B1-B4D0-6D33DD913E99}"/>
                    </a:ext>
                  </a:extLst>
                </p:cNvPr>
                <p:cNvSpPr/>
                <p:nvPr/>
              </p:nvSpPr>
              <p:spPr>
                <a:xfrm>
                  <a:off x="-2266702" y="214266"/>
                  <a:ext cx="213758" cy="213758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7" name="直接连接符 28">
                  <a:extLst>
                    <a:ext uri="{FF2B5EF4-FFF2-40B4-BE49-F238E27FC236}">
                      <a16:creationId xmlns:a16="http://schemas.microsoft.com/office/drawing/2014/main" id="{FF9CC7A5-9E26-4F8D-91D5-9097C0F42D7E}"/>
                    </a:ext>
                  </a:extLst>
                </p:cNvPr>
                <p:cNvSpPr/>
                <p:nvPr/>
              </p:nvSpPr>
              <p:spPr>
                <a:xfrm flipH="1">
                  <a:off x="-2266711" y="428028"/>
                  <a:ext cx="213758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D3160D4-E813-4A26-BD0C-7CB6EA1E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14</a:t>
            </a:fld>
            <a:endParaRPr lang="zh-CN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48FE867-22BA-4E4D-8FD9-7D2A19F8CE2C}"/>
              </a:ext>
            </a:extLst>
          </p:cNvPr>
          <p:cNvGrpSpPr/>
          <p:nvPr/>
        </p:nvGrpSpPr>
        <p:grpSpPr>
          <a:xfrm>
            <a:off x="698127" y="1854608"/>
            <a:ext cx="7598380" cy="668704"/>
            <a:chOff x="3545697" y="1624072"/>
            <a:chExt cx="5800701" cy="613186"/>
          </a:xfrm>
        </p:grpSpPr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8CC7AFB3-6A17-4E4D-976A-D32775A2CACF}"/>
                </a:ext>
              </a:extLst>
            </p:cNvPr>
            <p:cNvSpPr/>
            <p:nvPr/>
          </p:nvSpPr>
          <p:spPr>
            <a:xfrm>
              <a:off x="3719168" y="1965781"/>
              <a:ext cx="5453759" cy="2714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16EE8C4B-3DD4-48F4-B654-BE34ABAE9A5B}"/>
                </a:ext>
              </a:extLst>
            </p:cNvPr>
            <p:cNvSpPr txBox="1"/>
            <p:nvPr/>
          </p:nvSpPr>
          <p:spPr>
            <a:xfrm flipH="1">
              <a:off x="3545697" y="1624072"/>
              <a:ext cx="5800701" cy="592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defPPr>
                <a:defRPr lang="zh-CN"/>
              </a:defPPr>
              <a:lvl1pPr algn="ctr" eaLnBrk="0" hangingPunct="0">
                <a:defRPr sz="2200" b="1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⑤余ったスマホを有効活用</a:t>
              </a:r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9" name="矩形 47">
            <a:extLst>
              <a:ext uri="{FF2B5EF4-FFF2-40B4-BE49-F238E27FC236}">
                <a16:creationId xmlns:a16="http://schemas.microsoft.com/office/drawing/2014/main" id="{41355DA6-F5CE-45A6-A9EB-C57C29718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62" y="3038810"/>
            <a:ext cx="6953006" cy="128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普段使いのスマホのバッテリーを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気にしなくていい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9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3801" y="2274152"/>
            <a:ext cx="8142973" cy="1542124"/>
            <a:chOff x="971997" y="2179710"/>
            <a:chExt cx="10472562" cy="1983303"/>
          </a:xfrm>
        </p:grpSpPr>
        <p:grpSp>
          <p:nvGrpSpPr>
            <p:cNvPr id="53" name="组合 52"/>
            <p:cNvGrpSpPr/>
            <p:nvPr/>
          </p:nvGrpSpPr>
          <p:grpSpPr>
            <a:xfrm>
              <a:off x="3093581" y="2179710"/>
              <a:ext cx="8350978" cy="1983303"/>
              <a:chOff x="2320695" y="442438"/>
              <a:chExt cx="8350978" cy="784254"/>
            </a:xfrm>
          </p:grpSpPr>
          <p:sp>
            <p:nvSpPr>
              <p:cNvPr id="57" name="矩形 56"/>
              <p:cNvSpPr/>
              <p:nvPr/>
            </p:nvSpPr>
            <p:spPr>
              <a:xfrm flipH="1">
                <a:off x="2320695" y="442438"/>
                <a:ext cx="8350978" cy="784254"/>
              </a:xfrm>
              <a:prstGeom prst="rect">
                <a:avLst/>
              </a:prstGeom>
              <a:solidFill>
                <a:srgbClr val="18D2A6"/>
              </a:solidFill>
              <a:ln>
                <a:noFill/>
              </a:ln>
              <a:effectLst>
                <a:reflection blurRad="6350" stA="500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2947755" y="614306"/>
                <a:ext cx="6607779" cy="431561"/>
                <a:chOff x="3802405" y="569913"/>
                <a:chExt cx="6607779" cy="431561"/>
              </a:xfrm>
            </p:grpSpPr>
            <p:sp>
              <p:nvSpPr>
                <p:cNvPr id="71" name="矩形 3"/>
                <p:cNvSpPr/>
                <p:nvPr/>
              </p:nvSpPr>
              <p:spPr>
                <a:xfrm>
                  <a:off x="5422786" y="578871"/>
                  <a:ext cx="4987398" cy="422603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  <p:txBody>
                <a:bodyPr wrap="none" lIns="91431" tIns="45716" rIns="91431" bIns="45716">
                  <a:spAutoFit/>
                </a:bodyPr>
                <a:lstStyle/>
                <a:p>
                  <a:pPr lvl="0" eaLnBrk="1" hangingPunct="1">
                    <a:buNone/>
                  </a:pPr>
                  <a:r>
                    <a:rPr lang="ja-JP" altLang="en-US" sz="4800" b="1" dirty="0">
                      <a:solidFill>
                        <a:schemeClr val="bg1"/>
                      </a:solidFill>
                      <a:latin typeface="+mj-lt"/>
                      <a:ea typeface="微软雅黑" pitchFamily="34" charset="-122"/>
                      <a:sym typeface="Arial" pitchFamily="34" charset="0"/>
                    </a:rPr>
                    <a:t>使用した技術</a:t>
                  </a:r>
                  <a:endParaRPr lang="zh-CN" altLang="en-US" sz="4800" b="1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endParaRPr>
                </a:p>
              </p:txBody>
            </p:sp>
            <p:grpSp>
              <p:nvGrpSpPr>
                <p:cNvPr id="72" name="组合 26"/>
                <p:cNvGrpSpPr/>
                <p:nvPr/>
              </p:nvGrpSpPr>
              <p:grpSpPr>
                <a:xfrm>
                  <a:off x="3802405" y="569913"/>
                  <a:ext cx="263525" cy="395287"/>
                  <a:chOff x="-1006695" y="0"/>
                  <a:chExt cx="213756" cy="427512"/>
                </a:xfrm>
              </p:grpSpPr>
              <p:sp>
                <p:nvSpPr>
                  <p:cNvPr id="73" name="直接连接符 27"/>
                  <p:cNvSpPr/>
                  <p:nvPr/>
                </p:nvSpPr>
                <p:spPr>
                  <a:xfrm>
                    <a:off x="-1006695" y="0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>
                      <a:latin typeface="+mj-lt"/>
                    </a:endParaRPr>
                  </a:p>
                </p:txBody>
              </p:sp>
              <p:sp>
                <p:nvSpPr>
                  <p:cNvPr id="83" name="直接连接符 28"/>
                  <p:cNvSpPr/>
                  <p:nvPr/>
                </p:nvSpPr>
                <p:spPr>
                  <a:xfrm flipH="1">
                    <a:off x="-1006695" y="213756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87" name="组合 86"/>
            <p:cNvGrpSpPr/>
            <p:nvPr/>
          </p:nvGrpSpPr>
          <p:grpSpPr>
            <a:xfrm>
              <a:off x="971997" y="2179710"/>
              <a:ext cx="2121586" cy="1983303"/>
              <a:chOff x="2215144" y="1032180"/>
              <a:chExt cx="1120898" cy="824468"/>
            </a:xfrm>
          </p:grpSpPr>
          <p:sp>
            <p:nvSpPr>
              <p:cNvPr id="88" name="平行四边形 87"/>
              <p:cNvSpPr/>
              <p:nvPr/>
            </p:nvSpPr>
            <p:spPr>
              <a:xfrm>
                <a:off x="2215144" y="1032180"/>
                <a:ext cx="1120898" cy="824468"/>
              </a:xfrm>
              <a:prstGeom prst="parallelogram">
                <a:avLst>
                  <a:gd name="adj" fmla="val 0"/>
                </a:avLst>
              </a:prstGeom>
              <a:solidFill>
                <a:srgbClr val="1983B7"/>
              </a:solidFill>
              <a:ln>
                <a:noFill/>
              </a:ln>
              <a:effectLst>
                <a:reflection blurRad="6350" stA="500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+mj-lt"/>
                </a:endParaRPr>
              </a:p>
            </p:txBody>
          </p:sp>
          <p:sp>
            <p:nvSpPr>
              <p:cNvPr id="95" name="文本框 9"/>
              <p:cNvSpPr txBox="1"/>
              <p:nvPr/>
            </p:nvSpPr>
            <p:spPr>
              <a:xfrm>
                <a:off x="2245058" y="1100246"/>
                <a:ext cx="1066799" cy="641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dirty="0">
                    <a:solidFill>
                      <a:schemeClr val="bg1"/>
                    </a:solidFill>
                    <a:latin typeface="+mj-lt"/>
                  </a:rPr>
                  <a:t>04</a:t>
                </a:r>
                <a:endParaRPr lang="zh-CN" altLang="en-US" sz="72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 rot="13187308">
            <a:off x="-6592880" y="2752868"/>
            <a:ext cx="11496362" cy="6726866"/>
            <a:chOff x="0" y="4292079"/>
            <a:chExt cx="12190414" cy="4843505"/>
          </a:xfrm>
        </p:grpSpPr>
        <p:grpSp>
          <p:nvGrpSpPr>
            <p:cNvPr id="14" name="组合 13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6" name="波形 2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7" name="波形 26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24" name="波形 23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5" name="波形 24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15" name="组合 14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0" name="波形 19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1" name="波形 20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18" name="波形 17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9" name="波形 18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grpSp>
        <p:nvGrpSpPr>
          <p:cNvPr id="28" name="组合 27"/>
          <p:cNvGrpSpPr/>
          <p:nvPr/>
        </p:nvGrpSpPr>
        <p:grpSpPr>
          <a:xfrm rot="13187308">
            <a:off x="7037427" y="-4308561"/>
            <a:ext cx="11496362" cy="6726866"/>
            <a:chOff x="0" y="4292079"/>
            <a:chExt cx="12190414" cy="4843505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41" name="波形 40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2" name="波形 41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9" name="波形 38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0" name="波形 39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30" name="组合 29"/>
            <p:cNvGrpSpPr/>
            <p:nvPr/>
          </p:nvGrpSpPr>
          <p:grpSpPr>
            <a:xfrm>
              <a:off x="0" y="4292079"/>
              <a:ext cx="12190414" cy="4446967"/>
              <a:chOff x="0" y="5400390"/>
              <a:chExt cx="12190414" cy="4446967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0" y="5403580"/>
                <a:ext cx="6100378" cy="4443777"/>
                <a:chOff x="0" y="5320120"/>
                <a:chExt cx="12200755" cy="4443777"/>
              </a:xfrm>
            </p:grpSpPr>
            <p:sp>
              <p:nvSpPr>
                <p:cNvPr id="35" name="波形 34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6" name="波形 35"/>
                <p:cNvSpPr/>
                <p:nvPr/>
              </p:nvSpPr>
              <p:spPr>
                <a:xfrm flipH="1">
                  <a:off x="10342" y="5344297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3" name="波形 32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4" name="波形 33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58E164C-E979-4359-AFF1-A50A0DE4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15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424" y="-4005"/>
            <a:ext cx="12190413" cy="928800"/>
            <a:chOff x="6424" y="403516"/>
            <a:chExt cx="12190413" cy="1157520"/>
          </a:xfrm>
        </p:grpSpPr>
        <p:sp>
          <p:nvSpPr>
            <p:cNvPr id="11" name="矩形 10"/>
            <p:cNvSpPr/>
            <p:nvPr/>
          </p:nvSpPr>
          <p:spPr>
            <a:xfrm flipH="1">
              <a:off x="6424" y="403516"/>
              <a:ext cx="12190413" cy="115752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88838" y="641947"/>
              <a:ext cx="3300331" cy="565771"/>
              <a:chOff x="5043488" y="597554"/>
              <a:chExt cx="3300331" cy="565771"/>
            </a:xfrm>
          </p:grpSpPr>
          <p:sp>
            <p:nvSpPr>
              <p:cNvPr id="7" name="矩形 3"/>
              <p:cNvSpPr/>
              <p:nvPr/>
            </p:nvSpPr>
            <p:spPr>
              <a:xfrm>
                <a:off x="5927791" y="597554"/>
                <a:ext cx="2416028" cy="53860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使用した技術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8" name="组合 26"/>
              <p:cNvGrpSpPr/>
              <p:nvPr/>
            </p:nvGrpSpPr>
            <p:grpSpPr>
              <a:xfrm>
                <a:off x="5043488" y="768033"/>
                <a:ext cx="263525" cy="395292"/>
                <a:chOff x="0" y="214266"/>
                <a:chExt cx="213756" cy="427517"/>
              </a:xfrm>
            </p:grpSpPr>
            <p:sp>
              <p:nvSpPr>
                <p:cNvPr id="9" name="直接连接符 27"/>
                <p:cNvSpPr/>
                <p:nvPr/>
              </p:nvSpPr>
              <p:spPr>
                <a:xfrm>
                  <a:off x="0" y="214266"/>
                  <a:ext cx="213756" cy="213757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0" name="直接连接符 28"/>
                <p:cNvSpPr/>
                <p:nvPr/>
              </p:nvSpPr>
              <p:spPr>
                <a:xfrm flipH="1">
                  <a:off x="0" y="428028"/>
                  <a:ext cx="213756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D80ECCB-FA32-4D82-97C0-F4E9A05735F5}"/>
              </a:ext>
            </a:extLst>
          </p:cNvPr>
          <p:cNvGrpSpPr/>
          <p:nvPr/>
        </p:nvGrpSpPr>
        <p:grpSpPr>
          <a:xfrm>
            <a:off x="3201279" y="1561269"/>
            <a:ext cx="5800701" cy="662100"/>
            <a:chOff x="3503647" y="1575158"/>
            <a:chExt cx="5800701" cy="662100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D63A1631-45DE-4865-9C4C-1A80D75CDA03}"/>
                </a:ext>
              </a:extLst>
            </p:cNvPr>
            <p:cNvSpPr/>
            <p:nvPr/>
          </p:nvSpPr>
          <p:spPr>
            <a:xfrm>
              <a:off x="3503647" y="1965781"/>
              <a:ext cx="5669280" cy="2714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D338EFC1-9C10-44F7-93EC-4B23B9326134}"/>
                </a:ext>
              </a:extLst>
            </p:cNvPr>
            <p:cNvSpPr txBox="1"/>
            <p:nvPr/>
          </p:nvSpPr>
          <p:spPr>
            <a:xfrm flipH="1">
              <a:off x="3503647" y="1575158"/>
              <a:ext cx="5800701" cy="646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defPPr>
                <a:defRPr lang="zh-CN"/>
              </a:defPPr>
              <a:lvl1pPr algn="ctr" eaLnBrk="0" hangingPunct="0">
                <a:defRPr sz="2200" b="1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ja-JP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AI</a:t>
              </a:r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による顔検知技術</a:t>
              </a:r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3" name="矩形 47">
            <a:extLst>
              <a:ext uri="{FF2B5EF4-FFF2-40B4-BE49-F238E27FC236}">
                <a16:creationId xmlns:a16="http://schemas.microsoft.com/office/drawing/2014/main" id="{85FF6175-1B1B-4379-BC06-C2D41DE63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68253"/>
            <a:ext cx="7330763" cy="193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ja-JP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MLKit</a:t>
            </a: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による顔検知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↓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フラッシュを点灯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437079B-40F1-4128-85C5-40EF7FCDD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r="18063" b="64090"/>
          <a:stretch/>
        </p:blipFill>
        <p:spPr>
          <a:xfrm>
            <a:off x="6467808" y="3052478"/>
            <a:ext cx="4805501" cy="146472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111746F-A9E3-4BD0-8647-B9112C315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2" r="71345"/>
          <a:stretch/>
        </p:blipFill>
        <p:spPr>
          <a:xfrm>
            <a:off x="8593437" y="4902530"/>
            <a:ext cx="3267933" cy="146472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CFE5C5-0362-4638-84F1-618D4BC1E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663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3801" y="2274152"/>
            <a:ext cx="8142973" cy="1542124"/>
            <a:chOff x="971997" y="2179710"/>
            <a:chExt cx="10472562" cy="1983303"/>
          </a:xfrm>
        </p:grpSpPr>
        <p:grpSp>
          <p:nvGrpSpPr>
            <p:cNvPr id="53" name="组合 52"/>
            <p:cNvGrpSpPr/>
            <p:nvPr/>
          </p:nvGrpSpPr>
          <p:grpSpPr>
            <a:xfrm>
              <a:off x="3093581" y="2179710"/>
              <a:ext cx="8350978" cy="1983303"/>
              <a:chOff x="2320695" y="442438"/>
              <a:chExt cx="8350978" cy="784254"/>
            </a:xfrm>
          </p:grpSpPr>
          <p:sp>
            <p:nvSpPr>
              <p:cNvPr id="57" name="矩形 56"/>
              <p:cNvSpPr/>
              <p:nvPr/>
            </p:nvSpPr>
            <p:spPr>
              <a:xfrm flipH="1">
                <a:off x="2320695" y="442438"/>
                <a:ext cx="8350978" cy="784254"/>
              </a:xfrm>
              <a:prstGeom prst="rect">
                <a:avLst/>
              </a:prstGeom>
              <a:solidFill>
                <a:srgbClr val="18D2A6"/>
              </a:solidFill>
              <a:ln>
                <a:noFill/>
              </a:ln>
              <a:effectLst>
                <a:reflection blurRad="6350" stA="500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2947755" y="614306"/>
                <a:ext cx="4687891" cy="449008"/>
                <a:chOff x="3802405" y="569913"/>
                <a:chExt cx="4687891" cy="449008"/>
              </a:xfrm>
            </p:grpSpPr>
            <p:sp>
              <p:nvSpPr>
                <p:cNvPr id="71" name="矩形 3"/>
                <p:cNvSpPr/>
                <p:nvPr/>
              </p:nvSpPr>
              <p:spPr>
                <a:xfrm>
                  <a:off x="5086207" y="596318"/>
                  <a:ext cx="3404089" cy="422603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  <p:txBody>
                <a:bodyPr wrap="none" lIns="91431" tIns="45716" rIns="91431" bIns="45716">
                  <a:spAutoFit/>
                </a:bodyPr>
                <a:lstStyle/>
                <a:p>
                  <a:pPr lvl="0" eaLnBrk="1" hangingPunct="1">
                    <a:buNone/>
                  </a:pPr>
                  <a:r>
                    <a:rPr lang="ja-JP" altLang="en-US" sz="4800" b="1" dirty="0">
                      <a:solidFill>
                        <a:schemeClr val="bg1"/>
                      </a:solidFill>
                      <a:latin typeface="+mj-lt"/>
                      <a:ea typeface="微软雅黑" pitchFamily="34" charset="-122"/>
                      <a:sym typeface="Arial" pitchFamily="34" charset="0"/>
                    </a:rPr>
                    <a:t>　まとめ</a:t>
                  </a:r>
                  <a:endParaRPr lang="zh-CN" altLang="en-US" sz="4800" b="1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endParaRPr>
                </a:p>
              </p:txBody>
            </p:sp>
            <p:grpSp>
              <p:nvGrpSpPr>
                <p:cNvPr id="72" name="组合 26"/>
                <p:cNvGrpSpPr/>
                <p:nvPr/>
              </p:nvGrpSpPr>
              <p:grpSpPr>
                <a:xfrm>
                  <a:off x="3802405" y="569913"/>
                  <a:ext cx="263525" cy="395287"/>
                  <a:chOff x="-1006695" y="0"/>
                  <a:chExt cx="213756" cy="427512"/>
                </a:xfrm>
              </p:grpSpPr>
              <p:sp>
                <p:nvSpPr>
                  <p:cNvPr id="73" name="直接连接符 27"/>
                  <p:cNvSpPr/>
                  <p:nvPr/>
                </p:nvSpPr>
                <p:spPr>
                  <a:xfrm>
                    <a:off x="-1006695" y="0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>
                      <a:latin typeface="+mj-lt"/>
                    </a:endParaRPr>
                  </a:p>
                </p:txBody>
              </p:sp>
              <p:sp>
                <p:nvSpPr>
                  <p:cNvPr id="83" name="直接连接符 28"/>
                  <p:cNvSpPr/>
                  <p:nvPr/>
                </p:nvSpPr>
                <p:spPr>
                  <a:xfrm flipH="1">
                    <a:off x="-1006695" y="213756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87" name="组合 86"/>
            <p:cNvGrpSpPr/>
            <p:nvPr/>
          </p:nvGrpSpPr>
          <p:grpSpPr>
            <a:xfrm>
              <a:off x="971997" y="2179710"/>
              <a:ext cx="2121586" cy="1983303"/>
              <a:chOff x="2215144" y="1032180"/>
              <a:chExt cx="1120898" cy="824468"/>
            </a:xfrm>
          </p:grpSpPr>
          <p:sp>
            <p:nvSpPr>
              <p:cNvPr id="88" name="平行四边形 87"/>
              <p:cNvSpPr/>
              <p:nvPr/>
            </p:nvSpPr>
            <p:spPr>
              <a:xfrm>
                <a:off x="2215144" y="1032180"/>
                <a:ext cx="1120898" cy="824468"/>
              </a:xfrm>
              <a:prstGeom prst="parallelogram">
                <a:avLst>
                  <a:gd name="adj" fmla="val 0"/>
                </a:avLst>
              </a:prstGeom>
              <a:solidFill>
                <a:srgbClr val="1983B7"/>
              </a:solidFill>
              <a:ln>
                <a:noFill/>
              </a:ln>
              <a:effectLst>
                <a:reflection blurRad="6350" stA="500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+mj-lt"/>
                </a:endParaRPr>
              </a:p>
            </p:txBody>
          </p:sp>
          <p:sp>
            <p:nvSpPr>
              <p:cNvPr id="95" name="文本框 9"/>
              <p:cNvSpPr txBox="1"/>
              <p:nvPr/>
            </p:nvSpPr>
            <p:spPr>
              <a:xfrm>
                <a:off x="2245058" y="1100246"/>
                <a:ext cx="1066799" cy="641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dirty="0">
                    <a:solidFill>
                      <a:schemeClr val="bg1"/>
                    </a:solidFill>
                    <a:latin typeface="+mj-lt"/>
                  </a:rPr>
                  <a:t>05</a:t>
                </a:r>
                <a:endParaRPr lang="zh-CN" altLang="en-US" sz="72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 rot="13187308">
            <a:off x="-6592880" y="2752868"/>
            <a:ext cx="11496362" cy="6726866"/>
            <a:chOff x="0" y="4292079"/>
            <a:chExt cx="12190414" cy="4843505"/>
          </a:xfrm>
        </p:grpSpPr>
        <p:grpSp>
          <p:nvGrpSpPr>
            <p:cNvPr id="14" name="组合 13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6" name="波形 2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7" name="波形 26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24" name="波形 23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5" name="波形 24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15" name="组合 14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0" name="波形 19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1" name="波形 20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18" name="波形 17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9" name="波形 18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grpSp>
        <p:nvGrpSpPr>
          <p:cNvPr id="28" name="组合 27"/>
          <p:cNvGrpSpPr/>
          <p:nvPr/>
        </p:nvGrpSpPr>
        <p:grpSpPr>
          <a:xfrm rot="13187308">
            <a:off x="7037427" y="-4308561"/>
            <a:ext cx="11496362" cy="6726866"/>
            <a:chOff x="0" y="4292079"/>
            <a:chExt cx="12190414" cy="4843505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41" name="波形 40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2" name="波形 41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9" name="波形 38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0" name="波形 39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30" name="组合 29"/>
            <p:cNvGrpSpPr/>
            <p:nvPr/>
          </p:nvGrpSpPr>
          <p:grpSpPr>
            <a:xfrm>
              <a:off x="0" y="4292079"/>
              <a:ext cx="12190414" cy="4446967"/>
              <a:chOff x="0" y="5400390"/>
              <a:chExt cx="12190414" cy="4446967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0" y="5403580"/>
                <a:ext cx="6100378" cy="4443777"/>
                <a:chOff x="0" y="5320120"/>
                <a:chExt cx="12200755" cy="4443777"/>
              </a:xfrm>
            </p:grpSpPr>
            <p:sp>
              <p:nvSpPr>
                <p:cNvPr id="35" name="波形 34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6" name="波形 35"/>
                <p:cNvSpPr/>
                <p:nvPr/>
              </p:nvSpPr>
              <p:spPr>
                <a:xfrm flipH="1">
                  <a:off x="10342" y="5344297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3" name="波形 32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4" name="波形 33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AAEF854-C1D2-4A76-BEAD-13D28530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59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" y="-70400"/>
            <a:ext cx="12190413" cy="928800"/>
            <a:chOff x="-6" y="395508"/>
            <a:chExt cx="12190413" cy="928800"/>
          </a:xfrm>
        </p:grpSpPr>
        <p:sp>
          <p:nvSpPr>
            <p:cNvPr id="11" name="矩形 10"/>
            <p:cNvSpPr/>
            <p:nvPr/>
          </p:nvSpPr>
          <p:spPr>
            <a:xfrm flipH="1">
              <a:off x="-6" y="395508"/>
              <a:ext cx="12190413" cy="92880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88838" y="590607"/>
              <a:ext cx="2556531" cy="538601"/>
              <a:chOff x="5043488" y="546214"/>
              <a:chExt cx="2556531" cy="538601"/>
            </a:xfrm>
          </p:grpSpPr>
          <p:sp>
            <p:nvSpPr>
              <p:cNvPr id="7" name="矩形 3"/>
              <p:cNvSpPr/>
              <p:nvPr/>
            </p:nvSpPr>
            <p:spPr>
              <a:xfrm>
                <a:off x="6299681" y="546214"/>
                <a:ext cx="1300338" cy="53860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まとめ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8" name="组合 26"/>
              <p:cNvGrpSpPr/>
              <p:nvPr/>
            </p:nvGrpSpPr>
            <p:grpSpPr>
              <a:xfrm>
                <a:off x="5043488" y="623070"/>
                <a:ext cx="263525" cy="395292"/>
                <a:chOff x="0" y="57486"/>
                <a:chExt cx="213756" cy="427517"/>
              </a:xfrm>
            </p:grpSpPr>
            <p:sp>
              <p:nvSpPr>
                <p:cNvPr id="9" name="直接连接符 27"/>
                <p:cNvSpPr/>
                <p:nvPr/>
              </p:nvSpPr>
              <p:spPr>
                <a:xfrm>
                  <a:off x="0" y="57486"/>
                  <a:ext cx="213756" cy="213757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0" name="直接连接符 28"/>
                <p:cNvSpPr/>
                <p:nvPr/>
              </p:nvSpPr>
              <p:spPr>
                <a:xfrm flipH="1">
                  <a:off x="0" y="271248"/>
                  <a:ext cx="213756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B969272-381E-43CA-898C-6759CE5F561B}"/>
              </a:ext>
            </a:extLst>
          </p:cNvPr>
          <p:cNvGrpSpPr/>
          <p:nvPr/>
        </p:nvGrpSpPr>
        <p:grpSpPr>
          <a:xfrm>
            <a:off x="3201920" y="4779551"/>
            <a:ext cx="6316264" cy="805142"/>
            <a:chOff x="1973605" y="5164944"/>
            <a:chExt cx="9543527" cy="805142"/>
          </a:xfrm>
        </p:grpSpPr>
        <p:sp>
          <p:nvSpPr>
            <p:cNvPr id="5" name="四角形: 角を丸くする 4">
              <a:extLst>
                <a:ext uri="{FF2B5EF4-FFF2-40B4-BE49-F238E27FC236}">
                  <a16:creationId xmlns:a16="http://schemas.microsoft.com/office/drawing/2014/main" id="{CA483E16-194A-4A9F-909A-E9336307DE5C}"/>
                </a:ext>
              </a:extLst>
            </p:cNvPr>
            <p:cNvSpPr/>
            <p:nvPr/>
          </p:nvSpPr>
          <p:spPr>
            <a:xfrm>
              <a:off x="2153920" y="5659120"/>
              <a:ext cx="9174480" cy="31096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矩形 47">
              <a:extLst>
                <a:ext uri="{FF2B5EF4-FFF2-40B4-BE49-F238E27FC236}">
                  <a16:creationId xmlns:a16="http://schemas.microsoft.com/office/drawing/2014/main" id="{2A8EA7C4-2E5F-408F-AD4D-A8DFE3D84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605" y="5164944"/>
              <a:ext cx="9543527" cy="7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ja-JP" altLang="en-US" sz="34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sym typeface="微软雅黑" pitchFamily="34" charset="-122"/>
                </a:rPr>
                <a:t>「</a:t>
              </a:r>
              <a:r>
                <a:rPr lang="en-US" altLang="ja-JP" sz="34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sym typeface="微软雅黑" pitchFamily="34" charset="-122"/>
                </a:rPr>
                <a:t>Eye</a:t>
              </a:r>
              <a:r>
                <a:rPr lang="ja-JP" altLang="en-US" sz="34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sym typeface="微软雅黑" pitchFamily="34" charset="-122"/>
                </a:rPr>
                <a:t>に愛を</a:t>
              </a:r>
              <a:r>
                <a:rPr lang="en-US" altLang="ja-JP" sz="34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sym typeface="微软雅黑" pitchFamily="34" charset="-122"/>
                </a:rPr>
                <a:t>AI</a:t>
              </a:r>
              <a:r>
                <a:rPr lang="ja-JP" altLang="en-US" sz="34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sym typeface="微软雅黑" pitchFamily="34" charset="-122"/>
                </a:rPr>
                <a:t>で。」</a:t>
              </a:r>
              <a:endParaRPr lang="zh-CN" altLang="en-US" sz="34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微软雅黑" pitchFamily="34" charset="-122"/>
              </a:endParaRPr>
            </a:p>
          </p:txBody>
        </p:sp>
      </p:grpSp>
      <p:sp>
        <p:nvSpPr>
          <p:cNvPr id="13" name="矩形 47">
            <a:extLst>
              <a:ext uri="{FF2B5EF4-FFF2-40B4-BE49-F238E27FC236}">
                <a16:creationId xmlns:a16="http://schemas.microsoft.com/office/drawing/2014/main" id="{C277BE82-3CA0-4AF2-BFE6-5398FECEC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616" y="1501318"/>
            <a:ext cx="9123680" cy="168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None/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一生使う目だからこそ愛情を。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algn="ctr">
              <a:lnSpc>
                <a:spcPct val="200000"/>
              </a:lnSpc>
              <a:spcBef>
                <a:spcPct val="0"/>
              </a:spcBef>
              <a:buNone/>
            </a:pPr>
            <a:r>
              <a:rPr lang="en-US" altLang="ja-JP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Blinking</a:t>
            </a: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は、それを</a:t>
            </a:r>
            <a:r>
              <a:rPr lang="en-US" altLang="ja-JP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AI</a:t>
            </a: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で実現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F17B9094-325A-4E09-A8A7-8D2698372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310" y="4478860"/>
            <a:ext cx="1902902" cy="1686095"/>
          </a:xfrm>
          <a:prstGeom prst="hear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softEdge rad="31750"/>
          </a:effectLst>
          <a:extLst/>
        </p:spPr>
        <p:txBody>
          <a:bodyPr wrap="square" lIns="91406" tIns="45703" rIns="91406" bIns="45703">
            <a:spAutoFit/>
          </a:bodyPr>
          <a:lstStyle/>
          <a:p>
            <a:pPr lvl="0" algn="ctr" defTabSz="685800">
              <a:defRPr/>
            </a:pPr>
            <a:endParaRPr lang="zh-CN" altLang="en-US" sz="4400" kern="0" dirty="0">
              <a:solidFill>
                <a:srgbClr val="18D2A6"/>
              </a:solidFill>
              <a:latin typeface="+mj-lt"/>
            </a:endParaRPr>
          </a:p>
        </p:txBody>
      </p:sp>
      <p:sp>
        <p:nvSpPr>
          <p:cNvPr id="17" name="フローチャート: 組合せ 16">
            <a:extLst>
              <a:ext uri="{FF2B5EF4-FFF2-40B4-BE49-F238E27FC236}">
                <a16:creationId xmlns:a16="http://schemas.microsoft.com/office/drawing/2014/main" id="{9293678A-B9F3-474C-8700-C8618E6B5801}"/>
              </a:ext>
            </a:extLst>
          </p:cNvPr>
          <p:cNvSpPr/>
          <p:nvPr/>
        </p:nvSpPr>
        <p:spPr>
          <a:xfrm>
            <a:off x="5405815" y="3830331"/>
            <a:ext cx="1902901" cy="554890"/>
          </a:xfrm>
          <a:prstGeom prst="flowChartMerge">
            <a:avLst/>
          </a:prstGeom>
          <a:solidFill>
            <a:srgbClr val="18D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585248-0E0B-48C4-95DC-F0E83B9B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67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bldLvl="0" animBg="1" autoUpdateAnimBg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 rot="13187308">
            <a:off x="-6592880" y="2752868"/>
            <a:ext cx="11496362" cy="6726866"/>
            <a:chOff x="0" y="4292079"/>
            <a:chExt cx="12190414" cy="4843505"/>
          </a:xfrm>
        </p:grpSpPr>
        <p:grpSp>
          <p:nvGrpSpPr>
            <p:cNvPr id="26" name="组合 25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38" name="波形 37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波形 38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5" name="组合 34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6" name="波形 3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波形 36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7" name="组合 26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32" name="波形 31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波形 32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0" name="波形 29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波形 30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40" name="组合 39"/>
          <p:cNvGrpSpPr/>
          <p:nvPr/>
        </p:nvGrpSpPr>
        <p:grpSpPr>
          <a:xfrm rot="13187308">
            <a:off x="7037427" y="-4308561"/>
            <a:ext cx="11496362" cy="6726866"/>
            <a:chOff x="0" y="4292079"/>
            <a:chExt cx="12190414" cy="4843505"/>
          </a:xfrm>
        </p:grpSpPr>
        <p:grpSp>
          <p:nvGrpSpPr>
            <p:cNvPr id="41" name="组合 40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53" name="波形 52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波形 53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51" name="波形 50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波形 51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2" name="组合 41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47" name="波形 46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" name="波形 47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45" name="波形 44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波形 45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55" name="_14"/>
          <p:cNvSpPr txBox="1">
            <a:spLocks noChangeArrowheads="1"/>
          </p:cNvSpPr>
          <p:nvPr/>
        </p:nvSpPr>
        <p:spPr bwMode="auto">
          <a:xfrm>
            <a:off x="3226018" y="4897512"/>
            <a:ext cx="7180460" cy="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tr-TR" altLang="zh-CN" sz="8000" b="1" dirty="0">
                <a:solidFill>
                  <a:srgbClr val="18D2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</a:t>
            </a:r>
            <a:r>
              <a:rPr lang="tr-TR" altLang="zh-CN" sz="8000" b="1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YOU!</a:t>
            </a:r>
            <a:endParaRPr lang="zh-CN" sz="8000" b="1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2"/>
          <p:cNvSpPr>
            <a:spLocks noChangeArrowheads="1"/>
          </p:cNvSpPr>
          <p:nvPr/>
        </p:nvSpPr>
        <p:spPr bwMode="auto">
          <a:xfrm>
            <a:off x="384176" y="239714"/>
            <a:ext cx="1241446" cy="95067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18D2A6"/>
            </a:solidFill>
            <a:miter lim="800000"/>
            <a:headEnd/>
            <a:tailEnd/>
          </a:ln>
          <a:extLst/>
        </p:spPr>
        <p:txBody>
          <a:bodyPr wrap="square" lIns="91406" tIns="45703" rIns="91406" bIns="45703">
            <a:spAutoFit/>
          </a:bodyPr>
          <a:lstStyle/>
          <a:p>
            <a:pPr lvl="0" algn="ctr" defTabSz="685800">
              <a:defRPr/>
            </a:pPr>
            <a:endParaRPr lang="zh-CN" altLang="en-US" sz="4400" kern="0" dirty="0">
              <a:solidFill>
                <a:srgbClr val="18D2A6"/>
              </a:solidFill>
              <a:latin typeface="Agency FB" panose="020B0503020202020204" pitchFamily="34" charset="0"/>
            </a:endParaRPr>
          </a:p>
        </p:txBody>
      </p:sp>
      <p:sp>
        <p:nvSpPr>
          <p:cNvPr id="57" name="TextBox 13">
            <a:extLst>
              <a:ext uri="{FF2B5EF4-FFF2-40B4-BE49-F238E27FC236}">
                <a16:creationId xmlns:a16="http://schemas.microsoft.com/office/drawing/2014/main" id="{CFEEC61C-3E73-4568-811A-DFBCC891832A}"/>
              </a:ext>
            </a:extLst>
          </p:cNvPr>
          <p:cNvSpPr txBox="1"/>
          <p:nvPr/>
        </p:nvSpPr>
        <p:spPr>
          <a:xfrm flipH="1">
            <a:off x="4155129" y="637570"/>
            <a:ext cx="4443035" cy="584769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ja-JP" alt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参考文献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B2471A2-C357-4FC4-BC17-C012CA3129CC}"/>
              </a:ext>
            </a:extLst>
          </p:cNvPr>
          <p:cNvGrpSpPr/>
          <p:nvPr/>
        </p:nvGrpSpPr>
        <p:grpSpPr>
          <a:xfrm>
            <a:off x="2704622" y="1489887"/>
            <a:ext cx="9449935" cy="3064407"/>
            <a:chOff x="2526499" y="403766"/>
            <a:chExt cx="9449935" cy="3064407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9FC41116-F0E7-4AC7-8729-82720B1D877F}"/>
                </a:ext>
              </a:extLst>
            </p:cNvPr>
            <p:cNvGrpSpPr/>
            <p:nvPr/>
          </p:nvGrpSpPr>
          <p:grpSpPr>
            <a:xfrm>
              <a:off x="2526499" y="403766"/>
              <a:ext cx="9449935" cy="2338971"/>
              <a:chOff x="3374717" y="1477614"/>
              <a:chExt cx="5992608" cy="2322349"/>
            </a:xfrm>
          </p:grpSpPr>
          <p:sp>
            <p:nvSpPr>
              <p:cNvPr id="58" name="矩形 47">
                <a:extLst>
                  <a:ext uri="{FF2B5EF4-FFF2-40B4-BE49-F238E27FC236}">
                    <a16:creationId xmlns:a16="http://schemas.microsoft.com/office/drawing/2014/main" id="{746D0365-858F-43CC-8659-F2F77D5CE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5967" y="1477614"/>
                <a:ext cx="5981358" cy="985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31" tIns="45716" rIns="91431" bIns="45716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ja-JP" altLang="en-US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かめざわ眼科</a:t>
                </a:r>
                <a:r>
                  <a:rPr lang="en-US" altLang="ja-JP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.</a:t>
                </a:r>
                <a:r>
                  <a:rPr lang="ja-JP" altLang="en-US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「ドライアイ」</a:t>
                </a:r>
                <a:r>
                  <a:rPr lang="en-US" altLang="ja-JP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,</a:t>
                </a:r>
                <a:r>
                  <a:rPr lang="en-US" altLang="ja-JP" sz="1800" u="sng" dirty="0">
                    <a:hlinkClick r:id="rId4"/>
                  </a:rPr>
                  <a:t> https://www.santen.co.jp/ja/healthcare/eye/library/dryeye/pc.jsp</a:t>
                </a:r>
                <a:r>
                  <a:rPr lang="en-US" altLang="ja-JP" sz="1800" u="sng" dirty="0"/>
                  <a:t>(2022/10/19)</a:t>
                </a:r>
                <a:endParaRPr lang="ja-JP" altLang="ja-JP" sz="1800" dirty="0"/>
              </a:p>
              <a:p>
                <a:pPr>
                  <a:lnSpc>
                    <a:spcPct val="110000"/>
                  </a:lnSpc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+mj-lt"/>
                  <a:sym typeface="微软雅黑" pitchFamily="34" charset="-122"/>
                </a:endParaRPr>
              </a:p>
            </p:txBody>
          </p:sp>
          <p:sp>
            <p:nvSpPr>
              <p:cNvPr id="61" name="矩形 47">
                <a:extLst>
                  <a:ext uri="{FF2B5EF4-FFF2-40B4-BE49-F238E27FC236}">
                    <a16:creationId xmlns:a16="http://schemas.microsoft.com/office/drawing/2014/main" id="{E596CB60-D8FD-491D-B075-4CF8AC36F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5967" y="2167991"/>
                <a:ext cx="5981358" cy="978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31" tIns="45716" rIns="91431" bIns="45716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ja-JP" altLang="en-US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生活</a:t>
                </a:r>
                <a:r>
                  <a:rPr lang="en-US" altLang="ja-JP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110</a:t>
                </a:r>
                <a:r>
                  <a:rPr lang="ja-JP" altLang="en-US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番</a:t>
                </a:r>
                <a:r>
                  <a:rPr lang="en-US" altLang="ja-JP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.</a:t>
                </a:r>
                <a:r>
                  <a:rPr lang="ja-JP" altLang="en-US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 </a:t>
                </a:r>
                <a:endParaRPr lang="en-US" altLang="ja-JP" sz="1800" dirty="0">
                  <a:solidFill>
                    <a:schemeClr val="bg1">
                      <a:lumMod val="50000"/>
                    </a:schemeClr>
                  </a:solidFill>
                  <a:latin typeface="+mj-lt"/>
                  <a:sym typeface="微软雅黑" pitchFamily="34" charset="-122"/>
                </a:endParaRPr>
              </a:p>
              <a:p>
                <a:pPr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US" altLang="ja-JP" sz="1800" u="sng" dirty="0">
                    <a:hlinkClick r:id="rId5"/>
                  </a:rPr>
                  <a:t>https://www.seikatsu110.jp/library/electrical/et_light/13239/</a:t>
                </a:r>
                <a:r>
                  <a:rPr lang="en-US" altLang="ja-JP" sz="1800" u="sng" dirty="0"/>
                  <a:t>(2022/10/19)</a:t>
                </a:r>
                <a:endParaRPr lang="ja-JP" altLang="ja-JP" sz="1800" dirty="0"/>
              </a:p>
              <a:p>
                <a:pPr>
                  <a:lnSpc>
                    <a:spcPct val="110000"/>
                  </a:lnSpc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+mj-lt"/>
                  <a:sym typeface="微软雅黑" pitchFamily="34" charset="-122"/>
                </a:endParaRPr>
              </a:p>
            </p:txBody>
          </p:sp>
          <p:sp>
            <p:nvSpPr>
              <p:cNvPr id="62" name="矩形 47">
                <a:extLst>
                  <a:ext uri="{FF2B5EF4-FFF2-40B4-BE49-F238E27FC236}">
                    <a16:creationId xmlns:a16="http://schemas.microsoft.com/office/drawing/2014/main" id="{EF676D2A-9E33-4A64-8416-71FAC092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717" y="2814637"/>
                <a:ext cx="5981358" cy="985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31" tIns="45716" rIns="91431" bIns="45716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sym typeface="Calibri" pitchFamily="34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ja-JP" altLang="en-US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ウェザーニュース</a:t>
                </a:r>
                <a:r>
                  <a:rPr lang="en-US" altLang="ja-JP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.</a:t>
                </a:r>
                <a:r>
                  <a:rPr lang="ja-JP" altLang="en-US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  <a:sym typeface="微软雅黑" pitchFamily="34" charset="-122"/>
                  </a:rPr>
                  <a:t> </a:t>
                </a:r>
                <a:endParaRPr lang="en-US" altLang="ja-JP" sz="1800" dirty="0">
                  <a:solidFill>
                    <a:schemeClr val="bg1">
                      <a:lumMod val="50000"/>
                    </a:schemeClr>
                  </a:solidFill>
                  <a:latin typeface="+mj-lt"/>
                  <a:sym typeface="微软雅黑" pitchFamily="34" charset="-122"/>
                </a:endParaRPr>
              </a:p>
              <a:p>
                <a:pPr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US" altLang="ja-JP" sz="1800" u="sng" dirty="0">
                    <a:hlinkClick r:id="rId6"/>
                  </a:rPr>
                  <a:t>https://weathernews.jp/s/topics/201905/200125/</a:t>
                </a:r>
                <a:r>
                  <a:rPr lang="en-US" altLang="ja-JP" sz="1800" u="sng" dirty="0"/>
                  <a:t>(2022/10/19)</a:t>
                </a:r>
                <a:endParaRPr lang="ja-JP" altLang="ja-JP" sz="1800" dirty="0"/>
              </a:p>
              <a:p>
                <a:pPr>
                  <a:lnSpc>
                    <a:spcPct val="110000"/>
                  </a:lnSpc>
                  <a:spcBef>
                    <a:spcPct val="0"/>
                  </a:spcBef>
                  <a:buNone/>
                </a:pPr>
                <a:endPara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+mj-lt"/>
                  <a:sym typeface="微软雅黑" pitchFamily="34" charset="-122"/>
                </a:endParaRPr>
              </a:p>
            </p:txBody>
          </p:sp>
        </p:grpSp>
        <p:sp>
          <p:nvSpPr>
            <p:cNvPr id="56" name="矩形 47">
              <a:extLst>
                <a:ext uri="{FF2B5EF4-FFF2-40B4-BE49-F238E27FC236}">
                  <a16:creationId xmlns:a16="http://schemas.microsoft.com/office/drawing/2014/main" id="{17435B54-C0EA-4FA9-872B-1F9AF4D72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1247" y="2482847"/>
              <a:ext cx="9432195" cy="98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ja-JP" sz="1800" dirty="0">
                  <a:solidFill>
                    <a:schemeClr val="bg1">
                      <a:lumMod val="50000"/>
                    </a:schemeClr>
                  </a:solidFill>
                  <a:latin typeface="+mj-lt"/>
                  <a:sym typeface="微软雅黑" pitchFamily="34" charset="-122"/>
                </a:rPr>
                <a:t>Dry Eye Rhythm.</a:t>
              </a:r>
              <a:r>
                <a:rPr lang="ja-JP" altLang="en-US" sz="1800" dirty="0">
                  <a:solidFill>
                    <a:schemeClr val="bg1">
                      <a:lumMod val="50000"/>
                    </a:schemeClr>
                  </a:solidFill>
                  <a:latin typeface="+mj-lt"/>
                  <a:sym typeface="微软雅黑" pitchFamily="34" charset="-122"/>
                </a:rPr>
                <a:t> </a:t>
              </a:r>
              <a:endParaRPr lang="en-US" altLang="ja-JP" sz="1800" dirty="0">
                <a:solidFill>
                  <a:schemeClr val="bg1">
                    <a:lumMod val="50000"/>
                  </a:schemeClr>
                </a:solidFill>
                <a:latin typeface="+mj-lt"/>
                <a:sym typeface="微软雅黑" pitchFamily="34" charset="-122"/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ja-JP" sz="1800" u="sng" dirty="0">
                  <a:hlinkClick r:id="rId7"/>
                </a:rPr>
                <a:t>https://dryeyerhythm.jp/</a:t>
              </a:r>
              <a:r>
                <a:rPr lang="en-US" altLang="ja-JP" sz="1800" dirty="0"/>
                <a:t>(</a:t>
              </a:r>
              <a:r>
                <a:rPr lang="en-US" altLang="ja-JP" sz="1800" u="sng" dirty="0"/>
                <a:t>2022/10/19)</a:t>
              </a:r>
              <a:endParaRPr lang="ja-JP" altLang="ja-JP" sz="1800" dirty="0"/>
            </a:p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bg1">
                    <a:lumMod val="50000"/>
                  </a:schemeClr>
                </a:solidFill>
                <a:latin typeface="+mj-lt"/>
                <a:sym typeface="微软雅黑" pitchFamily="34" charset="-122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6B26E7-B3B6-46C0-AAB4-A8B7E67E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8712" y="6401975"/>
            <a:ext cx="442658" cy="334492"/>
          </a:xfrm>
        </p:spPr>
        <p:txBody>
          <a:bodyPr/>
          <a:lstStyle/>
          <a:p>
            <a:fld id="{3D3EE65E-57D2-4566-898C-4F2076833F8D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71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 bldLvl="0" animBg="1" autoUpdateAnimBg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6312654" y="1354610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itchFamily="34" charset="-122"/>
              </a:rPr>
              <a:t>アプリ概要</a:t>
            </a:r>
            <a:endParaRPr lang="zh-CN" altLang="en-US" spc="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312654" y="2429144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  <a:t>実践動画</a:t>
            </a:r>
            <a:endParaRPr lang="zh-CN" altLang="en-US" spc="600" dirty="0">
              <a:solidFill>
                <a:schemeClr val="tx1">
                  <a:lumMod val="65000"/>
                  <a:lumOff val="35000"/>
                </a:schemeClr>
              </a:solidFill>
              <a:ea typeface="微软雅黑" pitchFamily="34" charset="-12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340036" y="3439867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  <a:t>強み</a:t>
            </a:r>
            <a:endParaRPr lang="zh-CN" altLang="en-US" spc="600" dirty="0">
              <a:solidFill>
                <a:schemeClr val="tx1">
                  <a:lumMod val="65000"/>
                  <a:lumOff val="35000"/>
                </a:schemeClr>
              </a:solidFill>
              <a:ea typeface="微软雅黑" pitchFamily="34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327336" y="4514401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rPr>
              <a:t>使用した技術</a:t>
            </a:r>
            <a:endParaRPr lang="zh-CN" altLang="en-US" spc="600" dirty="0">
              <a:solidFill>
                <a:schemeClr val="tx1">
                  <a:lumMod val="65000"/>
                  <a:lumOff val="35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5552748" y="1285168"/>
            <a:ext cx="624684" cy="600549"/>
            <a:chOff x="2215144" y="982844"/>
            <a:chExt cx="1120898" cy="842780"/>
          </a:xfrm>
          <a:solidFill>
            <a:srgbClr val="18D2A6"/>
          </a:solidFill>
        </p:grpSpPr>
        <p:sp>
          <p:nvSpPr>
            <p:cNvPr id="82" name="平行四边形 81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j-lt"/>
              </a:endParaRPr>
            </a:p>
          </p:txBody>
        </p:sp>
        <p:sp>
          <p:nvSpPr>
            <p:cNvPr id="83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5578148" y="3370425"/>
            <a:ext cx="624684" cy="600549"/>
            <a:chOff x="2215144" y="982844"/>
            <a:chExt cx="1120898" cy="842780"/>
          </a:xfrm>
          <a:solidFill>
            <a:srgbClr val="18D2A6"/>
          </a:solidFill>
        </p:grpSpPr>
        <p:sp>
          <p:nvSpPr>
            <p:cNvPr id="85" name="平行四边形 84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j-lt"/>
              </a:endParaRPr>
            </a:p>
          </p:txBody>
        </p:sp>
        <p:sp>
          <p:nvSpPr>
            <p:cNvPr id="86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569419" y="2359702"/>
            <a:ext cx="624684" cy="600549"/>
            <a:chOff x="2215144" y="982844"/>
            <a:chExt cx="1120898" cy="842780"/>
          </a:xfrm>
          <a:solidFill>
            <a:srgbClr val="1983B7"/>
          </a:solidFill>
        </p:grpSpPr>
        <p:sp>
          <p:nvSpPr>
            <p:cNvPr id="88" name="平行四边形 87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j-lt"/>
              </a:endParaRPr>
            </a:p>
          </p:txBody>
        </p:sp>
        <p:sp>
          <p:nvSpPr>
            <p:cNvPr id="89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582119" y="4444959"/>
            <a:ext cx="624684" cy="600549"/>
            <a:chOff x="2215144" y="982844"/>
            <a:chExt cx="1120898" cy="842780"/>
          </a:xfrm>
          <a:solidFill>
            <a:srgbClr val="1983B7"/>
          </a:solidFill>
        </p:grpSpPr>
        <p:sp>
          <p:nvSpPr>
            <p:cNvPr id="91" name="平行四边形 90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j-lt"/>
              </a:endParaRPr>
            </a:p>
          </p:txBody>
        </p:sp>
        <p:sp>
          <p:nvSpPr>
            <p:cNvPr id="92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 rot="13187308">
            <a:off x="-6592880" y="2752868"/>
            <a:ext cx="11496362" cy="6726866"/>
            <a:chOff x="0" y="4292079"/>
            <a:chExt cx="12190414" cy="4843505"/>
          </a:xfrm>
        </p:grpSpPr>
        <p:grpSp>
          <p:nvGrpSpPr>
            <p:cNvPr id="36" name="组合 35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48" name="波形 47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9" name="波形 48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46" name="波形 4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7" name="波形 46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37" name="组合 36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42" name="波形 41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3" name="波形 42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40" name="波形 39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1" name="波形 40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grpSp>
        <p:nvGrpSpPr>
          <p:cNvPr id="50" name="组合 49"/>
          <p:cNvGrpSpPr/>
          <p:nvPr/>
        </p:nvGrpSpPr>
        <p:grpSpPr>
          <a:xfrm rot="13187308">
            <a:off x="7037427" y="-4308561"/>
            <a:ext cx="11496362" cy="6726866"/>
            <a:chOff x="0" y="4292079"/>
            <a:chExt cx="12190414" cy="4843505"/>
          </a:xfrm>
        </p:grpSpPr>
        <p:grpSp>
          <p:nvGrpSpPr>
            <p:cNvPr id="51" name="组合 50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63" name="波形 62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64" name="波形 63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61" name="波形 60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62" name="波形 61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52" name="组合 51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57" name="波形 56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58" name="波形 57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55" name="波形 54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56" name="波形 55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65" name="WordArt 293"/>
          <p:cNvSpPr>
            <a:spLocks noChangeArrowheads="1" noChangeShapeType="1" noTextEdit="1"/>
          </p:cNvSpPr>
          <p:nvPr/>
        </p:nvSpPr>
        <p:spPr bwMode="auto">
          <a:xfrm>
            <a:off x="2568174" y="1646583"/>
            <a:ext cx="1910707" cy="8913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zh-CN" altLang="en-US" sz="4400" b="1" kern="10" dirty="0">
              <a:solidFill>
                <a:srgbClr val="18D2A6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6" name="WordArt 294"/>
          <p:cNvSpPr>
            <a:spLocks noChangeArrowheads="1" noChangeShapeType="1" noTextEdit="1"/>
          </p:cNvSpPr>
          <p:nvPr/>
        </p:nvSpPr>
        <p:spPr bwMode="auto">
          <a:xfrm>
            <a:off x="1781503" y="2579395"/>
            <a:ext cx="2885090" cy="5171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4800" b="1" dirty="0">
                <a:solidFill>
                  <a:srgbClr val="18D2A6"/>
                </a:solidFill>
                <a:latin typeface="+mj-lt"/>
                <a:ea typeface="微软雅黑" pitchFamily="34" charset="-122"/>
              </a:rPr>
              <a:t>CONTENTS</a:t>
            </a:r>
            <a:endParaRPr lang="zh-CN" altLang="en-US" sz="4800" b="1" dirty="0">
              <a:solidFill>
                <a:srgbClr val="18D2A6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7" name="TextBox 78">
            <a:extLst>
              <a:ext uri="{FF2B5EF4-FFF2-40B4-BE49-F238E27FC236}">
                <a16:creationId xmlns:a16="http://schemas.microsoft.com/office/drawing/2014/main" id="{1532AAB2-E894-4482-B523-076060CBECE3}"/>
              </a:ext>
            </a:extLst>
          </p:cNvPr>
          <p:cNvSpPr txBox="1"/>
          <p:nvPr/>
        </p:nvSpPr>
        <p:spPr>
          <a:xfrm>
            <a:off x="6347978" y="5585943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itchFamily="34" charset="-122"/>
              </a:rPr>
              <a:t>まとめ</a:t>
            </a:r>
            <a:endParaRPr lang="zh-CN" altLang="en-US" spc="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itchFamily="34" charset="-122"/>
            </a:endParaRPr>
          </a:p>
        </p:txBody>
      </p:sp>
      <p:grpSp>
        <p:nvGrpSpPr>
          <p:cNvPr id="68" name="组合 83">
            <a:extLst>
              <a:ext uri="{FF2B5EF4-FFF2-40B4-BE49-F238E27FC236}">
                <a16:creationId xmlns:a16="http://schemas.microsoft.com/office/drawing/2014/main" id="{D56E1A25-210A-4BE9-AF80-C1AF3920B02D}"/>
              </a:ext>
            </a:extLst>
          </p:cNvPr>
          <p:cNvGrpSpPr/>
          <p:nvPr/>
        </p:nvGrpSpPr>
        <p:grpSpPr>
          <a:xfrm>
            <a:off x="5586090" y="5516501"/>
            <a:ext cx="624684" cy="600549"/>
            <a:chOff x="2215144" y="982844"/>
            <a:chExt cx="1120898" cy="842780"/>
          </a:xfrm>
          <a:solidFill>
            <a:srgbClr val="18D2A6"/>
          </a:solidFill>
        </p:grpSpPr>
        <p:sp>
          <p:nvSpPr>
            <p:cNvPr id="69" name="平行四边形 84">
              <a:extLst>
                <a:ext uri="{FF2B5EF4-FFF2-40B4-BE49-F238E27FC236}">
                  <a16:creationId xmlns:a16="http://schemas.microsoft.com/office/drawing/2014/main" id="{227EDFC8-5662-42FF-9805-E6C692F70DB1}"/>
                </a:ext>
              </a:extLst>
            </p:cNvPr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j-lt"/>
              </a:endParaRPr>
            </a:p>
          </p:txBody>
        </p:sp>
        <p:sp>
          <p:nvSpPr>
            <p:cNvPr id="70" name="文本框 9">
              <a:extLst>
                <a:ext uri="{FF2B5EF4-FFF2-40B4-BE49-F238E27FC236}">
                  <a16:creationId xmlns:a16="http://schemas.microsoft.com/office/drawing/2014/main" id="{7CD92901-F0E5-4EFE-8E2B-C3740B2B9119}"/>
                </a:ext>
              </a:extLst>
            </p:cNvPr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7841A7-B1C6-495C-8923-43370ACB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88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" y="720"/>
            <a:ext cx="12190413" cy="928800"/>
            <a:chOff x="-6" y="395508"/>
            <a:chExt cx="12190413" cy="1157520"/>
          </a:xfrm>
        </p:grpSpPr>
        <p:sp>
          <p:nvSpPr>
            <p:cNvPr id="11" name="矩形 10"/>
            <p:cNvSpPr/>
            <p:nvPr/>
          </p:nvSpPr>
          <p:spPr>
            <a:xfrm flipH="1">
              <a:off x="-6" y="395508"/>
              <a:ext cx="12190413" cy="115752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88838" y="673421"/>
              <a:ext cx="2928427" cy="538601"/>
              <a:chOff x="5043488" y="629028"/>
              <a:chExt cx="2928427" cy="538601"/>
            </a:xfrm>
          </p:grpSpPr>
          <p:sp>
            <p:nvSpPr>
              <p:cNvPr id="7" name="矩形 3"/>
              <p:cNvSpPr/>
              <p:nvPr/>
            </p:nvSpPr>
            <p:spPr>
              <a:xfrm>
                <a:off x="5927784" y="629028"/>
                <a:ext cx="2044131" cy="538601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実際の効果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8" name="组合 26"/>
              <p:cNvGrpSpPr/>
              <p:nvPr/>
            </p:nvGrpSpPr>
            <p:grpSpPr>
              <a:xfrm>
                <a:off x="5043488" y="768033"/>
                <a:ext cx="263525" cy="395292"/>
                <a:chOff x="0" y="214266"/>
                <a:chExt cx="213756" cy="427517"/>
              </a:xfrm>
            </p:grpSpPr>
            <p:sp>
              <p:nvSpPr>
                <p:cNvPr id="9" name="直接连接符 27"/>
                <p:cNvSpPr/>
                <p:nvPr/>
              </p:nvSpPr>
              <p:spPr>
                <a:xfrm>
                  <a:off x="0" y="214266"/>
                  <a:ext cx="213756" cy="213757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0" name="直接连接符 28"/>
                <p:cNvSpPr/>
                <p:nvPr/>
              </p:nvSpPr>
              <p:spPr>
                <a:xfrm flipH="1">
                  <a:off x="0" y="428028"/>
                  <a:ext cx="213756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D80ECCB-FA32-4D82-97C0-F4E9A05735F5}"/>
              </a:ext>
            </a:extLst>
          </p:cNvPr>
          <p:cNvGrpSpPr/>
          <p:nvPr/>
        </p:nvGrpSpPr>
        <p:grpSpPr>
          <a:xfrm>
            <a:off x="3289751" y="1446890"/>
            <a:ext cx="5800701" cy="662100"/>
            <a:chOff x="3503647" y="1575158"/>
            <a:chExt cx="5800701" cy="662100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D63A1631-45DE-4865-9C4C-1A80D75CDA03}"/>
                </a:ext>
              </a:extLst>
            </p:cNvPr>
            <p:cNvSpPr/>
            <p:nvPr/>
          </p:nvSpPr>
          <p:spPr>
            <a:xfrm>
              <a:off x="3503647" y="1965781"/>
              <a:ext cx="5669280" cy="2714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D338EFC1-9C10-44F7-93EC-4B23B9326134}"/>
                </a:ext>
              </a:extLst>
            </p:cNvPr>
            <p:cNvSpPr txBox="1"/>
            <p:nvPr/>
          </p:nvSpPr>
          <p:spPr>
            <a:xfrm flipH="1">
              <a:off x="3503647" y="1575158"/>
              <a:ext cx="5800701" cy="646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defPPr>
                <a:defRPr lang="zh-CN"/>
              </a:defPPr>
              <a:lvl1pPr algn="ctr" eaLnBrk="0" hangingPunct="0">
                <a:defRPr sz="2200" b="1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１０分間実際に計測</a:t>
              </a:r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6" name="矢印: 右 15">
            <a:extLst>
              <a:ext uri="{FF2B5EF4-FFF2-40B4-BE49-F238E27FC236}">
                <a16:creationId xmlns:a16="http://schemas.microsoft.com/office/drawing/2014/main" id="{EA5A0739-2094-47D3-ADA3-405B9FB6C4D0}"/>
              </a:ext>
            </a:extLst>
          </p:cNvPr>
          <p:cNvSpPr/>
          <p:nvPr/>
        </p:nvSpPr>
        <p:spPr>
          <a:xfrm>
            <a:off x="5119846" y="5028946"/>
            <a:ext cx="1950720" cy="507971"/>
          </a:xfrm>
          <a:prstGeom prst="rightArrow">
            <a:avLst/>
          </a:prstGeom>
          <a:solidFill>
            <a:srgbClr val="18D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9EB6DB8-9CAB-46F4-BFAE-45BBAA4549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" b="4182"/>
          <a:stretch/>
        </p:blipFill>
        <p:spPr>
          <a:xfrm>
            <a:off x="5605161" y="2735046"/>
            <a:ext cx="980090" cy="2102221"/>
          </a:xfrm>
          <a:prstGeom prst="rect">
            <a:avLst/>
          </a:prstGeom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11BB7604-E223-43F3-9E3D-C98BE67764C4}"/>
              </a:ext>
            </a:extLst>
          </p:cNvPr>
          <p:cNvSpPr/>
          <p:nvPr/>
        </p:nvSpPr>
        <p:spPr>
          <a:xfrm>
            <a:off x="7766847" y="3188379"/>
            <a:ext cx="3056741" cy="3002065"/>
          </a:xfrm>
          <a:prstGeom prst="ellipse">
            <a:avLst/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u="sng" dirty="0"/>
              <a:t>４１回</a:t>
            </a:r>
            <a:endParaRPr kumimoji="1" lang="ja-JP" altLang="en-US" sz="2000" b="1" dirty="0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01F66CD3-89F8-4347-9A91-B0D6CE58B770}"/>
              </a:ext>
            </a:extLst>
          </p:cNvPr>
          <p:cNvSpPr/>
          <p:nvPr/>
        </p:nvSpPr>
        <p:spPr>
          <a:xfrm>
            <a:off x="1366825" y="3288460"/>
            <a:ext cx="2933885" cy="2901984"/>
          </a:xfrm>
          <a:prstGeom prst="ellips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８回</a:t>
            </a:r>
            <a:endParaRPr kumimoji="1" lang="ja-JP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グラフィックス 26" descr="矢印: 反時計回りの曲線">
            <a:extLst>
              <a:ext uri="{FF2B5EF4-FFF2-40B4-BE49-F238E27FC236}">
                <a16:creationId xmlns:a16="http://schemas.microsoft.com/office/drawing/2014/main" id="{0387F79D-5438-476A-942D-923BD71C5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07493">
            <a:off x="9524705" y="3789572"/>
            <a:ext cx="2735783" cy="2926557"/>
          </a:xfrm>
          <a:prstGeom prst="rect">
            <a:avLst/>
          </a:prstGeom>
        </p:spPr>
      </p:pic>
      <p:sp>
        <p:nvSpPr>
          <p:cNvPr id="28" name="TextBox 13">
            <a:extLst>
              <a:ext uri="{FF2B5EF4-FFF2-40B4-BE49-F238E27FC236}">
                <a16:creationId xmlns:a16="http://schemas.microsoft.com/office/drawing/2014/main" id="{3EFCA32C-C5BE-466E-8C07-99C88B71BDC3}"/>
              </a:ext>
            </a:extLst>
          </p:cNvPr>
          <p:cNvSpPr txBox="1"/>
          <p:nvPr/>
        </p:nvSpPr>
        <p:spPr>
          <a:xfrm flipH="1">
            <a:off x="10544509" y="3035844"/>
            <a:ext cx="1950719" cy="646325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ja-JP" sz="3600" spc="600" dirty="0">
                <a:solidFill>
                  <a:srgbClr val="FF0000"/>
                </a:solidFill>
                <a:latin typeface="+mj-lt"/>
              </a:rPr>
              <a:t>UP</a:t>
            </a:r>
            <a:r>
              <a:rPr lang="ja-JP" altLang="en-US" sz="3600" spc="600" dirty="0">
                <a:solidFill>
                  <a:srgbClr val="FF0000"/>
                </a:solidFill>
                <a:latin typeface="+mj-lt"/>
              </a:rPr>
              <a:t>！</a:t>
            </a:r>
            <a:endParaRPr lang="zh-CN" altLang="en-US" sz="3600" spc="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6DA73E-5755-4629-B090-9E24FBB1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5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D80ECCB-FA32-4D82-97C0-F4E9A05735F5}"/>
              </a:ext>
            </a:extLst>
          </p:cNvPr>
          <p:cNvGrpSpPr/>
          <p:nvPr/>
        </p:nvGrpSpPr>
        <p:grpSpPr>
          <a:xfrm>
            <a:off x="3911593" y="3465866"/>
            <a:ext cx="4597407" cy="642889"/>
            <a:chOff x="3503647" y="1647746"/>
            <a:chExt cx="5934669" cy="589512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D63A1631-45DE-4865-9C4C-1A80D75CDA03}"/>
                </a:ext>
              </a:extLst>
            </p:cNvPr>
            <p:cNvSpPr/>
            <p:nvPr/>
          </p:nvSpPr>
          <p:spPr>
            <a:xfrm>
              <a:off x="3503647" y="1965781"/>
              <a:ext cx="5669280" cy="2714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D338EFC1-9C10-44F7-93EC-4B23B9326134}"/>
                </a:ext>
              </a:extLst>
            </p:cNvPr>
            <p:cNvSpPr txBox="1"/>
            <p:nvPr/>
          </p:nvSpPr>
          <p:spPr>
            <a:xfrm flipH="1">
              <a:off x="3637615" y="1647746"/>
              <a:ext cx="5800701" cy="564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defPPr>
                <a:defRPr lang="zh-CN"/>
              </a:defPPr>
              <a:lvl1pPr algn="ctr" eaLnBrk="0" hangingPunct="0">
                <a:defRPr sz="2200" b="1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ja-JP" altLang="en-US" sz="34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ドライアイかも</a:t>
              </a:r>
              <a:r>
                <a:rPr lang="en-US" altLang="ja-JP" sz="34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…</a:t>
              </a:r>
              <a:endParaRPr lang="zh-CN" altLang="en-US" sz="34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3" name="矩形 47">
            <a:extLst>
              <a:ext uri="{FF2B5EF4-FFF2-40B4-BE49-F238E27FC236}">
                <a16:creationId xmlns:a16="http://schemas.microsoft.com/office/drawing/2014/main" id="{85FF6175-1B1B-4379-BC06-C2D41DE63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718" y="1120549"/>
            <a:ext cx="4074977" cy="195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目が乾く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目が疲れやすい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</a:pP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sym typeface="微软雅黑" pitchFamily="34" charset="-122"/>
              </a:rPr>
              <a:t>朝、目が開けにくい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</p:txBody>
      </p:sp>
      <p:grpSp>
        <p:nvGrpSpPr>
          <p:cNvPr id="22" name="组合 2">
            <a:extLst>
              <a:ext uri="{FF2B5EF4-FFF2-40B4-BE49-F238E27FC236}">
                <a16:creationId xmlns:a16="http://schemas.microsoft.com/office/drawing/2014/main" id="{47C46E76-AAF7-4420-96AA-1A84B9463BD0}"/>
              </a:ext>
            </a:extLst>
          </p:cNvPr>
          <p:cNvGrpSpPr/>
          <p:nvPr/>
        </p:nvGrpSpPr>
        <p:grpSpPr>
          <a:xfrm>
            <a:off x="0" y="-67923"/>
            <a:ext cx="12190413" cy="927685"/>
            <a:chOff x="-6" y="395508"/>
            <a:chExt cx="12190413" cy="1157520"/>
          </a:xfrm>
        </p:grpSpPr>
        <p:sp>
          <p:nvSpPr>
            <p:cNvPr id="23" name="矩形 10">
              <a:extLst>
                <a:ext uri="{FF2B5EF4-FFF2-40B4-BE49-F238E27FC236}">
                  <a16:creationId xmlns:a16="http://schemas.microsoft.com/office/drawing/2014/main" id="{81908084-7A51-43FC-8381-A29D633C4BC6}"/>
                </a:ext>
              </a:extLst>
            </p:cNvPr>
            <p:cNvSpPr/>
            <p:nvPr/>
          </p:nvSpPr>
          <p:spPr>
            <a:xfrm flipH="1">
              <a:off x="-6" y="395508"/>
              <a:ext cx="12190413" cy="115752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grpSp>
          <p:nvGrpSpPr>
            <p:cNvPr id="24" name="组合 1">
              <a:extLst>
                <a:ext uri="{FF2B5EF4-FFF2-40B4-BE49-F238E27FC236}">
                  <a16:creationId xmlns:a16="http://schemas.microsoft.com/office/drawing/2014/main" id="{F81AE56F-A457-459A-9E5C-905C30997BA2}"/>
                </a:ext>
              </a:extLst>
            </p:cNvPr>
            <p:cNvGrpSpPr/>
            <p:nvPr/>
          </p:nvGrpSpPr>
          <p:grpSpPr>
            <a:xfrm>
              <a:off x="4188838" y="642255"/>
              <a:ext cx="2742479" cy="672040"/>
              <a:chOff x="5043488" y="597862"/>
              <a:chExt cx="2742479" cy="672040"/>
            </a:xfrm>
          </p:grpSpPr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C89A31E8-281C-4F07-AFCA-0B9D59338822}"/>
                  </a:ext>
                </a:extLst>
              </p:cNvPr>
              <p:cNvSpPr/>
              <p:nvPr/>
            </p:nvSpPr>
            <p:spPr>
              <a:xfrm>
                <a:off x="6113733" y="597862"/>
                <a:ext cx="1672234" cy="67204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はじめに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26" name="组合 26">
                <a:extLst>
                  <a:ext uri="{FF2B5EF4-FFF2-40B4-BE49-F238E27FC236}">
                    <a16:creationId xmlns:a16="http://schemas.microsoft.com/office/drawing/2014/main" id="{30F0BC73-499F-4183-8D7D-CE2F70A2D722}"/>
                  </a:ext>
                </a:extLst>
              </p:cNvPr>
              <p:cNvGrpSpPr/>
              <p:nvPr/>
            </p:nvGrpSpPr>
            <p:grpSpPr>
              <a:xfrm>
                <a:off x="5043488" y="768033"/>
                <a:ext cx="263525" cy="395292"/>
                <a:chOff x="0" y="214266"/>
                <a:chExt cx="213756" cy="427517"/>
              </a:xfrm>
            </p:grpSpPr>
            <p:sp>
              <p:nvSpPr>
                <p:cNvPr id="27" name="直接连接符 27">
                  <a:extLst>
                    <a:ext uri="{FF2B5EF4-FFF2-40B4-BE49-F238E27FC236}">
                      <a16:creationId xmlns:a16="http://schemas.microsoft.com/office/drawing/2014/main" id="{EDBAC2BF-C200-4ECF-BDB7-CFBE85136B29}"/>
                    </a:ext>
                  </a:extLst>
                </p:cNvPr>
                <p:cNvSpPr/>
                <p:nvPr/>
              </p:nvSpPr>
              <p:spPr>
                <a:xfrm>
                  <a:off x="0" y="214266"/>
                  <a:ext cx="213756" cy="213757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8" name="直接连接符 28">
                  <a:extLst>
                    <a:ext uri="{FF2B5EF4-FFF2-40B4-BE49-F238E27FC236}">
                      <a16:creationId xmlns:a16="http://schemas.microsoft.com/office/drawing/2014/main" id="{698FF124-3D7F-40E3-9445-70C018DEFF17}"/>
                    </a:ext>
                  </a:extLst>
                </p:cNvPr>
                <p:cNvSpPr/>
                <p:nvPr/>
              </p:nvSpPr>
              <p:spPr>
                <a:xfrm flipH="1">
                  <a:off x="0" y="428028"/>
                  <a:ext cx="213756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pic>
        <p:nvPicPr>
          <p:cNvPr id="1026" name="Picture 2" descr="パソコンで目が疲れた人のイラスト（男性）">
            <a:extLst>
              <a:ext uri="{FF2B5EF4-FFF2-40B4-BE49-F238E27FC236}">
                <a16:creationId xmlns:a16="http://schemas.microsoft.com/office/drawing/2014/main" id="{6F1D04A4-BD8E-4D6C-9145-19C170D3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96" y="4349667"/>
            <a:ext cx="2114001" cy="21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ゲームに熱中している男の子のイラスト">
            <a:extLst>
              <a:ext uri="{FF2B5EF4-FFF2-40B4-BE49-F238E27FC236}">
                <a16:creationId xmlns:a16="http://schemas.microsoft.com/office/drawing/2014/main" id="{19332FA5-7041-4754-B036-CDDFF4703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562" y="4643093"/>
            <a:ext cx="2320033" cy="18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13">
            <a:extLst>
              <a:ext uri="{FF2B5EF4-FFF2-40B4-BE49-F238E27FC236}">
                <a16:creationId xmlns:a16="http://schemas.microsoft.com/office/drawing/2014/main" id="{216A26BD-CBED-47AF-99E3-EFDD189C59EF}"/>
              </a:ext>
            </a:extLst>
          </p:cNvPr>
          <p:cNvSpPr txBox="1"/>
          <p:nvPr/>
        </p:nvSpPr>
        <p:spPr>
          <a:xfrm flipH="1">
            <a:off x="2836097" y="5406668"/>
            <a:ext cx="7063182" cy="615548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ja-JP" altLang="en-US" sz="3400" u="sng" spc="6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瞬き回数が少ない！</a:t>
            </a:r>
            <a:endParaRPr lang="zh-CN" altLang="en-US" sz="3400" u="sng" spc="6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フローチャート: 組合せ 5">
            <a:extLst>
              <a:ext uri="{FF2B5EF4-FFF2-40B4-BE49-F238E27FC236}">
                <a16:creationId xmlns:a16="http://schemas.microsoft.com/office/drawing/2014/main" id="{67672693-1684-49D6-87D3-966BDB421A34}"/>
              </a:ext>
            </a:extLst>
          </p:cNvPr>
          <p:cNvSpPr/>
          <p:nvPr/>
        </p:nvSpPr>
        <p:spPr>
          <a:xfrm>
            <a:off x="5988599" y="4490543"/>
            <a:ext cx="547176" cy="534337"/>
          </a:xfrm>
          <a:prstGeom prst="flowChartMerge">
            <a:avLst/>
          </a:prstGeom>
          <a:solidFill>
            <a:srgbClr val="18D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806DF3A-FF80-4D39-A32B-7DD1A29B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88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20"/>
          <p:cNvCxnSpPr>
            <a:cxnSpLocks/>
          </p:cNvCxnSpPr>
          <p:nvPr/>
        </p:nvCxnSpPr>
        <p:spPr>
          <a:xfrm>
            <a:off x="1079716" y="4123599"/>
            <a:ext cx="1003098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2">
            <a:extLst>
              <a:ext uri="{FF2B5EF4-FFF2-40B4-BE49-F238E27FC236}">
                <a16:creationId xmlns:a16="http://schemas.microsoft.com/office/drawing/2014/main" id="{727EF833-765F-4648-BD68-E9561712A482}"/>
              </a:ext>
            </a:extLst>
          </p:cNvPr>
          <p:cNvSpPr/>
          <p:nvPr/>
        </p:nvSpPr>
        <p:spPr>
          <a:xfrm>
            <a:off x="5670178" y="2381294"/>
            <a:ext cx="1073227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ja-JP" altLang="en-US" sz="28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itchFamily="34" charset="-122"/>
              </a:rPr>
              <a:t>なし</a:t>
            </a:r>
            <a:endParaRPr lang="en-US" altLang="zh-CN" sz="2800" b="1" spc="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E5DE586B-63D0-43AB-9CC7-BD8131B87B29}"/>
              </a:ext>
            </a:extLst>
          </p:cNvPr>
          <p:cNvSpPr/>
          <p:nvPr/>
        </p:nvSpPr>
        <p:spPr>
          <a:xfrm>
            <a:off x="5203899" y="2927728"/>
            <a:ext cx="2093935" cy="559308"/>
          </a:xfrm>
          <a:prstGeom prst="rightArrow">
            <a:avLst/>
          </a:prstGeom>
          <a:solidFill>
            <a:srgbClr val="18D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47C5958-1E72-4D0F-A52F-00354A52BA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" b="4182"/>
          <a:stretch/>
        </p:blipFill>
        <p:spPr>
          <a:xfrm>
            <a:off x="5893453" y="4520350"/>
            <a:ext cx="573462" cy="1230033"/>
          </a:xfrm>
          <a:prstGeom prst="rect">
            <a:avLst/>
          </a:prstGeom>
        </p:spPr>
      </p:pic>
      <p:grpSp>
        <p:nvGrpSpPr>
          <p:cNvPr id="24" name="组合 2">
            <a:extLst>
              <a:ext uri="{FF2B5EF4-FFF2-40B4-BE49-F238E27FC236}">
                <a16:creationId xmlns:a16="http://schemas.microsoft.com/office/drawing/2014/main" id="{A327A575-3FC6-4658-9C5F-7B9562E789B4}"/>
              </a:ext>
            </a:extLst>
          </p:cNvPr>
          <p:cNvGrpSpPr/>
          <p:nvPr/>
        </p:nvGrpSpPr>
        <p:grpSpPr>
          <a:xfrm>
            <a:off x="-1" y="-90313"/>
            <a:ext cx="12190413" cy="927685"/>
            <a:chOff x="-6" y="395508"/>
            <a:chExt cx="12190413" cy="1157520"/>
          </a:xfrm>
        </p:grpSpPr>
        <p:sp>
          <p:nvSpPr>
            <p:cNvPr id="26" name="矩形 10">
              <a:extLst>
                <a:ext uri="{FF2B5EF4-FFF2-40B4-BE49-F238E27FC236}">
                  <a16:creationId xmlns:a16="http://schemas.microsoft.com/office/drawing/2014/main" id="{925BAAB2-7530-4CDC-89D7-55ECCB44AEE9}"/>
                </a:ext>
              </a:extLst>
            </p:cNvPr>
            <p:cNvSpPr/>
            <p:nvPr/>
          </p:nvSpPr>
          <p:spPr>
            <a:xfrm flipH="1">
              <a:off x="-6" y="395508"/>
              <a:ext cx="12190413" cy="115752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grpSp>
          <p:nvGrpSpPr>
            <p:cNvPr id="29" name="组合 1">
              <a:extLst>
                <a:ext uri="{FF2B5EF4-FFF2-40B4-BE49-F238E27FC236}">
                  <a16:creationId xmlns:a16="http://schemas.microsoft.com/office/drawing/2014/main" id="{EBA03880-B3A4-4CE1-907F-D0B71838BDA6}"/>
                </a:ext>
              </a:extLst>
            </p:cNvPr>
            <p:cNvGrpSpPr/>
            <p:nvPr/>
          </p:nvGrpSpPr>
          <p:grpSpPr>
            <a:xfrm>
              <a:off x="4188838" y="642255"/>
              <a:ext cx="3114378" cy="672040"/>
              <a:chOff x="5043488" y="597862"/>
              <a:chExt cx="3114378" cy="672040"/>
            </a:xfrm>
          </p:grpSpPr>
          <p:sp>
            <p:nvSpPr>
              <p:cNvPr id="30" name="矩形 3">
                <a:extLst>
                  <a:ext uri="{FF2B5EF4-FFF2-40B4-BE49-F238E27FC236}">
                    <a16:creationId xmlns:a16="http://schemas.microsoft.com/office/drawing/2014/main" id="{F70E8B3C-0193-42A2-AF72-F86502F97C5B}"/>
                  </a:ext>
                </a:extLst>
              </p:cNvPr>
              <p:cNvSpPr/>
              <p:nvPr/>
            </p:nvSpPr>
            <p:spPr>
              <a:xfrm>
                <a:off x="5369941" y="597862"/>
                <a:ext cx="2787925" cy="67204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瞬き回数の増減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31" name="组合 26">
                <a:extLst>
                  <a:ext uri="{FF2B5EF4-FFF2-40B4-BE49-F238E27FC236}">
                    <a16:creationId xmlns:a16="http://schemas.microsoft.com/office/drawing/2014/main" id="{0F5B87A6-04A1-42E1-8EB0-005F3E38B840}"/>
                  </a:ext>
                </a:extLst>
              </p:cNvPr>
              <p:cNvGrpSpPr/>
              <p:nvPr/>
            </p:nvGrpSpPr>
            <p:grpSpPr>
              <a:xfrm>
                <a:off x="5043488" y="768033"/>
                <a:ext cx="263525" cy="395292"/>
                <a:chOff x="0" y="214266"/>
                <a:chExt cx="213756" cy="427517"/>
              </a:xfrm>
            </p:grpSpPr>
            <p:sp>
              <p:nvSpPr>
                <p:cNvPr id="33" name="直接连接符 27">
                  <a:extLst>
                    <a:ext uri="{FF2B5EF4-FFF2-40B4-BE49-F238E27FC236}">
                      <a16:creationId xmlns:a16="http://schemas.microsoft.com/office/drawing/2014/main" id="{39AB3FE8-ADE2-46DF-8CB7-2FFD12369211}"/>
                    </a:ext>
                  </a:extLst>
                </p:cNvPr>
                <p:cNvSpPr/>
                <p:nvPr/>
              </p:nvSpPr>
              <p:spPr>
                <a:xfrm>
                  <a:off x="0" y="214266"/>
                  <a:ext cx="213756" cy="213757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4" name="直接连接符 28">
                  <a:extLst>
                    <a:ext uri="{FF2B5EF4-FFF2-40B4-BE49-F238E27FC236}">
                      <a16:creationId xmlns:a16="http://schemas.microsoft.com/office/drawing/2014/main" id="{B2F278CA-8818-414F-A872-78D613A38F0E}"/>
                    </a:ext>
                  </a:extLst>
                </p:cNvPr>
                <p:cNvSpPr/>
                <p:nvPr/>
              </p:nvSpPr>
              <p:spPr>
                <a:xfrm flipH="1">
                  <a:off x="0" y="428028"/>
                  <a:ext cx="213756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42" name="矩形 12">
            <a:extLst>
              <a:ext uri="{FF2B5EF4-FFF2-40B4-BE49-F238E27FC236}">
                <a16:creationId xmlns:a16="http://schemas.microsoft.com/office/drawing/2014/main" id="{7A7EAF8F-1295-472D-A38F-1377937C4506}"/>
              </a:ext>
            </a:extLst>
          </p:cNvPr>
          <p:cNvSpPr/>
          <p:nvPr/>
        </p:nvSpPr>
        <p:spPr>
          <a:xfrm>
            <a:off x="2086597" y="1074965"/>
            <a:ext cx="1723976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ja-JP" altLang="en-US" sz="28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itchFamily="34" charset="-122"/>
              </a:rPr>
              <a:t>通常時</a:t>
            </a:r>
            <a:endParaRPr lang="en-US" altLang="zh-CN" sz="2800" b="1" spc="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43" name="矩形 12">
            <a:extLst>
              <a:ext uri="{FF2B5EF4-FFF2-40B4-BE49-F238E27FC236}">
                <a16:creationId xmlns:a16="http://schemas.microsoft.com/office/drawing/2014/main" id="{C0226FB3-9717-4BC5-83D5-46C3E1908B64}"/>
              </a:ext>
            </a:extLst>
          </p:cNvPr>
          <p:cNvSpPr/>
          <p:nvPr/>
        </p:nvSpPr>
        <p:spPr>
          <a:xfrm>
            <a:off x="8606713" y="1075934"/>
            <a:ext cx="1589982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ja-JP" altLang="en-US" sz="28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itchFamily="34" charset="-122"/>
              </a:rPr>
              <a:t>集中時</a:t>
            </a:r>
            <a:endParaRPr lang="en-US" altLang="zh-CN" sz="2800" b="1" spc="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itchFamily="34" charset="-122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9857DD6-9245-4082-B46D-F06192CAA869}"/>
              </a:ext>
            </a:extLst>
          </p:cNvPr>
          <p:cNvGrpSpPr/>
          <p:nvPr/>
        </p:nvGrpSpPr>
        <p:grpSpPr>
          <a:xfrm>
            <a:off x="1278729" y="1853974"/>
            <a:ext cx="3205718" cy="1796428"/>
            <a:chOff x="2262459" y="1928621"/>
            <a:chExt cx="3205718" cy="1796428"/>
          </a:xfrm>
        </p:grpSpPr>
        <p:sp>
          <p:nvSpPr>
            <p:cNvPr id="2" name="四角形: 角を丸くする 1">
              <a:extLst>
                <a:ext uri="{FF2B5EF4-FFF2-40B4-BE49-F238E27FC236}">
                  <a16:creationId xmlns:a16="http://schemas.microsoft.com/office/drawing/2014/main" id="{0CA3896B-8C60-4B8E-99A6-736681EC341F}"/>
                </a:ext>
              </a:extLst>
            </p:cNvPr>
            <p:cNvSpPr/>
            <p:nvPr/>
          </p:nvSpPr>
          <p:spPr>
            <a:xfrm>
              <a:off x="2262459" y="1928621"/>
              <a:ext cx="3205718" cy="1796428"/>
            </a:xfrm>
            <a:prstGeom prst="round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矩形 12">
              <a:extLst>
                <a:ext uri="{FF2B5EF4-FFF2-40B4-BE49-F238E27FC236}">
                  <a16:creationId xmlns:a16="http://schemas.microsoft.com/office/drawing/2014/main" id="{D4AA005E-4E9C-4126-8A9C-4F6B9328E9FF}"/>
                </a:ext>
              </a:extLst>
            </p:cNvPr>
            <p:cNvSpPr/>
            <p:nvPr/>
          </p:nvSpPr>
          <p:spPr>
            <a:xfrm>
              <a:off x="2444683" y="2481738"/>
              <a:ext cx="2841269" cy="61554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en-US" altLang="zh-CN" sz="3400" b="1" spc="600" dirty="0">
                  <a:solidFill>
                    <a:schemeClr val="bg1"/>
                  </a:solidFill>
                  <a:latin typeface="+mj-lt"/>
                  <a:ea typeface="微软雅黑" pitchFamily="34" charset="-122"/>
                </a:rPr>
                <a:t>20</a:t>
              </a:r>
              <a:r>
                <a:rPr lang="ja-JP" altLang="en-US" sz="3400" b="1" spc="600" dirty="0">
                  <a:solidFill>
                    <a:schemeClr val="bg1"/>
                  </a:solidFill>
                  <a:latin typeface="+mj-lt"/>
                  <a:ea typeface="微软雅黑" pitchFamily="34" charset="-122"/>
                </a:rPr>
                <a:t>～３０</a:t>
              </a:r>
              <a:endParaRPr lang="en-US" altLang="zh-CN" sz="3400" b="1" spc="600" dirty="0">
                <a:solidFill>
                  <a:schemeClr val="bg1"/>
                </a:solidFill>
                <a:latin typeface="+mj-lt"/>
                <a:ea typeface="微软雅黑" pitchFamily="34" charset="-122"/>
              </a:endParaRPr>
            </a:p>
          </p:txBody>
        </p:sp>
        <p:sp>
          <p:nvSpPr>
            <p:cNvPr id="45" name="矩形 12">
              <a:extLst>
                <a:ext uri="{FF2B5EF4-FFF2-40B4-BE49-F238E27FC236}">
                  <a16:creationId xmlns:a16="http://schemas.microsoft.com/office/drawing/2014/main" id="{1777AA3C-2F53-4760-A86D-2FA46582ADFC}"/>
                </a:ext>
              </a:extLst>
            </p:cNvPr>
            <p:cNvSpPr/>
            <p:nvPr/>
          </p:nvSpPr>
          <p:spPr>
            <a:xfrm>
              <a:off x="3897473" y="3082329"/>
              <a:ext cx="1418869" cy="461657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ja-JP" altLang="en-US" sz="2400" b="1" spc="600" dirty="0">
                  <a:solidFill>
                    <a:schemeClr val="bg1"/>
                  </a:solidFill>
                  <a:latin typeface="+mj-lt"/>
                  <a:ea typeface="微软雅黑" pitchFamily="34" charset="-122"/>
                </a:rPr>
                <a:t>回／分</a:t>
              </a:r>
              <a:endParaRPr lang="en-US" altLang="zh-CN" sz="2400" b="1" spc="600" dirty="0">
                <a:solidFill>
                  <a:schemeClr val="bg1"/>
                </a:solidFill>
                <a:latin typeface="+mj-lt"/>
                <a:ea typeface="微软雅黑" pitchFamily="34" charset="-122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CA22112-3617-4210-B739-224FAF5D7F80}"/>
              </a:ext>
            </a:extLst>
          </p:cNvPr>
          <p:cNvGrpSpPr/>
          <p:nvPr/>
        </p:nvGrpSpPr>
        <p:grpSpPr>
          <a:xfrm>
            <a:off x="7705967" y="1904682"/>
            <a:ext cx="3205718" cy="1796428"/>
            <a:chOff x="7195958" y="1965943"/>
            <a:chExt cx="3205718" cy="1796428"/>
          </a:xfrm>
        </p:grpSpPr>
        <p:sp>
          <p:nvSpPr>
            <p:cNvPr id="46" name="四角形: 角を丸くする 45">
              <a:extLst>
                <a:ext uri="{FF2B5EF4-FFF2-40B4-BE49-F238E27FC236}">
                  <a16:creationId xmlns:a16="http://schemas.microsoft.com/office/drawing/2014/main" id="{ACBD7213-4F63-49EF-B8E3-C9761852220B}"/>
                </a:ext>
              </a:extLst>
            </p:cNvPr>
            <p:cNvSpPr/>
            <p:nvPr/>
          </p:nvSpPr>
          <p:spPr>
            <a:xfrm>
              <a:off x="7195958" y="1965943"/>
              <a:ext cx="3205718" cy="1796428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矩形 12">
              <a:extLst>
                <a:ext uri="{FF2B5EF4-FFF2-40B4-BE49-F238E27FC236}">
                  <a16:creationId xmlns:a16="http://schemas.microsoft.com/office/drawing/2014/main" id="{86110E7E-D4EA-487C-9D0F-0DF55652653C}"/>
                </a:ext>
              </a:extLst>
            </p:cNvPr>
            <p:cNvSpPr/>
            <p:nvPr/>
          </p:nvSpPr>
          <p:spPr>
            <a:xfrm>
              <a:off x="7378182" y="2481739"/>
              <a:ext cx="2841269" cy="61554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ja-JP" altLang="en-US" sz="3400" b="1" spc="600" dirty="0">
                  <a:solidFill>
                    <a:srgbClr val="FF0000"/>
                  </a:solidFill>
                  <a:latin typeface="+mj-lt"/>
                  <a:ea typeface="微软雅黑" pitchFamily="34" charset="-122"/>
                </a:rPr>
                <a:t>５～７</a:t>
              </a:r>
              <a:endParaRPr lang="en-US" altLang="zh-CN" sz="3400" b="1" spc="600" dirty="0">
                <a:solidFill>
                  <a:srgbClr val="FF0000"/>
                </a:solidFill>
                <a:latin typeface="+mj-lt"/>
                <a:ea typeface="微软雅黑" pitchFamily="34" charset="-122"/>
              </a:endParaRPr>
            </a:p>
          </p:txBody>
        </p:sp>
        <p:sp>
          <p:nvSpPr>
            <p:cNvPr id="48" name="矩形 12">
              <a:extLst>
                <a:ext uri="{FF2B5EF4-FFF2-40B4-BE49-F238E27FC236}">
                  <a16:creationId xmlns:a16="http://schemas.microsoft.com/office/drawing/2014/main" id="{1B10930E-DA23-401E-B346-0F73EFFB1A70}"/>
                </a:ext>
              </a:extLst>
            </p:cNvPr>
            <p:cNvSpPr/>
            <p:nvPr/>
          </p:nvSpPr>
          <p:spPr>
            <a:xfrm>
              <a:off x="8891695" y="3005493"/>
              <a:ext cx="1418869" cy="461657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ja-JP" altLang="en-US" sz="2400" b="1" spc="600" dirty="0">
                  <a:solidFill>
                    <a:srgbClr val="FF0000"/>
                  </a:solidFill>
                  <a:latin typeface="+mj-lt"/>
                  <a:ea typeface="微软雅黑" pitchFamily="34" charset="-122"/>
                </a:rPr>
                <a:t>回／分</a:t>
              </a:r>
              <a:endParaRPr lang="en-US" altLang="zh-CN" sz="2400" b="1" spc="600" dirty="0">
                <a:solidFill>
                  <a:srgbClr val="FF0000"/>
                </a:solidFill>
                <a:latin typeface="+mj-lt"/>
                <a:ea typeface="微软雅黑" pitchFamily="34" charset="-122"/>
              </a:endParaRPr>
            </a:p>
          </p:txBody>
        </p:sp>
      </p:grpSp>
      <p:sp>
        <p:nvSpPr>
          <p:cNvPr id="58" name="矢印: 右 57">
            <a:extLst>
              <a:ext uri="{FF2B5EF4-FFF2-40B4-BE49-F238E27FC236}">
                <a16:creationId xmlns:a16="http://schemas.microsoft.com/office/drawing/2014/main" id="{85F52C6B-9F48-4DF3-BA64-45F671159E41}"/>
              </a:ext>
            </a:extLst>
          </p:cNvPr>
          <p:cNvSpPr/>
          <p:nvPr/>
        </p:nvSpPr>
        <p:spPr>
          <a:xfrm>
            <a:off x="5159825" y="5701556"/>
            <a:ext cx="2093935" cy="559308"/>
          </a:xfrm>
          <a:prstGeom prst="rightArrow">
            <a:avLst/>
          </a:prstGeom>
          <a:solidFill>
            <a:srgbClr val="18D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09D8E8FF-AD37-408E-9D63-91E90D705D3A}"/>
              </a:ext>
            </a:extLst>
          </p:cNvPr>
          <p:cNvGrpSpPr/>
          <p:nvPr/>
        </p:nvGrpSpPr>
        <p:grpSpPr>
          <a:xfrm>
            <a:off x="1278729" y="4660124"/>
            <a:ext cx="3205718" cy="1796428"/>
            <a:chOff x="2262459" y="1928621"/>
            <a:chExt cx="3205718" cy="1796428"/>
          </a:xfrm>
        </p:grpSpPr>
        <p:sp>
          <p:nvSpPr>
            <p:cNvPr id="60" name="四角形: 角を丸くする 59">
              <a:extLst>
                <a:ext uri="{FF2B5EF4-FFF2-40B4-BE49-F238E27FC236}">
                  <a16:creationId xmlns:a16="http://schemas.microsoft.com/office/drawing/2014/main" id="{3495FE8F-19F6-4B55-A96A-DC55B396172B}"/>
                </a:ext>
              </a:extLst>
            </p:cNvPr>
            <p:cNvSpPr/>
            <p:nvPr/>
          </p:nvSpPr>
          <p:spPr>
            <a:xfrm>
              <a:off x="2262459" y="1928621"/>
              <a:ext cx="3205718" cy="1796428"/>
            </a:xfrm>
            <a:prstGeom prst="round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" name="矩形 12">
              <a:extLst>
                <a:ext uri="{FF2B5EF4-FFF2-40B4-BE49-F238E27FC236}">
                  <a16:creationId xmlns:a16="http://schemas.microsoft.com/office/drawing/2014/main" id="{B60C1CA1-590B-4A3E-8163-A0D11D2FFD4E}"/>
                </a:ext>
              </a:extLst>
            </p:cNvPr>
            <p:cNvSpPr/>
            <p:nvPr/>
          </p:nvSpPr>
          <p:spPr>
            <a:xfrm>
              <a:off x="2444683" y="2481738"/>
              <a:ext cx="2841269" cy="61554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en-US" altLang="zh-CN" sz="3400" b="1" spc="600" dirty="0">
                  <a:solidFill>
                    <a:schemeClr val="bg1"/>
                  </a:solidFill>
                  <a:latin typeface="+mj-lt"/>
                  <a:ea typeface="微软雅黑" pitchFamily="34" charset="-122"/>
                </a:rPr>
                <a:t>20</a:t>
              </a:r>
              <a:r>
                <a:rPr lang="ja-JP" altLang="en-US" sz="3400" b="1" spc="600" dirty="0">
                  <a:solidFill>
                    <a:schemeClr val="bg1"/>
                  </a:solidFill>
                  <a:latin typeface="+mj-lt"/>
                  <a:ea typeface="微软雅黑" pitchFamily="34" charset="-122"/>
                </a:rPr>
                <a:t>～３０</a:t>
              </a:r>
              <a:endParaRPr lang="en-US" altLang="zh-CN" sz="3400" b="1" spc="600" dirty="0">
                <a:solidFill>
                  <a:schemeClr val="bg1"/>
                </a:solidFill>
                <a:latin typeface="+mj-lt"/>
                <a:ea typeface="微软雅黑" pitchFamily="34" charset="-122"/>
              </a:endParaRPr>
            </a:p>
          </p:txBody>
        </p:sp>
        <p:sp>
          <p:nvSpPr>
            <p:cNvPr id="62" name="矩形 12">
              <a:extLst>
                <a:ext uri="{FF2B5EF4-FFF2-40B4-BE49-F238E27FC236}">
                  <a16:creationId xmlns:a16="http://schemas.microsoft.com/office/drawing/2014/main" id="{A964EF91-15E8-43A0-B264-6E771901E6FA}"/>
                </a:ext>
              </a:extLst>
            </p:cNvPr>
            <p:cNvSpPr/>
            <p:nvPr/>
          </p:nvSpPr>
          <p:spPr>
            <a:xfrm>
              <a:off x="3897473" y="3082329"/>
              <a:ext cx="1418869" cy="461657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ja-JP" altLang="en-US" sz="2400" b="1" spc="600" dirty="0">
                  <a:solidFill>
                    <a:schemeClr val="bg1"/>
                  </a:solidFill>
                  <a:latin typeface="+mj-lt"/>
                  <a:ea typeface="微软雅黑" pitchFamily="34" charset="-122"/>
                </a:rPr>
                <a:t>回／分</a:t>
              </a:r>
              <a:endParaRPr lang="en-US" altLang="zh-CN" sz="2400" b="1" spc="600" dirty="0">
                <a:solidFill>
                  <a:schemeClr val="bg1"/>
                </a:solidFill>
                <a:latin typeface="+mj-lt"/>
                <a:ea typeface="微软雅黑" pitchFamily="34" charset="-122"/>
              </a:endParaRPr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98C42BF6-AB39-4D02-B021-88DC5AF46C56}"/>
              </a:ext>
            </a:extLst>
          </p:cNvPr>
          <p:cNvGrpSpPr/>
          <p:nvPr/>
        </p:nvGrpSpPr>
        <p:grpSpPr>
          <a:xfrm>
            <a:off x="7705967" y="4660124"/>
            <a:ext cx="3205718" cy="1796428"/>
            <a:chOff x="2262459" y="1928621"/>
            <a:chExt cx="3205718" cy="1796428"/>
          </a:xfrm>
        </p:grpSpPr>
        <p:sp>
          <p:nvSpPr>
            <p:cNvPr id="68" name="四角形: 角を丸くする 67">
              <a:extLst>
                <a:ext uri="{FF2B5EF4-FFF2-40B4-BE49-F238E27FC236}">
                  <a16:creationId xmlns:a16="http://schemas.microsoft.com/office/drawing/2014/main" id="{6548258C-0AEB-4689-A5ED-72FEE700CAF3}"/>
                </a:ext>
              </a:extLst>
            </p:cNvPr>
            <p:cNvSpPr/>
            <p:nvPr/>
          </p:nvSpPr>
          <p:spPr>
            <a:xfrm>
              <a:off x="2262459" y="1928621"/>
              <a:ext cx="3205718" cy="1796428"/>
            </a:xfrm>
            <a:prstGeom prst="round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矩形 12">
              <a:extLst>
                <a:ext uri="{FF2B5EF4-FFF2-40B4-BE49-F238E27FC236}">
                  <a16:creationId xmlns:a16="http://schemas.microsoft.com/office/drawing/2014/main" id="{120ADBE9-C3BC-403C-A80E-B60DDFABB8C1}"/>
                </a:ext>
              </a:extLst>
            </p:cNvPr>
            <p:cNvSpPr/>
            <p:nvPr/>
          </p:nvSpPr>
          <p:spPr>
            <a:xfrm>
              <a:off x="2444683" y="2481738"/>
              <a:ext cx="2841269" cy="61554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en-US" altLang="zh-CN" sz="3400" b="1" spc="600" dirty="0">
                  <a:solidFill>
                    <a:schemeClr val="bg1"/>
                  </a:solidFill>
                  <a:latin typeface="+mj-lt"/>
                  <a:ea typeface="微软雅黑" pitchFamily="34" charset="-122"/>
                </a:rPr>
                <a:t>20</a:t>
              </a:r>
              <a:r>
                <a:rPr lang="ja-JP" altLang="en-US" sz="3400" b="1" spc="600" dirty="0">
                  <a:solidFill>
                    <a:schemeClr val="bg1"/>
                  </a:solidFill>
                  <a:latin typeface="+mj-lt"/>
                  <a:ea typeface="微软雅黑" pitchFamily="34" charset="-122"/>
                </a:rPr>
                <a:t>～３０</a:t>
              </a:r>
              <a:endParaRPr lang="en-US" altLang="zh-CN" sz="3400" b="1" spc="600" dirty="0">
                <a:solidFill>
                  <a:schemeClr val="bg1"/>
                </a:solidFill>
                <a:latin typeface="+mj-lt"/>
                <a:ea typeface="微软雅黑" pitchFamily="34" charset="-122"/>
              </a:endParaRPr>
            </a:p>
          </p:txBody>
        </p:sp>
        <p:sp>
          <p:nvSpPr>
            <p:cNvPr id="70" name="矩形 12">
              <a:extLst>
                <a:ext uri="{FF2B5EF4-FFF2-40B4-BE49-F238E27FC236}">
                  <a16:creationId xmlns:a16="http://schemas.microsoft.com/office/drawing/2014/main" id="{1165778F-4C7F-4017-94A1-A5361122055E}"/>
                </a:ext>
              </a:extLst>
            </p:cNvPr>
            <p:cNvSpPr/>
            <p:nvPr/>
          </p:nvSpPr>
          <p:spPr>
            <a:xfrm>
              <a:off x="3897473" y="3082329"/>
              <a:ext cx="1418869" cy="461657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ja-JP" altLang="en-US" sz="2400" b="1" spc="600" dirty="0">
                  <a:solidFill>
                    <a:schemeClr val="bg1"/>
                  </a:solidFill>
                  <a:latin typeface="+mj-lt"/>
                  <a:ea typeface="微软雅黑" pitchFamily="34" charset="-122"/>
                </a:rPr>
                <a:t>回／分</a:t>
              </a:r>
              <a:endParaRPr lang="en-US" altLang="zh-CN" sz="2400" b="1" spc="600" dirty="0">
                <a:solidFill>
                  <a:schemeClr val="bg1"/>
                </a:solidFill>
                <a:latin typeface="+mj-lt"/>
                <a:ea typeface="微软雅黑" pitchFamily="34" charset="-122"/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F36B738-246E-428B-9225-AA0BB2FB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04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42" grpId="0"/>
      <p:bldP spid="43" grpId="0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3801" y="2274152"/>
            <a:ext cx="8142973" cy="1542124"/>
            <a:chOff x="971997" y="2179710"/>
            <a:chExt cx="10472562" cy="1983303"/>
          </a:xfrm>
        </p:grpSpPr>
        <p:grpSp>
          <p:nvGrpSpPr>
            <p:cNvPr id="53" name="组合 52"/>
            <p:cNvGrpSpPr/>
            <p:nvPr/>
          </p:nvGrpSpPr>
          <p:grpSpPr>
            <a:xfrm>
              <a:off x="3093581" y="2179710"/>
              <a:ext cx="8350978" cy="1983303"/>
              <a:chOff x="2320695" y="442438"/>
              <a:chExt cx="8350978" cy="784254"/>
            </a:xfrm>
          </p:grpSpPr>
          <p:sp>
            <p:nvSpPr>
              <p:cNvPr id="57" name="矩形 56"/>
              <p:cNvSpPr/>
              <p:nvPr/>
            </p:nvSpPr>
            <p:spPr>
              <a:xfrm flipH="1">
                <a:off x="2320695" y="442438"/>
                <a:ext cx="8350978" cy="784254"/>
              </a:xfrm>
              <a:prstGeom prst="rect">
                <a:avLst/>
              </a:prstGeom>
              <a:solidFill>
                <a:srgbClr val="18D2A6"/>
              </a:solidFill>
              <a:ln>
                <a:noFill/>
              </a:ln>
              <a:effectLst>
                <a:reflection blurRad="6350" stA="500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2947755" y="614306"/>
                <a:ext cx="5843683" cy="437500"/>
                <a:chOff x="3802405" y="569913"/>
                <a:chExt cx="5843683" cy="437500"/>
              </a:xfrm>
            </p:grpSpPr>
            <p:sp>
              <p:nvSpPr>
                <p:cNvPr id="71" name="矩形 3"/>
                <p:cNvSpPr/>
                <p:nvPr/>
              </p:nvSpPr>
              <p:spPr>
                <a:xfrm>
                  <a:off x="5450346" y="584810"/>
                  <a:ext cx="4195742" cy="422603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  <p:txBody>
                <a:bodyPr wrap="none" lIns="91431" tIns="45716" rIns="91431" bIns="45716">
                  <a:spAutoFit/>
                </a:bodyPr>
                <a:lstStyle/>
                <a:p>
                  <a:pPr lvl="0" algn="ctr" eaLnBrk="1" hangingPunct="1">
                    <a:buNone/>
                  </a:pPr>
                  <a:r>
                    <a:rPr lang="ja-JP" altLang="en-US" sz="4800" b="1" dirty="0">
                      <a:solidFill>
                        <a:schemeClr val="bg1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  <a:sym typeface="Arial" pitchFamily="34" charset="0"/>
                    </a:rPr>
                    <a:t>アプリ概要</a:t>
                  </a:r>
                  <a:endParaRPr lang="zh-CN" altLang="en-US" sz="4800" b="1" dirty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  <a:sym typeface="Arial" pitchFamily="34" charset="0"/>
                  </a:endParaRPr>
                </a:p>
              </p:txBody>
            </p:sp>
            <p:grpSp>
              <p:nvGrpSpPr>
                <p:cNvPr id="72" name="组合 26"/>
                <p:cNvGrpSpPr/>
                <p:nvPr/>
              </p:nvGrpSpPr>
              <p:grpSpPr>
                <a:xfrm>
                  <a:off x="3802405" y="569913"/>
                  <a:ext cx="263525" cy="395287"/>
                  <a:chOff x="-1006695" y="0"/>
                  <a:chExt cx="213756" cy="427512"/>
                </a:xfrm>
              </p:grpSpPr>
              <p:sp>
                <p:nvSpPr>
                  <p:cNvPr id="73" name="直接连接符 27"/>
                  <p:cNvSpPr/>
                  <p:nvPr/>
                </p:nvSpPr>
                <p:spPr>
                  <a:xfrm>
                    <a:off x="-1006695" y="0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>
                      <a:latin typeface="+mj-lt"/>
                    </a:endParaRPr>
                  </a:p>
                </p:txBody>
              </p:sp>
              <p:sp>
                <p:nvSpPr>
                  <p:cNvPr id="83" name="直接连接符 28"/>
                  <p:cNvSpPr/>
                  <p:nvPr/>
                </p:nvSpPr>
                <p:spPr>
                  <a:xfrm flipH="1">
                    <a:off x="-1006695" y="213756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87" name="组合 86"/>
            <p:cNvGrpSpPr/>
            <p:nvPr/>
          </p:nvGrpSpPr>
          <p:grpSpPr>
            <a:xfrm>
              <a:off x="971997" y="2179710"/>
              <a:ext cx="2121586" cy="1983303"/>
              <a:chOff x="2215144" y="1032180"/>
              <a:chExt cx="1120898" cy="824468"/>
            </a:xfrm>
          </p:grpSpPr>
          <p:sp>
            <p:nvSpPr>
              <p:cNvPr id="88" name="平行四边形 87"/>
              <p:cNvSpPr/>
              <p:nvPr/>
            </p:nvSpPr>
            <p:spPr>
              <a:xfrm>
                <a:off x="2215144" y="1032180"/>
                <a:ext cx="1120898" cy="824468"/>
              </a:xfrm>
              <a:prstGeom prst="parallelogram">
                <a:avLst>
                  <a:gd name="adj" fmla="val 0"/>
                </a:avLst>
              </a:prstGeom>
              <a:solidFill>
                <a:srgbClr val="1983B7"/>
              </a:solidFill>
              <a:ln>
                <a:noFill/>
              </a:ln>
              <a:effectLst>
                <a:reflection blurRad="6350" stA="500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+mj-lt"/>
                </a:endParaRPr>
              </a:p>
            </p:txBody>
          </p:sp>
          <p:sp>
            <p:nvSpPr>
              <p:cNvPr id="95" name="文本框 9"/>
              <p:cNvSpPr txBox="1"/>
              <p:nvPr/>
            </p:nvSpPr>
            <p:spPr>
              <a:xfrm>
                <a:off x="2245058" y="1100246"/>
                <a:ext cx="1066799" cy="641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dirty="0">
                    <a:solidFill>
                      <a:schemeClr val="bg1"/>
                    </a:solidFill>
                    <a:latin typeface="+mj-lt"/>
                  </a:rPr>
                  <a:t>01</a:t>
                </a:r>
                <a:endParaRPr lang="zh-CN" altLang="en-US" sz="72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 rot="13187308">
            <a:off x="-6592880" y="2752868"/>
            <a:ext cx="11496362" cy="6726866"/>
            <a:chOff x="0" y="4292079"/>
            <a:chExt cx="12190414" cy="4843505"/>
          </a:xfrm>
        </p:grpSpPr>
        <p:grpSp>
          <p:nvGrpSpPr>
            <p:cNvPr id="14" name="组合 13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6" name="波形 2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7" name="波形 26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24" name="波形 23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5" name="波形 24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15" name="组合 14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0" name="波形 19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1" name="波形 20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18" name="波形 17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9" name="波形 18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grpSp>
        <p:nvGrpSpPr>
          <p:cNvPr id="28" name="组合 27"/>
          <p:cNvGrpSpPr/>
          <p:nvPr/>
        </p:nvGrpSpPr>
        <p:grpSpPr>
          <a:xfrm rot="13187308">
            <a:off x="7037427" y="-4308561"/>
            <a:ext cx="11496362" cy="6726866"/>
            <a:chOff x="0" y="4292079"/>
            <a:chExt cx="12190414" cy="4843505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41" name="波形 40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2" name="波形 41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9" name="波形 38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0" name="波形 39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30" name="组合 29"/>
            <p:cNvGrpSpPr/>
            <p:nvPr/>
          </p:nvGrpSpPr>
          <p:grpSpPr>
            <a:xfrm>
              <a:off x="0" y="4292079"/>
              <a:ext cx="12190414" cy="4446967"/>
              <a:chOff x="0" y="5400390"/>
              <a:chExt cx="12190414" cy="4446967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0" y="5403580"/>
                <a:ext cx="6100378" cy="4443777"/>
                <a:chOff x="0" y="5320120"/>
                <a:chExt cx="12200755" cy="4443777"/>
              </a:xfrm>
            </p:grpSpPr>
            <p:sp>
              <p:nvSpPr>
                <p:cNvPr id="35" name="波形 34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6" name="波形 35"/>
                <p:cNvSpPr/>
                <p:nvPr/>
              </p:nvSpPr>
              <p:spPr>
                <a:xfrm flipH="1">
                  <a:off x="10342" y="5344297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3" name="波形 32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4" name="波形 33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501616F-6AD8-47C0-8473-F113704E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97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D80ECCB-FA32-4D82-97C0-F4E9A05735F5}"/>
              </a:ext>
            </a:extLst>
          </p:cNvPr>
          <p:cNvGrpSpPr/>
          <p:nvPr/>
        </p:nvGrpSpPr>
        <p:grpSpPr>
          <a:xfrm>
            <a:off x="3317826" y="1087902"/>
            <a:ext cx="5800701" cy="662100"/>
            <a:chOff x="3503647" y="1575158"/>
            <a:chExt cx="5800701" cy="662100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D63A1631-45DE-4865-9C4C-1A80D75CDA03}"/>
                </a:ext>
              </a:extLst>
            </p:cNvPr>
            <p:cNvSpPr/>
            <p:nvPr/>
          </p:nvSpPr>
          <p:spPr>
            <a:xfrm>
              <a:off x="3503647" y="1965781"/>
              <a:ext cx="5669280" cy="2714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D338EFC1-9C10-44F7-93EC-4B23B9326134}"/>
                </a:ext>
              </a:extLst>
            </p:cNvPr>
            <p:cNvSpPr txBox="1"/>
            <p:nvPr/>
          </p:nvSpPr>
          <p:spPr>
            <a:xfrm flipH="1">
              <a:off x="3503647" y="1575158"/>
              <a:ext cx="5800701" cy="646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defPPr>
                <a:defRPr lang="zh-CN"/>
              </a:defPPr>
              <a:lvl1pPr algn="ctr" eaLnBrk="0" hangingPunct="0">
                <a:defRPr sz="2200" b="1">
                  <a:solidFill>
                    <a:srgbClr val="333333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ja-JP" altLang="en-US" sz="36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ドライアイ防止アプリ</a:t>
              </a:r>
              <a:endParaRPr lang="zh-CN" altLang="en-US" sz="3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8" name="矩形 47">
            <a:extLst>
              <a:ext uri="{FF2B5EF4-FFF2-40B4-BE49-F238E27FC236}">
                <a16:creationId xmlns:a16="http://schemas.microsoft.com/office/drawing/2014/main" id="{0B7DA7FE-E3E3-4BAD-8426-7E369F654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9823" y="2111158"/>
            <a:ext cx="7330763" cy="132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2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長時間瞬きを検知できなければ、</a:t>
            </a:r>
            <a:endParaRPr lang="en-US" altLang="ja-JP" sz="2800" spc="6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2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フラッシュをたいて瞬きをさせる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sym typeface="微软雅黑" pitchFamily="34" charset="-122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559404-B911-4A39-9A69-38B0B87C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1032" name="Picture 8" descr="きれいなスタンドミラー・姿見鏡のイラスト | エコのモト">
            <a:extLst>
              <a:ext uri="{FF2B5EF4-FFF2-40B4-BE49-F238E27FC236}">
                <a16:creationId xmlns:a16="http://schemas.microsoft.com/office/drawing/2014/main" id="{415FB04F-B141-4F5E-9269-EB41EC3CA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37" y="4486497"/>
            <a:ext cx="2049367" cy="204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矢印: 右 19">
            <a:extLst>
              <a:ext uri="{FF2B5EF4-FFF2-40B4-BE49-F238E27FC236}">
                <a16:creationId xmlns:a16="http://schemas.microsoft.com/office/drawing/2014/main" id="{C9274478-6532-4158-BB98-5A72E591F322}"/>
              </a:ext>
            </a:extLst>
          </p:cNvPr>
          <p:cNvSpPr/>
          <p:nvPr/>
        </p:nvSpPr>
        <p:spPr>
          <a:xfrm rot="21274375">
            <a:off x="6835239" y="5226920"/>
            <a:ext cx="1439336" cy="311929"/>
          </a:xfrm>
          <a:prstGeom prst="rightArrow">
            <a:avLst/>
          </a:prstGeom>
          <a:solidFill>
            <a:srgbClr val="38A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63A3B419-0E77-44C0-9091-C6DF03229E72}"/>
              </a:ext>
            </a:extLst>
          </p:cNvPr>
          <p:cNvSpPr/>
          <p:nvPr/>
        </p:nvSpPr>
        <p:spPr>
          <a:xfrm rot="11564122" flipV="1">
            <a:off x="5205995" y="4562541"/>
            <a:ext cx="3088542" cy="369565"/>
          </a:xfrm>
          <a:prstGeom prst="rightArrow">
            <a:avLst/>
          </a:prstGeom>
          <a:solidFill>
            <a:srgbClr val="38A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icture 2" descr="パソコンを使う女性のイラスト">
            <a:extLst>
              <a:ext uri="{FF2B5EF4-FFF2-40B4-BE49-F238E27FC236}">
                <a16:creationId xmlns:a16="http://schemas.microsoft.com/office/drawing/2014/main" id="{1A49C285-33DE-4C94-A560-E90057F0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594" y="3180227"/>
            <a:ext cx="3660965" cy="367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斜めから見たスマホのシルエット | 無料のAi・PNG白黒シルエットイラスト">
            <a:extLst>
              <a:ext uri="{FF2B5EF4-FFF2-40B4-BE49-F238E27FC236}">
                <a16:creationId xmlns:a16="http://schemas.microsoft.com/office/drawing/2014/main" id="{2D5C472E-F17E-4674-90A8-3B09FA04A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333" y1="18000" x2="54000" y2="18000"/>
                        <a14:foregroundMark x1="54000" y1="18000" x2="64000" y2="53000"/>
                        <a14:foregroundMark x1="64000" y1="53000" x2="56000" y2="69333"/>
                        <a14:foregroundMark x1="56000" y1="69333" x2="56000" y2="74667"/>
                        <a14:foregroundMark x1="44333" y1="25333" x2="55000" y2="80000"/>
                        <a14:foregroundMark x1="64000" y1="19333" x2="62667" y2="44333"/>
                        <a14:foregroundMark x1="59333" y1="16667" x2="68333" y2="16667"/>
                        <a14:foregroundMark x1="35333" y1="73333" x2="52333" y2="82667"/>
                        <a14:foregroundMark x1="52333" y1="82667" x2="58333" y2="66667"/>
                        <a14:foregroundMark x1="58333" y1="66667" x2="58667" y2="64667"/>
                        <a14:foregroundMark x1="43000" y1="35000" x2="44333" y2="57333"/>
                        <a14:foregroundMark x1="44333" y1="57333" x2="41333" y2="72333"/>
                        <a14:foregroundMark x1="40333" y1="75333" x2="40333" y2="72667"/>
                        <a14:foregroundMark x1="44667" y1="79333" x2="45333" y2="72000"/>
                        <a14:foregroundMark x1="62000" y1="63000" x2="52667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80" r="31949" b="17522"/>
          <a:stretch/>
        </p:blipFill>
        <p:spPr bwMode="auto">
          <a:xfrm rot="758383">
            <a:off x="6073695" y="4668640"/>
            <a:ext cx="729340" cy="14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正座で足が痺れた人のイラスト（女性）">
            <a:extLst>
              <a:ext uri="{FF2B5EF4-FFF2-40B4-BE49-F238E27FC236}">
                <a16:creationId xmlns:a16="http://schemas.microsoft.com/office/drawing/2014/main" id="{4C0ADFA4-D9BE-468E-BC69-F47586BEC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3" t="25844" r="25237" b="68303"/>
          <a:stretch/>
        </p:blipFill>
        <p:spPr bwMode="auto">
          <a:xfrm>
            <a:off x="4072677" y="4286541"/>
            <a:ext cx="829851" cy="2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星: 10 pt 21">
            <a:extLst>
              <a:ext uri="{FF2B5EF4-FFF2-40B4-BE49-F238E27FC236}">
                <a16:creationId xmlns:a16="http://schemas.microsoft.com/office/drawing/2014/main" id="{90EF42C1-4E3A-45A6-8A5D-24B1C26EF11B}"/>
              </a:ext>
            </a:extLst>
          </p:cNvPr>
          <p:cNvSpPr/>
          <p:nvPr/>
        </p:nvSpPr>
        <p:spPr>
          <a:xfrm>
            <a:off x="6534188" y="4803537"/>
            <a:ext cx="747549" cy="707644"/>
          </a:xfrm>
          <a:prstGeom prst="star10">
            <a:avLst>
              <a:gd name="adj" fmla="val 20053"/>
              <a:gd name="hf" fmla="val 105146"/>
            </a:avLst>
          </a:prstGeom>
          <a:solidFill>
            <a:srgbClr val="FFFF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星: 10 pt 27">
            <a:extLst>
              <a:ext uri="{FF2B5EF4-FFF2-40B4-BE49-F238E27FC236}">
                <a16:creationId xmlns:a16="http://schemas.microsoft.com/office/drawing/2014/main" id="{3CEE9C5C-5D40-45A1-A718-6C3102296771}"/>
              </a:ext>
            </a:extLst>
          </p:cNvPr>
          <p:cNvSpPr/>
          <p:nvPr/>
        </p:nvSpPr>
        <p:spPr>
          <a:xfrm>
            <a:off x="8015794" y="4509857"/>
            <a:ext cx="747549" cy="707644"/>
          </a:xfrm>
          <a:prstGeom prst="star10">
            <a:avLst>
              <a:gd name="adj" fmla="val 20053"/>
              <a:gd name="hf" fmla="val 105146"/>
            </a:avLst>
          </a:prstGeom>
          <a:solidFill>
            <a:srgbClr val="FFFF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组合 2">
            <a:extLst>
              <a:ext uri="{FF2B5EF4-FFF2-40B4-BE49-F238E27FC236}">
                <a16:creationId xmlns:a16="http://schemas.microsoft.com/office/drawing/2014/main" id="{1F1F917B-3091-41AF-A749-8CE623BEC4B4}"/>
              </a:ext>
            </a:extLst>
          </p:cNvPr>
          <p:cNvGrpSpPr/>
          <p:nvPr/>
        </p:nvGrpSpPr>
        <p:grpSpPr>
          <a:xfrm>
            <a:off x="-1" y="-90313"/>
            <a:ext cx="12190413" cy="927685"/>
            <a:chOff x="-6" y="395508"/>
            <a:chExt cx="12190413" cy="1157520"/>
          </a:xfrm>
        </p:grpSpPr>
        <p:sp>
          <p:nvSpPr>
            <p:cNvPr id="24" name="矩形 10">
              <a:extLst>
                <a:ext uri="{FF2B5EF4-FFF2-40B4-BE49-F238E27FC236}">
                  <a16:creationId xmlns:a16="http://schemas.microsoft.com/office/drawing/2014/main" id="{545C0E01-9A71-4257-9C85-0881E6C6415F}"/>
                </a:ext>
              </a:extLst>
            </p:cNvPr>
            <p:cNvSpPr/>
            <p:nvPr/>
          </p:nvSpPr>
          <p:spPr>
            <a:xfrm flipH="1">
              <a:off x="-6" y="395508"/>
              <a:ext cx="12190413" cy="1157520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grpSp>
          <p:nvGrpSpPr>
            <p:cNvPr id="25" name="组合 1">
              <a:extLst>
                <a:ext uri="{FF2B5EF4-FFF2-40B4-BE49-F238E27FC236}">
                  <a16:creationId xmlns:a16="http://schemas.microsoft.com/office/drawing/2014/main" id="{D3484C1E-6FDB-4DD5-B5F6-9CCCB7BD0D26}"/>
                </a:ext>
              </a:extLst>
            </p:cNvPr>
            <p:cNvGrpSpPr/>
            <p:nvPr/>
          </p:nvGrpSpPr>
          <p:grpSpPr>
            <a:xfrm>
              <a:off x="4188838" y="642255"/>
              <a:ext cx="2928429" cy="672040"/>
              <a:chOff x="5043488" y="597862"/>
              <a:chExt cx="2928429" cy="672040"/>
            </a:xfrm>
          </p:grpSpPr>
          <p:sp>
            <p:nvSpPr>
              <p:cNvPr id="27" name="矩形 3">
                <a:extLst>
                  <a:ext uri="{FF2B5EF4-FFF2-40B4-BE49-F238E27FC236}">
                    <a16:creationId xmlns:a16="http://schemas.microsoft.com/office/drawing/2014/main" id="{3869CED2-EE86-4059-8609-792C91883928}"/>
                  </a:ext>
                </a:extLst>
              </p:cNvPr>
              <p:cNvSpPr/>
              <p:nvPr/>
            </p:nvSpPr>
            <p:spPr>
              <a:xfrm>
                <a:off x="5927786" y="597862"/>
                <a:ext cx="2044131" cy="67204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/>
                <a:r>
                  <a:rPr lang="ja-JP" altLang="en-US" sz="2900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rPr>
                  <a:t>アプリ概要</a:t>
                </a:r>
                <a:endParaRPr lang="zh-CN" altLang="en-US" sz="2900" dirty="0">
                  <a:solidFill>
                    <a:schemeClr val="bg1"/>
                  </a:solidFill>
                  <a:latin typeface="+mj-lt"/>
                  <a:ea typeface="微软雅黑" pitchFamily="34" charset="-122"/>
                  <a:sym typeface="Arial" pitchFamily="34" charset="0"/>
                </a:endParaRPr>
              </a:p>
            </p:txBody>
          </p:sp>
          <p:grpSp>
            <p:nvGrpSpPr>
              <p:cNvPr id="31" name="组合 26">
                <a:extLst>
                  <a:ext uri="{FF2B5EF4-FFF2-40B4-BE49-F238E27FC236}">
                    <a16:creationId xmlns:a16="http://schemas.microsoft.com/office/drawing/2014/main" id="{76D52221-C4DB-42D2-8FAA-EEE102DE741C}"/>
                  </a:ext>
                </a:extLst>
              </p:cNvPr>
              <p:cNvGrpSpPr/>
              <p:nvPr/>
            </p:nvGrpSpPr>
            <p:grpSpPr>
              <a:xfrm>
                <a:off x="5043488" y="768033"/>
                <a:ext cx="263525" cy="395292"/>
                <a:chOff x="0" y="214266"/>
                <a:chExt cx="213756" cy="427517"/>
              </a:xfrm>
            </p:grpSpPr>
            <p:sp>
              <p:nvSpPr>
                <p:cNvPr id="32" name="直接连接符 27">
                  <a:extLst>
                    <a:ext uri="{FF2B5EF4-FFF2-40B4-BE49-F238E27FC236}">
                      <a16:creationId xmlns:a16="http://schemas.microsoft.com/office/drawing/2014/main" id="{FA69F939-8402-4020-AD9D-B6AC22A19FC8}"/>
                    </a:ext>
                  </a:extLst>
                </p:cNvPr>
                <p:cNvSpPr/>
                <p:nvPr/>
              </p:nvSpPr>
              <p:spPr>
                <a:xfrm>
                  <a:off x="0" y="214266"/>
                  <a:ext cx="213756" cy="213757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3" name="直接连接符 28">
                  <a:extLst>
                    <a:ext uri="{FF2B5EF4-FFF2-40B4-BE49-F238E27FC236}">
                      <a16:creationId xmlns:a16="http://schemas.microsoft.com/office/drawing/2014/main" id="{B614D4F8-FE24-4B20-8D99-B403AE9E2C5E}"/>
                    </a:ext>
                  </a:extLst>
                </p:cNvPr>
                <p:cNvSpPr/>
                <p:nvPr/>
              </p:nvSpPr>
              <p:spPr>
                <a:xfrm flipH="1">
                  <a:off x="0" y="428028"/>
                  <a:ext cx="213756" cy="213755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>
                    <a:latin typeface="+mj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602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6" grpId="0" animBg="1"/>
      <p:bldP spid="22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3801" y="2274152"/>
            <a:ext cx="8142973" cy="1542124"/>
            <a:chOff x="971997" y="2179710"/>
            <a:chExt cx="10472562" cy="1983303"/>
          </a:xfrm>
        </p:grpSpPr>
        <p:grpSp>
          <p:nvGrpSpPr>
            <p:cNvPr id="53" name="组合 52"/>
            <p:cNvGrpSpPr/>
            <p:nvPr/>
          </p:nvGrpSpPr>
          <p:grpSpPr>
            <a:xfrm>
              <a:off x="3093581" y="2179710"/>
              <a:ext cx="8350978" cy="1983303"/>
              <a:chOff x="2320695" y="442438"/>
              <a:chExt cx="8350978" cy="784254"/>
            </a:xfrm>
          </p:grpSpPr>
          <p:sp>
            <p:nvSpPr>
              <p:cNvPr id="57" name="矩形 56"/>
              <p:cNvSpPr/>
              <p:nvPr/>
            </p:nvSpPr>
            <p:spPr>
              <a:xfrm flipH="1">
                <a:off x="2320695" y="442438"/>
                <a:ext cx="8350978" cy="784254"/>
              </a:xfrm>
              <a:prstGeom prst="rect">
                <a:avLst/>
              </a:prstGeom>
              <a:solidFill>
                <a:srgbClr val="18D2A6"/>
              </a:solidFill>
              <a:ln>
                <a:noFill/>
              </a:ln>
              <a:effectLst>
                <a:reflection blurRad="6350" stA="500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2947755" y="614306"/>
                <a:ext cx="5597219" cy="437499"/>
                <a:chOff x="3802405" y="569913"/>
                <a:chExt cx="5597219" cy="437499"/>
              </a:xfrm>
            </p:grpSpPr>
            <p:sp>
              <p:nvSpPr>
                <p:cNvPr id="71" name="矩形 3"/>
                <p:cNvSpPr/>
                <p:nvPr/>
              </p:nvSpPr>
              <p:spPr>
                <a:xfrm>
                  <a:off x="5995535" y="584809"/>
                  <a:ext cx="3404089" cy="422603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  <p:txBody>
                <a:bodyPr wrap="none" lIns="91431" tIns="45716" rIns="91431" bIns="45716">
                  <a:spAutoFit/>
                </a:bodyPr>
                <a:lstStyle/>
                <a:p>
                  <a:pPr lvl="0" eaLnBrk="1" hangingPunct="1">
                    <a:buNone/>
                  </a:pPr>
                  <a:r>
                    <a:rPr lang="ja-JP" altLang="en-US" sz="4800" b="1" dirty="0">
                      <a:solidFill>
                        <a:schemeClr val="bg1"/>
                      </a:solidFill>
                      <a:latin typeface="+mj-lt"/>
                      <a:ea typeface="微软雅黑" pitchFamily="34" charset="-122"/>
                      <a:sym typeface="Arial" pitchFamily="34" charset="0"/>
                    </a:rPr>
                    <a:t>実践動画</a:t>
                  </a:r>
                  <a:endParaRPr lang="zh-CN" altLang="en-US" sz="4800" b="1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endParaRPr>
                </a:p>
              </p:txBody>
            </p:sp>
            <p:grpSp>
              <p:nvGrpSpPr>
                <p:cNvPr id="72" name="组合 26"/>
                <p:cNvGrpSpPr/>
                <p:nvPr/>
              </p:nvGrpSpPr>
              <p:grpSpPr>
                <a:xfrm>
                  <a:off x="3802405" y="569913"/>
                  <a:ext cx="263525" cy="395287"/>
                  <a:chOff x="-1006695" y="0"/>
                  <a:chExt cx="213756" cy="427512"/>
                </a:xfrm>
              </p:grpSpPr>
              <p:sp>
                <p:nvSpPr>
                  <p:cNvPr id="73" name="直接连接符 27"/>
                  <p:cNvSpPr/>
                  <p:nvPr/>
                </p:nvSpPr>
                <p:spPr>
                  <a:xfrm>
                    <a:off x="-1006695" y="0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>
                      <a:latin typeface="+mj-lt"/>
                    </a:endParaRPr>
                  </a:p>
                </p:txBody>
              </p:sp>
              <p:sp>
                <p:nvSpPr>
                  <p:cNvPr id="83" name="直接连接符 28"/>
                  <p:cNvSpPr/>
                  <p:nvPr/>
                </p:nvSpPr>
                <p:spPr>
                  <a:xfrm flipH="1">
                    <a:off x="-1006695" y="213756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87" name="组合 86"/>
            <p:cNvGrpSpPr/>
            <p:nvPr/>
          </p:nvGrpSpPr>
          <p:grpSpPr>
            <a:xfrm>
              <a:off x="971997" y="2179710"/>
              <a:ext cx="2121586" cy="1983303"/>
              <a:chOff x="2215144" y="1032180"/>
              <a:chExt cx="1120898" cy="824468"/>
            </a:xfrm>
          </p:grpSpPr>
          <p:sp>
            <p:nvSpPr>
              <p:cNvPr id="88" name="平行四边形 87"/>
              <p:cNvSpPr/>
              <p:nvPr/>
            </p:nvSpPr>
            <p:spPr>
              <a:xfrm>
                <a:off x="2215144" y="1032180"/>
                <a:ext cx="1120898" cy="824468"/>
              </a:xfrm>
              <a:prstGeom prst="parallelogram">
                <a:avLst>
                  <a:gd name="adj" fmla="val 0"/>
                </a:avLst>
              </a:prstGeom>
              <a:solidFill>
                <a:srgbClr val="1983B7"/>
              </a:solidFill>
              <a:ln>
                <a:noFill/>
              </a:ln>
              <a:effectLst>
                <a:reflection blurRad="6350" stA="500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+mj-lt"/>
                </a:endParaRPr>
              </a:p>
            </p:txBody>
          </p:sp>
          <p:sp>
            <p:nvSpPr>
              <p:cNvPr id="95" name="文本框 9"/>
              <p:cNvSpPr txBox="1"/>
              <p:nvPr/>
            </p:nvSpPr>
            <p:spPr>
              <a:xfrm>
                <a:off x="2245058" y="1100246"/>
                <a:ext cx="1066799" cy="641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dirty="0">
                    <a:solidFill>
                      <a:schemeClr val="bg1"/>
                    </a:solidFill>
                    <a:latin typeface="+mj-lt"/>
                  </a:rPr>
                  <a:t>02</a:t>
                </a:r>
                <a:endParaRPr lang="zh-CN" altLang="en-US" sz="72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 rot="13187308">
            <a:off x="-6592880" y="2752868"/>
            <a:ext cx="11496362" cy="6726866"/>
            <a:chOff x="0" y="4292079"/>
            <a:chExt cx="12190414" cy="4843505"/>
          </a:xfrm>
        </p:grpSpPr>
        <p:grpSp>
          <p:nvGrpSpPr>
            <p:cNvPr id="14" name="组合 13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6" name="波形 2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7" name="波形 26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24" name="波形 23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5" name="波形 24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15" name="组合 14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0" name="波形 19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1" name="波形 20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18" name="波形 17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9" name="波形 18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grpSp>
        <p:nvGrpSpPr>
          <p:cNvPr id="28" name="组合 27"/>
          <p:cNvGrpSpPr/>
          <p:nvPr/>
        </p:nvGrpSpPr>
        <p:grpSpPr>
          <a:xfrm rot="13187308">
            <a:off x="7037427" y="-4308561"/>
            <a:ext cx="11496362" cy="6726866"/>
            <a:chOff x="0" y="4292079"/>
            <a:chExt cx="12190414" cy="4843505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41" name="波形 40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2" name="波形 41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9" name="波形 38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0" name="波形 39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30" name="组合 29"/>
            <p:cNvGrpSpPr/>
            <p:nvPr/>
          </p:nvGrpSpPr>
          <p:grpSpPr>
            <a:xfrm>
              <a:off x="0" y="4292079"/>
              <a:ext cx="12190414" cy="4446967"/>
              <a:chOff x="0" y="5400390"/>
              <a:chExt cx="12190414" cy="4446967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0" y="5403580"/>
                <a:ext cx="6100378" cy="4443777"/>
                <a:chOff x="0" y="5320120"/>
                <a:chExt cx="12200755" cy="4443777"/>
              </a:xfrm>
            </p:grpSpPr>
            <p:sp>
              <p:nvSpPr>
                <p:cNvPr id="35" name="波形 34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6" name="波形 35"/>
                <p:cNvSpPr/>
                <p:nvPr/>
              </p:nvSpPr>
              <p:spPr>
                <a:xfrm flipH="1">
                  <a:off x="10342" y="5344297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3" name="波形 32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4" name="波形 33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1983F16-C9A7-484C-8D6D-0C649A2F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59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844842E-33D2-43A2-A659-3A94ED690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3" name="あああ">
            <a:hlinkClick r:id="" action="ppaction://media"/>
            <a:extLst>
              <a:ext uri="{FF2B5EF4-FFF2-40B4-BE49-F238E27FC236}">
                <a16:creationId xmlns:a16="http://schemas.microsoft.com/office/drawing/2014/main" id="{F38C3F76-D12A-4362-983A-18EDCA66E8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7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3801" y="2274152"/>
            <a:ext cx="8142973" cy="1542124"/>
            <a:chOff x="971997" y="2179710"/>
            <a:chExt cx="10472562" cy="1983303"/>
          </a:xfrm>
        </p:grpSpPr>
        <p:grpSp>
          <p:nvGrpSpPr>
            <p:cNvPr id="53" name="组合 52"/>
            <p:cNvGrpSpPr/>
            <p:nvPr/>
          </p:nvGrpSpPr>
          <p:grpSpPr>
            <a:xfrm>
              <a:off x="3093581" y="2179710"/>
              <a:ext cx="8350978" cy="1983303"/>
              <a:chOff x="2320695" y="442438"/>
              <a:chExt cx="8350978" cy="784254"/>
            </a:xfrm>
          </p:grpSpPr>
          <p:sp>
            <p:nvSpPr>
              <p:cNvPr id="57" name="矩形 56"/>
              <p:cNvSpPr/>
              <p:nvPr/>
            </p:nvSpPr>
            <p:spPr>
              <a:xfrm flipH="1">
                <a:off x="2320695" y="442438"/>
                <a:ext cx="8350978" cy="784254"/>
              </a:xfrm>
              <a:prstGeom prst="rect">
                <a:avLst/>
              </a:prstGeom>
              <a:solidFill>
                <a:srgbClr val="18D2A6"/>
              </a:solidFill>
              <a:ln>
                <a:noFill/>
              </a:ln>
              <a:effectLst>
                <a:reflection blurRad="6350" stA="500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2947755" y="614306"/>
                <a:ext cx="4496597" cy="422603"/>
                <a:chOff x="3802405" y="569913"/>
                <a:chExt cx="4496597" cy="422603"/>
              </a:xfrm>
            </p:grpSpPr>
            <p:sp>
              <p:nvSpPr>
                <p:cNvPr id="71" name="矩形 3"/>
                <p:cNvSpPr/>
                <p:nvPr/>
              </p:nvSpPr>
              <p:spPr>
                <a:xfrm>
                  <a:off x="6478221" y="569913"/>
                  <a:ext cx="1820781" cy="422603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  <p:txBody>
                <a:bodyPr wrap="none" lIns="91431" tIns="45716" rIns="91431" bIns="45716">
                  <a:spAutoFit/>
                </a:bodyPr>
                <a:lstStyle/>
                <a:p>
                  <a:pPr lvl="0" eaLnBrk="1" hangingPunct="1">
                    <a:buNone/>
                  </a:pPr>
                  <a:r>
                    <a:rPr lang="ja-JP" altLang="en-US" sz="4800" b="1" dirty="0">
                      <a:solidFill>
                        <a:schemeClr val="bg1"/>
                      </a:solidFill>
                      <a:latin typeface="+mj-lt"/>
                      <a:ea typeface="微软雅黑" pitchFamily="34" charset="-122"/>
                      <a:sym typeface="Arial" pitchFamily="34" charset="0"/>
                    </a:rPr>
                    <a:t>強み</a:t>
                  </a:r>
                  <a:endParaRPr lang="zh-CN" altLang="en-US" sz="4800" b="1" dirty="0">
                    <a:solidFill>
                      <a:schemeClr val="bg1"/>
                    </a:solidFill>
                    <a:latin typeface="+mj-lt"/>
                    <a:ea typeface="微软雅黑" pitchFamily="34" charset="-122"/>
                    <a:sym typeface="Arial" pitchFamily="34" charset="0"/>
                  </a:endParaRPr>
                </a:p>
              </p:txBody>
            </p:sp>
            <p:grpSp>
              <p:nvGrpSpPr>
                <p:cNvPr id="72" name="组合 26"/>
                <p:cNvGrpSpPr/>
                <p:nvPr/>
              </p:nvGrpSpPr>
              <p:grpSpPr>
                <a:xfrm>
                  <a:off x="3802405" y="569913"/>
                  <a:ext cx="263525" cy="395287"/>
                  <a:chOff x="-1006695" y="0"/>
                  <a:chExt cx="213756" cy="427512"/>
                </a:xfrm>
              </p:grpSpPr>
              <p:sp>
                <p:nvSpPr>
                  <p:cNvPr id="73" name="直接连接符 27"/>
                  <p:cNvSpPr/>
                  <p:nvPr/>
                </p:nvSpPr>
                <p:spPr>
                  <a:xfrm>
                    <a:off x="-1006695" y="0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>
                      <a:latin typeface="+mj-lt"/>
                    </a:endParaRPr>
                  </a:p>
                </p:txBody>
              </p:sp>
              <p:sp>
                <p:nvSpPr>
                  <p:cNvPr id="83" name="直接连接符 28"/>
                  <p:cNvSpPr/>
                  <p:nvPr/>
                </p:nvSpPr>
                <p:spPr>
                  <a:xfrm flipH="1">
                    <a:off x="-1006695" y="213756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87" name="组合 86"/>
            <p:cNvGrpSpPr/>
            <p:nvPr/>
          </p:nvGrpSpPr>
          <p:grpSpPr>
            <a:xfrm>
              <a:off x="971997" y="2179710"/>
              <a:ext cx="2121586" cy="1983303"/>
              <a:chOff x="2215144" y="1032180"/>
              <a:chExt cx="1120898" cy="824468"/>
            </a:xfrm>
          </p:grpSpPr>
          <p:sp>
            <p:nvSpPr>
              <p:cNvPr id="88" name="平行四边形 87"/>
              <p:cNvSpPr/>
              <p:nvPr/>
            </p:nvSpPr>
            <p:spPr>
              <a:xfrm>
                <a:off x="2215144" y="1032180"/>
                <a:ext cx="1120898" cy="824468"/>
              </a:xfrm>
              <a:prstGeom prst="parallelogram">
                <a:avLst>
                  <a:gd name="adj" fmla="val 0"/>
                </a:avLst>
              </a:prstGeom>
              <a:solidFill>
                <a:srgbClr val="1983B7"/>
              </a:solidFill>
              <a:ln>
                <a:noFill/>
              </a:ln>
              <a:effectLst>
                <a:reflection blurRad="6350" stA="500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+mj-lt"/>
                </a:endParaRPr>
              </a:p>
            </p:txBody>
          </p:sp>
          <p:sp>
            <p:nvSpPr>
              <p:cNvPr id="95" name="文本框 9"/>
              <p:cNvSpPr txBox="1"/>
              <p:nvPr/>
            </p:nvSpPr>
            <p:spPr>
              <a:xfrm>
                <a:off x="2245058" y="1100246"/>
                <a:ext cx="1066799" cy="641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dirty="0">
                    <a:solidFill>
                      <a:schemeClr val="bg1"/>
                    </a:solidFill>
                    <a:latin typeface="+mj-lt"/>
                  </a:rPr>
                  <a:t>03</a:t>
                </a:r>
                <a:endParaRPr lang="zh-CN" altLang="en-US" sz="72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 rot="13187308">
            <a:off x="-6592880" y="2752868"/>
            <a:ext cx="11496362" cy="6726866"/>
            <a:chOff x="0" y="4292079"/>
            <a:chExt cx="12190414" cy="4843505"/>
          </a:xfrm>
        </p:grpSpPr>
        <p:grpSp>
          <p:nvGrpSpPr>
            <p:cNvPr id="14" name="组合 13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6" name="波形 2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7" name="波形 26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24" name="波形 23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5" name="波形 24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15" name="组合 14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20" name="波形 19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1" name="波形 20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18" name="波形 17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9" name="波形 18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grpSp>
        <p:nvGrpSpPr>
          <p:cNvPr id="28" name="组合 27"/>
          <p:cNvGrpSpPr/>
          <p:nvPr/>
        </p:nvGrpSpPr>
        <p:grpSpPr>
          <a:xfrm rot="13187308">
            <a:off x="7037427" y="-4308561"/>
            <a:ext cx="11496362" cy="6726866"/>
            <a:chOff x="0" y="4292079"/>
            <a:chExt cx="12190414" cy="4843505"/>
          </a:xfrm>
        </p:grpSpPr>
        <p:grpSp>
          <p:nvGrpSpPr>
            <p:cNvPr id="29" name="组合 28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41" name="波形 40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2" name="波形 41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9" name="波形 38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0" name="波形 39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  <p:grpSp>
          <p:nvGrpSpPr>
            <p:cNvPr id="30" name="组合 29"/>
            <p:cNvGrpSpPr/>
            <p:nvPr/>
          </p:nvGrpSpPr>
          <p:grpSpPr>
            <a:xfrm>
              <a:off x="0" y="4292079"/>
              <a:ext cx="12190414" cy="4446967"/>
              <a:chOff x="0" y="5400390"/>
              <a:chExt cx="12190414" cy="4446967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0" y="5403580"/>
                <a:ext cx="6100378" cy="4443777"/>
                <a:chOff x="0" y="5320120"/>
                <a:chExt cx="12200755" cy="4443777"/>
              </a:xfrm>
            </p:grpSpPr>
            <p:sp>
              <p:nvSpPr>
                <p:cNvPr id="35" name="波形 34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6" name="波形 35"/>
                <p:cNvSpPr/>
                <p:nvPr/>
              </p:nvSpPr>
              <p:spPr>
                <a:xfrm flipH="1">
                  <a:off x="10342" y="5344297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33" name="波形 32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4" name="波形 33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</p:grpSp>
        </p:grp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B084C8B-45D2-4DE9-88A7-A581E0C6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68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Pastel Green Presentation Template www.templates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3536</TotalTime>
  <Words>1021</Words>
  <Application>Microsoft Office PowerPoint</Application>
  <PresentationFormat>ユーザー設定</PresentationFormat>
  <Paragraphs>155</Paragraphs>
  <Slides>20</Slides>
  <Notes>20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33" baseType="lpstr">
      <vt:lpstr>等线</vt:lpstr>
      <vt:lpstr>HGｺﾞｼｯｸE</vt:lpstr>
      <vt:lpstr>微软雅黑</vt:lpstr>
      <vt:lpstr>ＭＳ ゴシック</vt:lpstr>
      <vt:lpstr>宋体</vt:lpstr>
      <vt:lpstr>华文中宋</vt:lpstr>
      <vt:lpstr>UD デジタル 教科書体 NK-B</vt:lpstr>
      <vt:lpstr>游ゴシック</vt:lpstr>
      <vt:lpstr>Agency FB</vt:lpstr>
      <vt:lpstr>Arial</vt:lpstr>
      <vt:lpstr>Calibri</vt:lpstr>
      <vt:lpstr>Gill Sans MT</vt:lpstr>
      <vt:lpstr>Pastel Green Presentation Template www.templatesppt.com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>Templatesppt.com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Green Presentation Template</dc:title>
  <dc:subject/>
  <dc:creator>Templatesppt.com</dc:creator>
  <cp:keywords>Pastel Green Presentation Template</cp:keywords>
  <dc:description>Pastel Green Presentation Template
www.Templatesppt.com</dc:description>
  <cp:lastModifiedBy>加藤　優人</cp:lastModifiedBy>
  <cp:revision>1581</cp:revision>
  <dcterms:created xsi:type="dcterms:W3CDTF">2015-12-01T09:06:39Z</dcterms:created>
  <dcterms:modified xsi:type="dcterms:W3CDTF">2023-01-31T00:52:05Z</dcterms:modified>
  <cp:category>Design</cp:category>
</cp:coreProperties>
</file>