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sldIdLst>
    <p:sldId id="256" r:id="rId2"/>
    <p:sldId id="285" r:id="rId3"/>
    <p:sldId id="282" r:id="rId4"/>
    <p:sldId id="257" r:id="rId5"/>
    <p:sldId id="265" r:id="rId6"/>
    <p:sldId id="267" r:id="rId7"/>
    <p:sldId id="266" r:id="rId8"/>
    <p:sldId id="264" r:id="rId9"/>
    <p:sldId id="260" r:id="rId10"/>
    <p:sldId id="261" r:id="rId11"/>
    <p:sldId id="277" r:id="rId12"/>
    <p:sldId id="276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08681A5-8122-E921-0011-DF6CBF9A5330}" name="春日　快晴" initials="春日" userId="S::2314168@officead.local.ags.co.jp::d2536b6b-ec56-4a76-a3be-122bdb5e69e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AC1C"/>
    <a:srgbClr val="F2B1CB"/>
    <a:srgbClr val="636363"/>
    <a:srgbClr val="D0FF00"/>
    <a:srgbClr val="99F2CB"/>
    <a:srgbClr val="FFFF00"/>
    <a:srgbClr val="FFFFFF"/>
    <a:srgbClr val="DDFF00"/>
    <a:srgbClr val="EBE786"/>
    <a:srgbClr val="F2C3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FF4807-C602-400B-939A-7C4588553F60}" v="30" dt="2023-08-04T00:34:35.434"/>
    <p1510:client id="{05E7B257-EE8C-44A4-A0FE-C42FF623DC67}" v="260" dt="2023-09-13T07:39:09.423"/>
    <p1510:client id="{09F11398-CA92-458A-984E-8EEA8E8BD610}" v="75" dt="2023-09-14T06:44:46.434"/>
    <p1510:client id="{176A053A-F7E2-42D3-8F73-4223D05585CD}" v="607" dt="2023-08-08T07:50:52.723"/>
    <p1510:client id="{204A4239-9F77-40C5-AF0B-BFF293009E00}" v="3" dt="2023-08-16T08:41:23.946"/>
    <p1510:client id="{21309533-FE9A-4598-9B63-65C7DBE69CF2}" v="76" dt="2023-09-25T08:15:59.125"/>
    <p1510:client id="{24D85B6B-CA2C-40E7-85AA-372A3058A6F0}" v="292" dt="2023-08-24T03:37:27.906"/>
    <p1510:client id="{276A3573-4573-4817-8B9B-7507C7D1B335}" v="2" dt="2023-08-25T07:13:36.568"/>
    <p1510:client id="{2A78275A-E715-4827-8535-7ADB8A6602BB}" v="24" dt="2023-09-13T00:07:26.931"/>
    <p1510:client id="{2B8CB8E7-406D-40D4-93FD-540DDB82393A}" v="15" dt="2023-09-06T03:14:56.471"/>
    <p1510:client id="{2EE1617E-9BB3-44F2-970F-164A734D8721}" v="27" dt="2023-08-02T05:21:05.112"/>
    <p1510:client id="{362C8485-2AB5-4ABE-B641-A9B270EB7D3B}" v="294" dt="2023-09-12T08:37:08.018"/>
    <p1510:client id="{3A59B5D0-973D-46C3-B4AB-B6781B2DAF5B}" v="29" dt="2023-09-01T08:29:40.700"/>
    <p1510:client id="{3BABD2D0-688B-40B5-94A5-C78E0F7A6627}" v="15" dt="2023-08-08T05:38:00.704"/>
    <p1510:client id="{40BF5C9A-45FD-4D46-AF8B-31BC0DD1A2DC}" v="1" dt="2023-08-18T08:27:27.443"/>
    <p1510:client id="{42AF3BE7-A1B1-4D2F-936F-95360326BF12}" v="705" dt="2023-08-15T06:55:26.798"/>
    <p1510:client id="{4831ABBE-E68C-4564-98AF-6C25791A9BCE}" v="3" dt="2023-08-16T00:20:26.918"/>
    <p1510:client id="{4A606328-818F-49DA-93C7-85883351DEEE}" v="261" dt="2023-08-08T03:07:12.509"/>
    <p1510:client id="{4DE1899B-8E1F-4076-8036-8D67F6C34367}" v="1" dt="2023-08-24T02:02:07.713"/>
    <p1510:client id="{4EBF9EC3-A555-43A6-A7A3-8246857E6840}" v="8" dt="2023-08-17T03:26:38.980"/>
    <p1510:client id="{5325DD27-9AFC-438F-8E91-EFFBA080F32F}" v="138" dt="2023-08-08T05:49:16.882"/>
    <p1510:client id="{54DF092E-5DE0-4DB9-A69D-6EED0B39DF19}" v="83" dt="2023-09-07T07:52:57.643"/>
    <p1510:client id="{5607C36F-03D5-4126-8F65-D722CD54ACCB}" v="1" dt="2023-08-24T01:59:11.222"/>
    <p1510:client id="{5CB18327-085A-4521-A130-E88A508975D8}" v="74" dt="2023-09-12T07:42:11.752"/>
    <p1510:client id="{5D13C2E4-7470-4E51-885F-6A39CC3B82A3}" v="5" dt="2023-09-06T05:11:18.891"/>
    <p1510:client id="{693B73B3-E6B5-4F2F-9D04-F4305F5041D2}" v="22" dt="2023-08-02T05:20:03.720"/>
    <p1510:client id="{6F1CFE0B-7C1D-4FE6-9A35-A19865AA670E}" v="38" dt="2023-09-07T07:05:48.324"/>
    <p1510:client id="{71643991-81A1-42CE-B4F0-DC13E085BEBE}" v="103" dt="2023-08-08T04:50:39.357"/>
    <p1510:client id="{7338621F-CF67-4D23-AF68-AC7F584B1E7F}" v="1" dt="2023-08-15T06:56:24.596"/>
    <p1510:client id="{7B3BF13D-F9AE-4D1F-9E8D-B23383A93E4D}" v="454" dt="2023-08-07T01:29:47.021"/>
    <p1510:client id="{7C1EFEFA-5FB2-4E79-96AC-A17B8439F41D}" v="143" dt="2023-08-03T08:38:54.919"/>
    <p1510:client id="{7E0A069F-0351-468E-8458-0F9919B66F65}" v="40" dt="2023-08-07T02:00:13.598"/>
    <p1510:client id="{80B55C5B-A301-4870-B955-D6C3120C638C}" v="108" dt="2023-09-07T07:12:44.710"/>
    <p1510:client id="{81A4FB2B-CD17-44BB-9ABC-3A89360BC43F}" v="129" dt="2023-08-03T05:51:10.187"/>
    <p1510:client id="{95578F21-E60D-492E-94EA-2D02D7907C49}" v="47" dt="2023-09-13T04:36:07.848"/>
    <p1510:client id="{99BF0730-F6F7-4494-B762-D06B3455A7F6}" v="547" dt="2023-08-22T07:43:27.132"/>
    <p1510:client id="{9A513924-125E-4447-93C3-762610F7DD47}" v="160" dt="2023-08-07T06:09:53.999"/>
    <p1510:client id="{9AA97972-2029-4CF7-9847-BCB0775737C3}" v="557" dt="2023-08-25T07:24:55.856"/>
    <p1510:client id="{A1E6CAFD-A6E2-4D44-A4C7-D910DDA428BC}" v="13" dt="2023-08-02T05:26:37.249"/>
    <p1510:client id="{A1F8720E-30A2-404D-9767-5F9027993DD0}" v="12" dt="2023-09-25T08:28:48.772"/>
    <p1510:client id="{A491421D-7A0E-4A3E-85FA-2C286D0FECD8}" v="135" dt="2023-09-25T08:10:42.670"/>
    <p1510:client id="{A63BD610-C2AF-4812-92A3-63C0B5494ECB}" v="197" dt="2023-09-05T03:36:03.499"/>
    <p1510:client id="{A7C67D20-D31D-4F2A-8AE2-DDC71C008FD1}" v="23" dt="2023-08-10T07:03:43.763"/>
    <p1510:client id="{AB377C9D-E6EC-4423-B6EA-1C5BF31446E8}" v="217" dt="2023-08-08T04:39:43.261"/>
    <p1510:client id="{AC60456B-8E42-42E6-83F6-B700680A8F92}" v="113" dt="2023-08-16T07:22:34.776"/>
    <p1510:client id="{AE1B80EE-4039-4A1C-B04A-3B7C2E38EA30}" v="106" dt="2023-08-02T05:46:19.035"/>
    <p1510:client id="{B4A5A7A4-DCEB-4905-9411-0DD3B9B682EA}" v="84" dt="2023-08-08T05:35:35.152"/>
    <p1510:client id="{B4EAA07A-79DC-48EA-8BEA-230C906459E8}" v="2" dt="2023-08-15T06:19:45.640"/>
    <p1510:client id="{B6798288-46A2-4C26-92CB-DDDA0D971186}" v="12" dt="2023-09-13T06:59:40.954"/>
    <p1510:client id="{B84C3A1E-AEE1-4D85-9DB3-7C03D2A005D2}" v="44" dt="2023-09-13T06:57:21.917"/>
    <p1510:client id="{C2B1D94C-5FF6-4F15-AA9B-93984DA491E8}" v="1" dt="2023-08-24T04:44:33.672"/>
    <p1510:client id="{C3313DFA-CE59-4FD5-AE4B-9FECC909D0E4}" v="99" dt="2023-09-06T03:56:21.244"/>
    <p1510:client id="{CBB52ED9-6408-43F0-8B2A-93DCA23DF83B}" v="6" dt="2023-08-24T08:41:22.733"/>
    <p1510:client id="{CC0B0C29-3C64-4A2D-8910-7190F6A750D4}" v="12" dt="2023-08-16T06:25:35.934"/>
    <p1510:client id="{CC47ACE5-5528-41F9-88E1-E663CE638487}" v="34" dt="2023-09-25T08:23:05.593"/>
    <p1510:client id="{D7DBD708-5ABB-4CE7-9630-2BA39B6E6F32}" v="2" dt="2023-08-07T01:10:11.630"/>
    <p1510:client id="{E038A2FB-DB7C-416A-8605-1683157375CB}" v="1014" dt="2023-08-15T04:02:06.110"/>
    <p1510:client id="{E741B203-6A87-4962-9D03-450F28AAD884}" v="97" dt="2023-09-20T00:06:31.589"/>
    <p1510:client id="{E8DFA50B-803E-458A-B510-20DAB66A12A7}" v="942" dt="2023-08-15T08:42:24.488"/>
    <p1510:client id="{EE428F1D-7906-4749-960F-67BC5C7F7F7A}" v="10" dt="2023-08-10T05:14:21"/>
    <p1510:client id="{F1A39FEF-D656-4A79-AB0B-1CD724C6892E}" v="1" dt="2023-08-08T03:11:30.948"/>
    <p1510:client id="{F60BC899-E620-4C2E-A143-3AC38A5BED1F}" v="15" dt="2023-09-01T08:03:46.037"/>
    <p1510:client id="{F63C5C0B-3A3C-4731-B9B7-A2712481476E}" v="8" dt="2023-09-01T07:47:56.624"/>
    <p1510:client id="{F8D78A7D-CE00-4FB4-86F6-8AB6C13C05F7}" v="43" dt="2023-08-16T07:01:58.099"/>
    <p1510:client id="{FA232795-77C1-4491-965A-A9BC6F0DB579}" v="2" dt="2023-09-04T00:27:27.059"/>
    <p1510:client id="{FA8C3D23-E4E6-4B78-8B4F-118059271286}" v="170" dt="2023-08-04T08:32:49.219"/>
    <p1510:client id="{FAE269F4-586C-4CF4-B68F-3CD1A83E4F97}" v="2" dt="2023-08-15T06:11:18.4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438" autoAdjust="0"/>
  </p:normalViewPr>
  <p:slideViewPr>
    <p:cSldViewPr snapToGrid="0">
      <p:cViewPr varScale="1">
        <p:scale>
          <a:sx n="62" d="100"/>
          <a:sy n="62" d="100"/>
        </p:scale>
        <p:origin x="18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_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/>
              <a:t>0</a:t>
            </a:r>
            <a:r>
              <a:rPr lang="ja-JP" altLang="en-US"/>
              <a:t>歳児の不慮の事故の原因</a:t>
            </a:r>
            <a:endParaRPr lang="ja-JP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68578915295372"/>
          <c:y val="0.12903384625941366"/>
          <c:w val="0.65161776513862069"/>
          <c:h val="0.7588713910761154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7FF-421E-BF48-D7D6E45909D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7FF-421E-BF48-D7D6E45909D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7FF-421E-BF48-D7D6E45909D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7FF-421E-BF48-D7D6E45909D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7FF-421E-BF48-D7D6E45909D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7FF-421E-BF48-D7D6E45909D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F7FF-421E-BF48-D7D6E45909D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F7FF-421E-BF48-D7D6E45909D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F7FF-421E-BF48-D7D6E45909D7}"/>
              </c:ext>
            </c:extLst>
          </c:dPt>
          <c:dLbls>
            <c:dLbl>
              <c:idx val="0"/>
              <c:layout>
                <c:manualLayout>
                  <c:x val="-0.15620113720007678"/>
                  <c:y val="0.1721431389703737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ja-JP" sz="20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C33B10F-E5B0-4839-AE61-8E4EDF5B6E83}" type="CATEGORYNAME">
                      <a:rPr lang="en-US" altLang="ja-JP" sz="2000">
                        <a:solidFill>
                          <a:schemeClr val="bg1"/>
                        </a:solidFill>
                      </a:rPr>
                      <a:pPr>
                        <a:defRPr lang="ja-JP" sz="2000">
                          <a:solidFill>
                            <a:schemeClr val="bg1"/>
                          </a:solidFill>
                        </a:defRPr>
                      </a:pPr>
                      <a:t>[分類名]</a:t>
                    </a:fld>
                    <a:r>
                      <a:rPr lang="ja-JP" altLang="en-US" sz="2000" baseline="0">
                        <a:solidFill>
                          <a:schemeClr val="bg1"/>
                        </a:solidFill>
                      </a:rPr>
                      <a:t>
</a:t>
                    </a:r>
                    <a:fld id="{0907EA90-6F0C-4809-BE85-FE38324B2862}" type="PERCENTAGE">
                      <a:rPr lang="en-US" altLang="ja-JP" sz="2000" baseline="0">
                        <a:solidFill>
                          <a:schemeClr val="bg1"/>
                        </a:solidFill>
                      </a:rPr>
                      <a:pPr>
                        <a:defRPr lang="ja-JP" sz="2000">
                          <a:solidFill>
                            <a:schemeClr val="bg1"/>
                          </a:solidFill>
                        </a:defRPr>
                      </a:pPr>
                      <a:t>[パーセンテージ]</a:t>
                    </a:fld>
                    <a:endParaRPr lang="ja-JP" altLang="en-US" sz="2000" baseline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ja-JP" sz="2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297667371408023"/>
                      <c:h val="0.201568627450980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7FF-421E-BF48-D7D6E45909D7}"/>
                </c:ext>
              </c:extLst>
            </c:dLbl>
            <c:dLbl>
              <c:idx val="1"/>
              <c:layout>
                <c:manualLayout>
                  <c:x val="-0.16996973977205621"/>
                  <c:y val="-0.2107978503015314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14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949876700950202"/>
                      <c:h val="0.196906318082788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7FF-421E-BF48-D7D6E45909D7}"/>
                </c:ext>
              </c:extLst>
            </c:dLbl>
            <c:dLbl>
              <c:idx val="2"/>
              <c:layout>
                <c:manualLayout>
                  <c:x val="0.12461092046154397"/>
                  <c:y val="-0.1563279401364623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14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7FF-421E-BF48-D7D6E45909D7}"/>
                </c:ext>
              </c:extLst>
            </c:dLbl>
            <c:dLbl>
              <c:idx val="3"/>
              <c:layout>
                <c:manualLayout>
                  <c:x val="3.7481150967415208E-3"/>
                  <c:y val="-3.37690631808278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ja-JP"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98880235766551"/>
                      <c:h val="0.238654726982656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7FF-421E-BF48-D7D6E45909D7}"/>
                </c:ext>
              </c:extLst>
            </c:dLbl>
            <c:dLbl>
              <c:idx val="4"/>
              <c:layout>
                <c:manualLayout>
                  <c:x val="0.20326630164275486"/>
                  <c:y val="-1.11550271902286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14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7FF-421E-BF48-D7D6E45909D7}"/>
                </c:ext>
              </c:extLst>
            </c:dLbl>
            <c:dLbl>
              <c:idx val="5"/>
              <c:layout>
                <c:manualLayout>
                  <c:x val="0.13645472919357074"/>
                  <c:y val="8.41345603050028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14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7FF-421E-BF48-D7D6E45909D7}"/>
                </c:ext>
              </c:extLst>
            </c:dLbl>
            <c:dLbl>
              <c:idx val="6"/>
              <c:layout>
                <c:manualLayout>
                  <c:x val="7.9926445367232146E-2"/>
                  <c:y val="0.1019424581575486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14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F7FF-421E-BF48-D7D6E45909D7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14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F7FF-421E-BF48-D7D6E45909D7}"/>
                </c:ext>
              </c:extLst>
            </c:dLbl>
            <c:dLbl>
              <c:idx val="8"/>
              <c:layout>
                <c:manualLayout>
                  <c:x val="5.360191175834992E-2"/>
                  <c:y val="0.132974241232195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14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F7FF-421E-BF48-D7D6E45909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Sheet1!$B$3:$B$11</c:f>
              <c:strCache>
                <c:ptCount val="9"/>
                <c:pt idx="0">
                  <c:v>窒息(就寝時)</c:v>
                </c:pt>
                <c:pt idx="1">
                  <c:v>窒息
(ミルク等胃内容物の誤嚥)</c:v>
                </c:pt>
                <c:pt idx="2">
                  <c:v>窒息
(食物の誤嚥)</c:v>
                </c:pt>
                <c:pt idx="3">
                  <c:v>窒息
(その他の物の誤嚥)</c:v>
                </c:pt>
                <c:pt idx="4">
                  <c:v>窒息(その他)</c:v>
                </c:pt>
                <c:pt idx="5">
                  <c:v>交通事故</c:v>
                </c:pt>
                <c:pt idx="6">
                  <c:v>溺水</c:v>
                </c:pt>
                <c:pt idx="7">
                  <c:v>転倒</c:v>
                </c:pt>
                <c:pt idx="8">
                  <c:v>その他</c:v>
                </c:pt>
              </c:strCache>
            </c:strRef>
          </c:cat>
          <c:val>
            <c:numRef>
              <c:f>Sheet1!$C$3:$C$11</c:f>
              <c:numCache>
                <c:formatCode>General</c:formatCode>
                <c:ptCount val="9"/>
                <c:pt idx="0">
                  <c:v>32</c:v>
                </c:pt>
                <c:pt idx="1">
                  <c:v>22</c:v>
                </c:pt>
                <c:pt idx="2">
                  <c:v>10</c:v>
                </c:pt>
                <c:pt idx="3">
                  <c:v>4</c:v>
                </c:pt>
                <c:pt idx="4">
                  <c:v>12</c:v>
                </c:pt>
                <c:pt idx="5">
                  <c:v>6</c:v>
                </c:pt>
                <c:pt idx="6">
                  <c:v>5</c:v>
                </c:pt>
                <c:pt idx="7">
                  <c:v>1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7FF-421E-BF48-D7D6E45909D7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E22559-477F-4FC8-872A-95891DF99D2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A7F003-1801-4538-B2ED-74CEDBFEB298}">
      <dgm:prSet/>
      <dgm:spPr/>
      <dgm:t>
        <a:bodyPr/>
        <a:lstStyle/>
        <a:p>
          <a:r>
            <a:rPr lang="ja-JP"/>
            <a:t>睡眠時の事故を防げる</a:t>
          </a:r>
          <a:endParaRPr lang="en-US"/>
        </a:p>
      </dgm:t>
    </dgm:pt>
    <dgm:pt modelId="{9583B7B1-5CF9-438C-A805-6CBC12AC9B2F}" type="parTrans" cxnId="{85283593-291C-40C9-9856-475E85216288}">
      <dgm:prSet/>
      <dgm:spPr/>
      <dgm:t>
        <a:bodyPr/>
        <a:lstStyle/>
        <a:p>
          <a:endParaRPr lang="en-US"/>
        </a:p>
      </dgm:t>
    </dgm:pt>
    <dgm:pt modelId="{8E2C7E18-10AF-4941-BE33-A86429A51339}" type="sibTrans" cxnId="{85283593-291C-40C9-9856-475E85216288}">
      <dgm:prSet phldrT="01" phldr="0"/>
      <dgm:spPr/>
      <dgm:t>
        <a:bodyPr/>
        <a:lstStyle/>
        <a:p>
          <a:endParaRPr lang="en-US"/>
        </a:p>
      </dgm:t>
    </dgm:pt>
    <dgm:pt modelId="{9520445D-D618-441C-A51A-731F5D55F585}">
      <dgm:prSet/>
      <dgm:spPr/>
      <dgm:t>
        <a:bodyPr/>
        <a:lstStyle/>
        <a:p>
          <a:r>
            <a:rPr lang="ja-JP"/>
            <a:t>異常を感知すると瞬時に警告、スマホに通知</a:t>
          </a:r>
          <a:endParaRPr lang="en-US"/>
        </a:p>
      </dgm:t>
    </dgm:pt>
    <dgm:pt modelId="{0763A42F-F8D2-4020-AC46-869EFB7ADA42}" type="parTrans" cxnId="{49F542E5-C8AE-4A7E-B47A-FB7F3282EC50}">
      <dgm:prSet/>
      <dgm:spPr/>
      <dgm:t>
        <a:bodyPr/>
        <a:lstStyle/>
        <a:p>
          <a:endParaRPr lang="en-US"/>
        </a:p>
      </dgm:t>
    </dgm:pt>
    <dgm:pt modelId="{F1520EF8-462A-4CF4-8BAA-C5EEB68D6BF9}" type="sibTrans" cxnId="{49F542E5-C8AE-4A7E-B47A-FB7F3282EC50}">
      <dgm:prSet/>
      <dgm:spPr/>
      <dgm:t>
        <a:bodyPr/>
        <a:lstStyle/>
        <a:p>
          <a:endParaRPr lang="en-US"/>
        </a:p>
      </dgm:t>
    </dgm:pt>
    <dgm:pt modelId="{0BA1BE41-936A-49A3-B037-3A2544908B6B}">
      <dgm:prSet/>
      <dgm:spPr/>
      <dgm:t>
        <a:bodyPr/>
        <a:lstStyle/>
        <a:p>
          <a:r>
            <a:rPr lang="ja-JP"/>
            <a:t>育児負担軽減（ねかしつけ）</a:t>
          </a:r>
          <a:endParaRPr lang="en-US"/>
        </a:p>
      </dgm:t>
    </dgm:pt>
    <dgm:pt modelId="{7C42D156-A73D-4541-944E-86405F87407B}" type="parTrans" cxnId="{04567753-1500-45B4-A294-07FFC1E169B7}">
      <dgm:prSet/>
      <dgm:spPr/>
      <dgm:t>
        <a:bodyPr/>
        <a:lstStyle/>
        <a:p>
          <a:endParaRPr lang="en-US"/>
        </a:p>
      </dgm:t>
    </dgm:pt>
    <dgm:pt modelId="{BB877C1D-5A66-41B3-A2E0-A5ACC8F4956D}" type="sibTrans" cxnId="{04567753-1500-45B4-A294-07FFC1E169B7}">
      <dgm:prSet phldrT="02" phldr="0"/>
      <dgm:spPr/>
      <dgm:t>
        <a:bodyPr/>
        <a:lstStyle/>
        <a:p>
          <a:endParaRPr lang="en-US"/>
        </a:p>
      </dgm:t>
    </dgm:pt>
    <dgm:pt modelId="{B7368726-AFE8-4201-8C32-418C929AF96E}">
      <dgm:prSet/>
      <dgm:spPr/>
      <dgm:t>
        <a:bodyPr/>
        <a:lstStyle/>
        <a:p>
          <a:pPr rtl="0"/>
          <a:r>
            <a:rPr lang="ja-JP"/>
            <a:t>睡眠時の危険を感知、</a:t>
          </a:r>
          <a:r>
            <a:rPr lang="ja-JP" altLang="en-US"/>
            <a:t>　　　</a:t>
          </a:r>
          <a:r>
            <a:rPr lang="ja-JP"/>
            <a:t>子守歌や物語の朗読も行う</a:t>
          </a:r>
          <a:endParaRPr lang="en-US" altLang="ja-JP">
            <a:latin typeface="Corbel" panose="020B0503020204020204"/>
          </a:endParaRPr>
        </a:p>
      </dgm:t>
    </dgm:pt>
    <dgm:pt modelId="{1E2023E4-B7DF-4615-A894-FFBF284AC732}" type="parTrans" cxnId="{7A450FC8-E8B5-40E3-8CC2-43F7D4B0F575}">
      <dgm:prSet/>
      <dgm:spPr/>
      <dgm:t>
        <a:bodyPr/>
        <a:lstStyle/>
        <a:p>
          <a:endParaRPr lang="en-US"/>
        </a:p>
      </dgm:t>
    </dgm:pt>
    <dgm:pt modelId="{11BDB9A5-A790-4C2D-819E-F30E49A817B4}" type="sibTrans" cxnId="{7A450FC8-E8B5-40E3-8CC2-43F7D4B0F575}">
      <dgm:prSet/>
      <dgm:spPr/>
      <dgm:t>
        <a:bodyPr/>
        <a:lstStyle/>
        <a:p>
          <a:endParaRPr lang="en-US"/>
        </a:p>
      </dgm:t>
    </dgm:pt>
    <dgm:pt modelId="{06C7309F-EDC3-4A07-953C-9A8923BE71D1}" type="pres">
      <dgm:prSet presAssocID="{5FE22559-477F-4FC8-872A-95891DF99D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E98A8B83-B6AC-44E3-BC54-81870D047206}" type="pres">
      <dgm:prSet presAssocID="{84A7F003-1801-4538-B2ED-74CEDBFEB298}" presName="linNode" presStyleCnt="0"/>
      <dgm:spPr/>
    </dgm:pt>
    <dgm:pt modelId="{411CDE14-5D12-4ABC-9A76-B8CFD8E70B78}" type="pres">
      <dgm:prSet presAssocID="{84A7F003-1801-4538-B2ED-74CEDBFEB298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7375859-CA60-40DD-AF41-AE31E72BB26D}" type="pres">
      <dgm:prSet presAssocID="{84A7F003-1801-4538-B2ED-74CEDBFEB298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72A2875-AAEC-449A-9AEF-E57706ED68A3}" type="pres">
      <dgm:prSet presAssocID="{8E2C7E18-10AF-4941-BE33-A86429A51339}" presName="sp" presStyleCnt="0"/>
      <dgm:spPr/>
    </dgm:pt>
    <dgm:pt modelId="{3766D4BA-C74D-496F-A5E5-9B39661060DB}" type="pres">
      <dgm:prSet presAssocID="{0BA1BE41-936A-49A3-B037-3A2544908B6B}" presName="linNode" presStyleCnt="0"/>
      <dgm:spPr/>
    </dgm:pt>
    <dgm:pt modelId="{206E96CA-1532-4662-A424-CF19C8DE3FDC}" type="pres">
      <dgm:prSet presAssocID="{0BA1BE41-936A-49A3-B037-3A2544908B6B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09B682A-F2A6-43F8-8CEC-EF94AAB9DF14}" type="pres">
      <dgm:prSet presAssocID="{0BA1BE41-936A-49A3-B037-3A2544908B6B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8E6D348-F4BC-46C2-B025-876611B8A342}" type="presOf" srcId="{9520445D-D618-441C-A51A-731F5D55F585}" destId="{C7375859-CA60-40DD-AF41-AE31E72BB26D}" srcOrd="0" destOrd="0" presId="urn:microsoft.com/office/officeart/2005/8/layout/vList5"/>
    <dgm:cxn modelId="{49F542E5-C8AE-4A7E-B47A-FB7F3282EC50}" srcId="{84A7F003-1801-4538-B2ED-74CEDBFEB298}" destId="{9520445D-D618-441C-A51A-731F5D55F585}" srcOrd="0" destOrd="0" parTransId="{0763A42F-F8D2-4020-AC46-869EFB7ADA42}" sibTransId="{F1520EF8-462A-4CF4-8BAA-C5EEB68D6BF9}"/>
    <dgm:cxn modelId="{278DAF8B-30C7-48B5-8ADF-FEB55D8EBE1C}" type="presOf" srcId="{0BA1BE41-936A-49A3-B037-3A2544908B6B}" destId="{206E96CA-1532-4662-A424-CF19C8DE3FDC}" srcOrd="0" destOrd="0" presId="urn:microsoft.com/office/officeart/2005/8/layout/vList5"/>
    <dgm:cxn modelId="{85283593-291C-40C9-9856-475E85216288}" srcId="{5FE22559-477F-4FC8-872A-95891DF99D2E}" destId="{84A7F003-1801-4538-B2ED-74CEDBFEB298}" srcOrd="0" destOrd="0" parTransId="{9583B7B1-5CF9-438C-A805-6CBC12AC9B2F}" sibTransId="{8E2C7E18-10AF-4941-BE33-A86429A51339}"/>
    <dgm:cxn modelId="{24B94516-ACE7-4A0C-AE7D-111189951331}" type="presOf" srcId="{84A7F003-1801-4538-B2ED-74CEDBFEB298}" destId="{411CDE14-5D12-4ABC-9A76-B8CFD8E70B78}" srcOrd="0" destOrd="0" presId="urn:microsoft.com/office/officeart/2005/8/layout/vList5"/>
    <dgm:cxn modelId="{04567753-1500-45B4-A294-07FFC1E169B7}" srcId="{5FE22559-477F-4FC8-872A-95891DF99D2E}" destId="{0BA1BE41-936A-49A3-B037-3A2544908B6B}" srcOrd="1" destOrd="0" parTransId="{7C42D156-A73D-4541-944E-86405F87407B}" sibTransId="{BB877C1D-5A66-41B3-A2E0-A5ACC8F4956D}"/>
    <dgm:cxn modelId="{04C6970A-6D71-4C8A-8DF5-2F3FA37974EA}" type="presOf" srcId="{B7368726-AFE8-4201-8C32-418C929AF96E}" destId="{109B682A-F2A6-43F8-8CEC-EF94AAB9DF14}" srcOrd="0" destOrd="0" presId="urn:microsoft.com/office/officeart/2005/8/layout/vList5"/>
    <dgm:cxn modelId="{7A450FC8-E8B5-40E3-8CC2-43F7D4B0F575}" srcId="{0BA1BE41-936A-49A3-B037-3A2544908B6B}" destId="{B7368726-AFE8-4201-8C32-418C929AF96E}" srcOrd="0" destOrd="0" parTransId="{1E2023E4-B7DF-4615-A894-FFBF284AC732}" sibTransId="{11BDB9A5-A790-4C2D-819E-F30E49A817B4}"/>
    <dgm:cxn modelId="{5D989E74-A068-4CA4-A238-BB3691F08F80}" type="presOf" srcId="{5FE22559-477F-4FC8-872A-95891DF99D2E}" destId="{06C7309F-EDC3-4A07-953C-9A8923BE71D1}" srcOrd="0" destOrd="0" presId="urn:microsoft.com/office/officeart/2005/8/layout/vList5"/>
    <dgm:cxn modelId="{2696D0DF-A744-4630-83D8-F5EEBAF02254}" type="presParOf" srcId="{06C7309F-EDC3-4A07-953C-9A8923BE71D1}" destId="{E98A8B83-B6AC-44E3-BC54-81870D047206}" srcOrd="0" destOrd="0" presId="urn:microsoft.com/office/officeart/2005/8/layout/vList5"/>
    <dgm:cxn modelId="{F46B425A-D3E6-487B-B7DE-76C907D95CC8}" type="presParOf" srcId="{E98A8B83-B6AC-44E3-BC54-81870D047206}" destId="{411CDE14-5D12-4ABC-9A76-B8CFD8E70B78}" srcOrd="0" destOrd="0" presId="urn:microsoft.com/office/officeart/2005/8/layout/vList5"/>
    <dgm:cxn modelId="{46EF0648-C26E-44BC-AD24-67E379C1E624}" type="presParOf" srcId="{E98A8B83-B6AC-44E3-BC54-81870D047206}" destId="{C7375859-CA60-40DD-AF41-AE31E72BB26D}" srcOrd="1" destOrd="0" presId="urn:microsoft.com/office/officeart/2005/8/layout/vList5"/>
    <dgm:cxn modelId="{8DD483E3-BC36-4ABA-B4FF-CE5641BF394B}" type="presParOf" srcId="{06C7309F-EDC3-4A07-953C-9A8923BE71D1}" destId="{772A2875-AAEC-449A-9AEF-E57706ED68A3}" srcOrd="1" destOrd="0" presId="urn:microsoft.com/office/officeart/2005/8/layout/vList5"/>
    <dgm:cxn modelId="{B582A778-A7B2-4E11-B593-0D167DBDBDDE}" type="presParOf" srcId="{06C7309F-EDC3-4A07-953C-9A8923BE71D1}" destId="{3766D4BA-C74D-496F-A5E5-9B39661060DB}" srcOrd="2" destOrd="0" presId="urn:microsoft.com/office/officeart/2005/8/layout/vList5"/>
    <dgm:cxn modelId="{AE5757F8-3053-4662-8A92-DD8F745C4389}" type="presParOf" srcId="{3766D4BA-C74D-496F-A5E5-9B39661060DB}" destId="{206E96CA-1532-4662-A424-CF19C8DE3FDC}" srcOrd="0" destOrd="0" presId="urn:microsoft.com/office/officeart/2005/8/layout/vList5"/>
    <dgm:cxn modelId="{3463651E-0F50-4017-AACF-65C9E18B2222}" type="presParOf" srcId="{3766D4BA-C74D-496F-A5E5-9B39661060DB}" destId="{109B682A-F2A6-43F8-8CEC-EF94AAB9DF1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75859-CA60-40DD-AF41-AE31E72BB26D}">
      <dsp:nvSpPr>
        <dsp:cNvPr id="0" name=""/>
        <dsp:cNvSpPr/>
      </dsp:nvSpPr>
      <dsp:spPr>
        <a:xfrm rot="5400000">
          <a:off x="5290945" y="-2079658"/>
          <a:ext cx="1052500" cy="54750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sz="2800" kern="1200"/>
            <a:t>異常を感知すると瞬時に警告、スマホに通知</a:t>
          </a:r>
          <a:endParaRPr lang="en-US" sz="2800" kern="1200"/>
        </a:p>
      </dsp:txBody>
      <dsp:txXfrm rot="-5400000">
        <a:off x="3079692" y="182974"/>
        <a:ext cx="5423629" cy="949742"/>
      </dsp:txXfrm>
    </dsp:sp>
    <dsp:sp modelId="{411CDE14-5D12-4ABC-9A76-B8CFD8E70B78}">
      <dsp:nvSpPr>
        <dsp:cNvPr id="0" name=""/>
        <dsp:cNvSpPr/>
      </dsp:nvSpPr>
      <dsp:spPr>
        <a:xfrm>
          <a:off x="0" y="32"/>
          <a:ext cx="3079692" cy="1315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sz="3000" kern="1200"/>
            <a:t>睡眠時の事故を防げる</a:t>
          </a:r>
          <a:endParaRPr lang="en-US" sz="3000" kern="1200"/>
        </a:p>
      </dsp:txBody>
      <dsp:txXfrm>
        <a:off x="64224" y="64256"/>
        <a:ext cx="2951244" cy="1187177"/>
      </dsp:txXfrm>
    </dsp:sp>
    <dsp:sp modelId="{109B682A-F2A6-43F8-8CEC-EF94AAB9DF14}">
      <dsp:nvSpPr>
        <dsp:cNvPr id="0" name=""/>
        <dsp:cNvSpPr/>
      </dsp:nvSpPr>
      <dsp:spPr>
        <a:xfrm rot="5400000">
          <a:off x="5290945" y="-698250"/>
          <a:ext cx="1052500" cy="54750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sz="2800" kern="1200"/>
            <a:t>睡眠時の危険を感知、</a:t>
          </a:r>
          <a:r>
            <a:rPr lang="ja-JP" altLang="en-US" sz="2800" kern="1200"/>
            <a:t>　　　</a:t>
          </a:r>
          <a:r>
            <a:rPr lang="ja-JP" sz="2800" kern="1200"/>
            <a:t>子守歌や物語の朗読も行う</a:t>
          </a:r>
          <a:endParaRPr lang="en-US" altLang="ja-JP" sz="2800" kern="1200">
            <a:latin typeface="Corbel" panose="020B0503020204020204"/>
          </a:endParaRPr>
        </a:p>
      </dsp:txBody>
      <dsp:txXfrm rot="-5400000">
        <a:off x="3079692" y="1564382"/>
        <a:ext cx="5423629" cy="949742"/>
      </dsp:txXfrm>
    </dsp:sp>
    <dsp:sp modelId="{206E96CA-1532-4662-A424-CF19C8DE3FDC}">
      <dsp:nvSpPr>
        <dsp:cNvPr id="0" name=""/>
        <dsp:cNvSpPr/>
      </dsp:nvSpPr>
      <dsp:spPr>
        <a:xfrm>
          <a:off x="0" y="1381440"/>
          <a:ext cx="3079692" cy="1315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sz="3000" kern="1200"/>
            <a:t>育児負担軽減（ねかしつけ）</a:t>
          </a:r>
          <a:endParaRPr lang="en-US" sz="3000" kern="1200"/>
        </a:p>
      </dsp:txBody>
      <dsp:txXfrm>
        <a:off x="64224" y="1445664"/>
        <a:ext cx="2951244" cy="1187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E0228-EAD4-4A26-98F9-84FCAC63FED9}" type="datetimeFigureOut">
              <a:t>2023/9/26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57B56-DF49-4B0B-B302-3EB986EDC8FB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9770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E57B56-DF49-4B0B-B302-3EB986EDC8F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844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E57B56-DF49-4B0B-B302-3EB986EDC8F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288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57B56-DF49-4B0B-B302-3EB986EDC8FB}" type="slidenum">
              <a:rPr lang="en-US" altLang="ja-JP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490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Calibri"/>
              <a:ea typeface="游ゴシック"/>
              <a:cs typeface="Calibri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57B56-DF49-4B0B-B302-3EB986EDC8FB}" type="slidenum">
              <a:rPr lang="en-US" altLang="ja-JP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1542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Calibri"/>
              <a:ea typeface="游ゴシック"/>
              <a:cs typeface="Calibri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57B56-DF49-4B0B-B302-3EB986EDC8FB}" type="slidenum">
              <a:rPr lang="en-US" altLang="ja-JP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6210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57B56-DF49-4B0B-B302-3EB986EDC8FB}" type="slidenum">
              <a:rPr lang="en-US" altLang="ja-JP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216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57B56-DF49-4B0B-B302-3EB986EDC8FB}" type="slidenum">
              <a:rPr lang="en-US" altLang="ja-JP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932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57B56-DF49-4B0B-B302-3EB986EDC8FB}" type="slidenum">
              <a:rPr lang="en-US" altLang="ja-JP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82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813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7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2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8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87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7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80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8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74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0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69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6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4.sv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13.png"/><Relationship Id="rId5" Type="http://schemas.openxmlformats.org/officeDocument/2006/relationships/image" Target="../media/image21.png"/><Relationship Id="rId15" Type="http://schemas.openxmlformats.org/officeDocument/2006/relationships/image" Target="../media/image36.svg"/><Relationship Id="rId10" Type="http://schemas.openxmlformats.org/officeDocument/2006/relationships/image" Target="../media/image26.svg"/><Relationship Id="rId4" Type="http://schemas.openxmlformats.org/officeDocument/2006/relationships/image" Target="../media/image7.png"/><Relationship Id="rId9" Type="http://schemas.openxmlformats.org/officeDocument/2006/relationships/image" Target="../media/image22.png"/><Relationship Id="rId1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ipss.go.jp/pp-zenkoku/j/zenkoku2023/pp2023_ReportALL.pdf" TargetMode="External"/><Relationship Id="rId4" Type="http://schemas.openxmlformats.org/officeDocument/2006/relationships/hyperlink" Target="https://www.caa.go.jp/policies/policy/consumer_safety/release/pdf/161024kouhyou_1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11.sv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18" Type="http://schemas.openxmlformats.org/officeDocument/2006/relationships/image" Target="../media/image24.png"/><Relationship Id="rId3" Type="http://schemas.openxmlformats.org/officeDocument/2006/relationships/image" Target="../media/image11.svg"/><Relationship Id="rId7" Type="http://schemas.openxmlformats.org/officeDocument/2006/relationships/image" Target="../media/image17.png"/><Relationship Id="rId12" Type="http://schemas.openxmlformats.org/officeDocument/2006/relationships/image" Target="../media/image11.png"/><Relationship Id="rId17" Type="http://schemas.openxmlformats.org/officeDocument/2006/relationships/image" Target="../media/image23.png"/><Relationship Id="rId2" Type="http://schemas.openxmlformats.org/officeDocument/2006/relationships/image" Target="../media/image9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5" Type="http://schemas.openxmlformats.org/officeDocument/2006/relationships/image" Target="../media/image26.sv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21.sv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6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23.png"/><Relationship Id="rId10" Type="http://schemas.microsoft.com/office/2007/relationships/diagramDrawing" Target="../diagrams/drawing1.xml"/><Relationship Id="rId4" Type="http://schemas.openxmlformats.org/officeDocument/2006/relationships/image" Target="../media/image11.png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16D73330-48D2-19D2-A387-614ADC747F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22593" r="-2" b="21156"/>
          <a:stretch/>
        </p:blipFill>
        <p:spPr>
          <a:xfrm>
            <a:off x="0" y="-897"/>
            <a:ext cx="1219198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12510" y="1587360"/>
            <a:ext cx="9966960" cy="2936518"/>
          </a:xfrm>
        </p:spPr>
        <p:txBody>
          <a:bodyPr>
            <a:normAutofit/>
          </a:bodyPr>
          <a:lstStyle/>
          <a:p>
            <a:r>
              <a:rPr lang="ja-JP" altLang="en-US" sz="4400">
                <a:ea typeface="游ゴシック Light"/>
              </a:rPr>
              <a:t>赤ちゃん見守りデバイス</a:t>
            </a:r>
            <a:br>
              <a:rPr lang="ja-JP" altLang="en-US" sz="4400">
                <a:ea typeface="游ゴシック Light"/>
              </a:rPr>
            </a:br>
            <a:r>
              <a:rPr lang="ja-JP" altLang="en-US" sz="9600">
                <a:ea typeface="游ゴシック Light"/>
              </a:rPr>
              <a:t>Anmin</a:t>
            </a:r>
            <a:br>
              <a:rPr lang="ja-JP" altLang="en-US" sz="9600">
                <a:ea typeface="游ゴシック Light"/>
              </a:rPr>
            </a:br>
            <a:r>
              <a:rPr lang="ja-JP" altLang="en-US" sz="4400">
                <a:ea typeface="游ゴシック Light"/>
              </a:rPr>
              <a:t>~睡眠をサポート~</a:t>
            </a:r>
          </a:p>
        </p:txBody>
      </p:sp>
    </p:spTree>
    <p:extLst>
      <p:ext uri="{BB962C8B-B14F-4D97-AF65-F5344CB8AC3E}">
        <p14:creationId xmlns:p14="http://schemas.microsoft.com/office/powerpoint/2010/main" val="1608477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B6740F0-2A98-6DE2-6CE2-AA1391501B8D}"/>
              </a:ext>
            </a:extLst>
          </p:cNvPr>
          <p:cNvSpPr txBox="1"/>
          <p:nvPr/>
        </p:nvSpPr>
        <p:spPr>
          <a:xfrm>
            <a:off x="3139590" y="5693160"/>
            <a:ext cx="171796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000">
                <a:solidFill>
                  <a:srgbClr val="000000"/>
                </a:solidFill>
                <a:latin typeface="游ゴシック Light"/>
                <a:ea typeface="游ゴシック Light"/>
              </a:rPr>
              <a:t>まんま、</a:t>
            </a:r>
          </a:p>
          <a:p>
            <a:pPr algn="l"/>
            <a:r>
              <a:rPr lang="ja-JP" altLang="en-US" sz="2000">
                <a:solidFill>
                  <a:srgbClr val="000000"/>
                </a:solidFill>
                <a:latin typeface="游ゴシック Light"/>
                <a:ea typeface="游ゴシック Light"/>
              </a:rPr>
              <a:t>おいしいね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2C61BA7-B5D4-47FB-E0F4-4DBDA41F247C}"/>
              </a:ext>
            </a:extLst>
          </p:cNvPr>
          <p:cNvSpPr txBox="1"/>
          <p:nvPr/>
        </p:nvSpPr>
        <p:spPr>
          <a:xfrm>
            <a:off x="187036" y="8811490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ja-JP" altLang="en-US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8E075A59-E28E-F131-BCC0-8B28C894F6B4}"/>
              </a:ext>
            </a:extLst>
          </p:cNvPr>
          <p:cNvSpPr/>
          <p:nvPr/>
        </p:nvSpPr>
        <p:spPr>
          <a:xfrm>
            <a:off x="5198423" y="6148450"/>
            <a:ext cx="623454" cy="3740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90CA81A-EE30-60BE-0D24-0BBFF1C19B5F}"/>
              </a:ext>
            </a:extLst>
          </p:cNvPr>
          <p:cNvSpPr txBox="1"/>
          <p:nvPr/>
        </p:nvSpPr>
        <p:spPr>
          <a:xfrm>
            <a:off x="8689768" y="5670468"/>
            <a:ext cx="1600200" cy="6026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887A2B7-E35D-3311-6FA6-1FFDDA0B6687}"/>
              </a:ext>
            </a:extLst>
          </p:cNvPr>
          <p:cNvSpPr txBox="1"/>
          <p:nvPr/>
        </p:nvSpPr>
        <p:spPr>
          <a:xfrm>
            <a:off x="8835241" y="5670467"/>
            <a:ext cx="1662545" cy="6858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8C51625-25EC-8DC2-4D20-6A14A50138FF}"/>
              </a:ext>
            </a:extLst>
          </p:cNvPr>
          <p:cNvSpPr txBox="1"/>
          <p:nvPr/>
        </p:nvSpPr>
        <p:spPr>
          <a:xfrm>
            <a:off x="8772895" y="5531922"/>
            <a:ext cx="160020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000">
                <a:solidFill>
                  <a:srgbClr val="000000"/>
                </a:solidFill>
                <a:latin typeface="游ゴシック Light"/>
                <a:ea typeface="游ゴシック Light"/>
              </a:rPr>
              <a:t>今日は</a:t>
            </a:r>
            <a:endParaRPr lang="ja-JP">
              <a:solidFill>
                <a:srgbClr val="000000"/>
              </a:solidFill>
            </a:endParaRPr>
          </a:p>
          <a:p>
            <a:pPr algn="l"/>
            <a:r>
              <a:rPr lang="ja-JP" altLang="en-US" sz="2000">
                <a:solidFill>
                  <a:srgbClr val="000000"/>
                </a:solidFill>
                <a:latin typeface="游ゴシック Light"/>
                <a:ea typeface="游ゴシック Light"/>
              </a:rPr>
              <a:t>どんなことしたの？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56BB3E1-F55A-E031-F6E7-6D1E9025E016}"/>
              </a:ext>
            </a:extLst>
          </p:cNvPr>
          <p:cNvSpPr/>
          <p:nvPr/>
        </p:nvSpPr>
        <p:spPr>
          <a:xfrm>
            <a:off x="229315" y="5022795"/>
            <a:ext cx="11729008" cy="16066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CD6ED91-67EF-8E96-7476-23791C813076}"/>
              </a:ext>
            </a:extLst>
          </p:cNvPr>
          <p:cNvSpPr/>
          <p:nvPr/>
        </p:nvSpPr>
        <p:spPr>
          <a:xfrm>
            <a:off x="229315" y="1826448"/>
            <a:ext cx="11729008" cy="16066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C0205B7-B4B9-C247-29DC-3D12D590C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959" y="1898815"/>
            <a:ext cx="6142040" cy="14520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r>
              <a:rPr lang="ja-JP" altLang="en-US" sz="2800" b="1">
                <a:ea typeface="ＭＳ ゴシック"/>
              </a:rPr>
              <a:t>病院と連携</a:t>
            </a:r>
            <a:endParaRPr lang="ja-JP" b="1"/>
          </a:p>
          <a:p>
            <a:pPr marL="45720" indent="0">
              <a:buNone/>
            </a:pPr>
            <a:r>
              <a:rPr lang="ja-JP" altLang="en-US">
                <a:ea typeface="ＭＳ ゴシック"/>
              </a:rPr>
              <a:t>　</a:t>
            </a:r>
            <a:r>
              <a:rPr lang="ja-JP" altLang="en-US">
                <a:solidFill>
                  <a:schemeClr val="tx1"/>
                </a:solidFill>
                <a:ea typeface="ＭＳ ゴシック"/>
              </a:rPr>
              <a:t>睡眠データを医療機関に送信すること</a:t>
            </a:r>
            <a:r>
              <a:rPr lang="ja-JP" altLang="en-US" sz="2000">
                <a:solidFill>
                  <a:schemeClr val="tx1"/>
                </a:solidFill>
                <a:ea typeface="ＭＳ ゴシック"/>
              </a:rPr>
              <a:t>で</a:t>
            </a:r>
          </a:p>
          <a:p>
            <a:pPr marL="45720" indent="0">
              <a:buNone/>
            </a:pPr>
            <a:r>
              <a:rPr lang="ja-JP" altLang="en-US" sz="2000">
                <a:solidFill>
                  <a:schemeClr val="tx1"/>
                </a:solidFill>
                <a:ea typeface="ＭＳ ゴシック"/>
              </a:rPr>
              <a:t>　医師が健康状態を把握できる。</a:t>
            </a:r>
            <a:endParaRPr lang="ja-JP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ja-JP" altLang="en-US" sz="2800">
              <a:solidFill>
                <a:schemeClr val="tx1"/>
              </a:solidFill>
              <a:ea typeface="ＭＳ ゴシック"/>
            </a:endParaRPr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135FE963-BBEA-C335-B33B-0AAB2FE1C00C}"/>
              </a:ext>
            </a:extLst>
          </p:cNvPr>
          <p:cNvSpPr txBox="1">
            <a:spLocks/>
          </p:cNvSpPr>
          <p:nvPr/>
        </p:nvSpPr>
        <p:spPr>
          <a:xfrm>
            <a:off x="1150917" y="5099216"/>
            <a:ext cx="9862975" cy="14520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kumimoji="0" lang="ja-JP" altLang="en-US" sz="2800" b="1">
                <a:ea typeface="ＭＳ ゴシック"/>
              </a:rPr>
              <a:t>赤ちゃんの成長に応じて内容の変化</a:t>
            </a:r>
            <a:endParaRPr lang="ja-JP" altLang="en-US" sz="2800" b="1">
              <a:ea typeface="ＭＳ ゴシック"/>
            </a:endParaRPr>
          </a:p>
          <a:p>
            <a:pPr marL="45720" indent="0">
              <a:buNone/>
            </a:pPr>
            <a:r>
              <a:rPr kumimoji="0" lang="ja-JP" altLang="en-US" sz="2000">
                <a:solidFill>
                  <a:schemeClr val="tx1"/>
                </a:solidFill>
                <a:ea typeface="ＭＳ ゴシック"/>
              </a:rPr>
              <a:t>　喋る機能のセリフを子供の成長に応じて</a:t>
            </a:r>
            <a:endParaRPr kumimoji="0" lang="ja-JP" altLang="en-US" sz="2800">
              <a:solidFill>
                <a:schemeClr val="tx1"/>
              </a:solidFill>
              <a:ea typeface="ＭＳ ゴシック"/>
            </a:endParaRPr>
          </a:p>
          <a:p>
            <a:pPr marL="45720" indent="0">
              <a:buNone/>
            </a:pPr>
            <a:r>
              <a:rPr lang="ja-JP" altLang="en-US" sz="2000">
                <a:solidFill>
                  <a:schemeClr val="tx1"/>
                </a:solidFill>
                <a:ea typeface="ＭＳ ゴシック"/>
              </a:rPr>
              <a:t>　変化させると、玩具としても利用できる</a:t>
            </a:r>
          </a:p>
          <a:p>
            <a:pPr marL="45720" indent="0">
              <a:buNone/>
            </a:pPr>
            <a:endParaRPr lang="ja-JP" altLang="en-US" sz="2000">
              <a:solidFill>
                <a:srgbClr val="1CADE4"/>
              </a:solidFill>
              <a:ea typeface="ＭＳ ゴシック"/>
            </a:endParaRPr>
          </a:p>
          <a:p>
            <a:endParaRPr lang="ja-JP" altLang="en-US">
              <a:ea typeface="ＭＳ ゴシック"/>
            </a:endParaRPr>
          </a:p>
        </p:txBody>
      </p:sp>
      <p:sp>
        <p:nvSpPr>
          <p:cNvPr id="23" name="コンテンツ プレースホルダー 2">
            <a:extLst>
              <a:ext uri="{FF2B5EF4-FFF2-40B4-BE49-F238E27FC236}">
                <a16:creationId xmlns:a16="http://schemas.microsoft.com/office/drawing/2014/main" id="{646B9600-588D-29ED-8866-82248FD958DA}"/>
              </a:ext>
            </a:extLst>
          </p:cNvPr>
          <p:cNvSpPr txBox="1">
            <a:spLocks/>
          </p:cNvSpPr>
          <p:nvPr/>
        </p:nvSpPr>
        <p:spPr>
          <a:xfrm>
            <a:off x="5034151" y="3500005"/>
            <a:ext cx="7161339" cy="14619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kumimoji="0" lang="ja-JP" altLang="en-US" sz="2800" b="1">
                <a:ea typeface="ＭＳ ゴシック"/>
              </a:rPr>
              <a:t>睡眠学習</a:t>
            </a:r>
            <a:endParaRPr lang="ja-JP" altLang="en-US" sz="2800" b="1">
              <a:ea typeface="ＭＳ ゴシック"/>
            </a:endParaRPr>
          </a:p>
          <a:p>
            <a:pPr marL="45720" indent="0">
              <a:buNone/>
            </a:pPr>
            <a:r>
              <a:rPr kumimoji="0" lang="ja-JP" altLang="en-US" sz="2000">
                <a:ea typeface="ＭＳ ゴシック"/>
              </a:rPr>
              <a:t>　</a:t>
            </a:r>
            <a:r>
              <a:rPr kumimoji="0" lang="ja-JP" altLang="en-US" sz="2000">
                <a:solidFill>
                  <a:schemeClr val="tx1"/>
                </a:solidFill>
                <a:ea typeface="ＭＳ ゴシック"/>
              </a:rPr>
              <a:t>睡眠中に音楽や英語などを聴かせることで</a:t>
            </a:r>
            <a:r>
              <a:rPr lang="ja-JP" altLang="en-US" sz="2000">
                <a:solidFill>
                  <a:schemeClr val="tx1"/>
                </a:solidFill>
                <a:ea typeface="ＭＳ ゴシック"/>
              </a:rPr>
              <a:t>学習に繋がる。</a:t>
            </a:r>
            <a:endParaRPr lang="ja-JP">
              <a:solidFill>
                <a:schemeClr val="tx1"/>
              </a:solidFill>
              <a:ea typeface="ＭＳ ゴシック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EA7F79-2F40-FBDE-4D12-F3DA7436F310}"/>
              </a:ext>
            </a:extLst>
          </p:cNvPr>
          <p:cNvSpPr txBox="1"/>
          <p:nvPr/>
        </p:nvSpPr>
        <p:spPr>
          <a:xfrm>
            <a:off x="7290459" y="6221680"/>
            <a:ext cx="118456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400">
                <a:latin typeface="Times New Roman"/>
                <a:ea typeface="游ゴシック Light"/>
                <a:cs typeface="Times New Roman"/>
              </a:rPr>
              <a:t>1</a:t>
            </a:r>
            <a:r>
              <a:rPr lang="ja-JP" altLang="en-US" sz="2400">
                <a:latin typeface="游ゴシック"/>
                <a:ea typeface="游ゴシック"/>
              </a:rPr>
              <a:t>歳頃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A5142EE-DAFC-1681-9470-F4A786790DC3}"/>
              </a:ext>
            </a:extLst>
          </p:cNvPr>
          <p:cNvSpPr txBox="1"/>
          <p:nvPr/>
        </p:nvSpPr>
        <p:spPr>
          <a:xfrm>
            <a:off x="9575470" y="6248400"/>
            <a:ext cx="172489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2400">
                <a:latin typeface="Times New Roman"/>
                <a:ea typeface="游ゴシック Light"/>
                <a:cs typeface="Times New Roman"/>
              </a:rPr>
              <a:t>3</a:t>
            </a:r>
            <a:r>
              <a:rPr lang="ja-JP" altLang="en-US" sz="2400">
                <a:latin typeface="游ゴシック"/>
                <a:ea typeface="游ゴシック"/>
              </a:rPr>
              <a:t>歳頃</a:t>
            </a:r>
            <a:endParaRPr lang="ja-JP">
              <a:latin typeface="游ゴシック"/>
              <a:ea typeface="游ゴシック"/>
            </a:endParaRPr>
          </a:p>
        </p:txBody>
      </p:sp>
      <p:pic>
        <p:nvPicPr>
          <p:cNvPr id="25" name="図 24" descr="おもちゃ, 座る, 小さい, 人形 が含まれている画像&#10;&#10;説明は自動で生成されたものです">
            <a:extLst>
              <a:ext uri="{FF2B5EF4-FFF2-40B4-BE49-F238E27FC236}">
                <a16:creationId xmlns:a16="http://schemas.microsoft.com/office/drawing/2014/main" id="{EF67F591-BD8A-0D87-DA72-8745794EA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920" y="5064536"/>
            <a:ext cx="1077686" cy="1126754"/>
          </a:xfrm>
          <a:prstGeom prst="rect">
            <a:avLst/>
          </a:prstGeom>
        </p:spPr>
      </p:pic>
      <p:pic>
        <p:nvPicPr>
          <p:cNvPr id="29" name="図 28" descr="おもちゃ, 座る, 小さい, 人形 が含まれている画像&#10;&#10;説明は自動で生成されたものです">
            <a:extLst>
              <a:ext uri="{FF2B5EF4-FFF2-40B4-BE49-F238E27FC236}">
                <a16:creationId xmlns:a16="http://schemas.microsoft.com/office/drawing/2014/main" id="{82AEAD0D-DE25-DFD4-F336-4144C7925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5739" y="5104121"/>
            <a:ext cx="1077686" cy="1126754"/>
          </a:xfrm>
          <a:prstGeom prst="rect">
            <a:avLst/>
          </a:prstGeom>
        </p:spPr>
      </p:pic>
      <p:sp>
        <p:nvSpPr>
          <p:cNvPr id="31" name="矢印: 右 30">
            <a:extLst>
              <a:ext uri="{FF2B5EF4-FFF2-40B4-BE49-F238E27FC236}">
                <a16:creationId xmlns:a16="http://schemas.microsoft.com/office/drawing/2014/main" id="{67B137E3-0BD2-9AE4-4A91-B19C9500639B}"/>
              </a:ext>
            </a:extLst>
          </p:cNvPr>
          <p:cNvSpPr/>
          <p:nvPr/>
        </p:nvSpPr>
        <p:spPr>
          <a:xfrm>
            <a:off x="8468097" y="6013863"/>
            <a:ext cx="1197427" cy="4037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33" name="図 32" descr="ウニ が含まれている画像&#10;&#10;説明は自動で生成されたものです">
            <a:extLst>
              <a:ext uri="{FF2B5EF4-FFF2-40B4-BE49-F238E27FC236}">
                <a16:creationId xmlns:a16="http://schemas.microsoft.com/office/drawing/2014/main" id="{2D0DE355-076E-F276-35FC-5187D6D28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6525" y="5543101"/>
            <a:ext cx="614856" cy="436787"/>
          </a:xfrm>
          <a:prstGeom prst="rect">
            <a:avLst/>
          </a:prstGeom>
        </p:spPr>
      </p:pic>
      <p:pic>
        <p:nvPicPr>
          <p:cNvPr id="35" name="図 34" descr="ウニ が含まれている画像&#10;&#10;説明は自動で生成されたものです">
            <a:extLst>
              <a:ext uri="{FF2B5EF4-FFF2-40B4-BE49-F238E27FC236}">
                <a16:creationId xmlns:a16="http://schemas.microsoft.com/office/drawing/2014/main" id="{A891C5DC-97DE-DD0C-54D1-FA0FC7988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0343" y="5572790"/>
            <a:ext cx="614856" cy="436787"/>
          </a:xfrm>
          <a:prstGeom prst="rect">
            <a:avLst/>
          </a:prstGeom>
        </p:spPr>
      </p:pic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E91159B4-E949-714C-F307-A62EAC933DA2}"/>
              </a:ext>
            </a:extLst>
          </p:cNvPr>
          <p:cNvGrpSpPr/>
          <p:nvPr/>
        </p:nvGrpSpPr>
        <p:grpSpPr>
          <a:xfrm>
            <a:off x="491777" y="3757206"/>
            <a:ext cx="840181" cy="928833"/>
            <a:chOff x="946592" y="3600495"/>
            <a:chExt cx="1018310" cy="1067378"/>
          </a:xfrm>
        </p:grpSpPr>
        <p:pic>
          <p:nvPicPr>
            <p:cNvPr id="39" name="図 38" descr="おもちゃ, クマ, 座る, 小さい が含まれている画像&#10;&#10;説明は自動で生成されたものです">
              <a:extLst>
                <a:ext uri="{FF2B5EF4-FFF2-40B4-BE49-F238E27FC236}">
                  <a16:creationId xmlns:a16="http://schemas.microsoft.com/office/drawing/2014/main" id="{64BBD3E3-3C79-28A4-787D-9C42F8EFE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6592" y="3600495"/>
              <a:ext cx="1018310" cy="1067378"/>
            </a:xfrm>
            <a:prstGeom prst="rect">
              <a:avLst/>
            </a:prstGeom>
          </p:spPr>
        </p:pic>
        <p:pic>
          <p:nvPicPr>
            <p:cNvPr id="41" name="図 40" descr="ウニ が含まれている画像&#10;&#10;説明は自動で生成されたものです">
              <a:extLst>
                <a:ext uri="{FF2B5EF4-FFF2-40B4-BE49-F238E27FC236}">
                  <a16:creationId xmlns:a16="http://schemas.microsoft.com/office/drawing/2014/main" id="{0101445B-F53C-91C0-8AB2-CA5A3685E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9336" y="4017283"/>
              <a:ext cx="608327" cy="443441"/>
            </a:xfrm>
            <a:prstGeom prst="rect">
              <a:avLst/>
            </a:prstGeom>
          </p:spPr>
        </p:pic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33BA2983-04B4-FE04-FD7C-CF4CA2867AAD}"/>
              </a:ext>
            </a:extLst>
          </p:cNvPr>
          <p:cNvGrpSpPr/>
          <p:nvPr/>
        </p:nvGrpSpPr>
        <p:grpSpPr>
          <a:xfrm>
            <a:off x="2403281" y="3573424"/>
            <a:ext cx="1730378" cy="1308288"/>
            <a:chOff x="1749731" y="3692926"/>
            <a:chExt cx="2296185" cy="1734700"/>
          </a:xfrm>
        </p:grpSpPr>
        <p:pic>
          <p:nvPicPr>
            <p:cNvPr id="37" name="図 36" descr="時計 が含まれている画像&#10;&#10;説明は自動で生成されたものです">
              <a:extLst>
                <a:ext uri="{FF2B5EF4-FFF2-40B4-BE49-F238E27FC236}">
                  <a16:creationId xmlns:a16="http://schemas.microsoft.com/office/drawing/2014/main" id="{6B357F79-BF18-5953-D0E4-46622EAFF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49731" y="4171979"/>
              <a:ext cx="1247863" cy="1255647"/>
            </a:xfrm>
            <a:prstGeom prst="rect">
              <a:avLst/>
            </a:prstGeom>
          </p:spPr>
        </p:pic>
        <p:pic>
          <p:nvPicPr>
            <p:cNvPr id="43" name="図 42" descr="挿絵 が含まれている画像&#10;&#10;説明は自動で生成されたものです">
              <a:extLst>
                <a:ext uri="{FF2B5EF4-FFF2-40B4-BE49-F238E27FC236}">
                  <a16:creationId xmlns:a16="http://schemas.microsoft.com/office/drawing/2014/main" id="{6B1703FD-BD1F-FB5D-0BF1-5E616730C2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9486" r="606" b="31097"/>
            <a:stretch/>
          </p:blipFill>
          <p:spPr>
            <a:xfrm>
              <a:off x="2663781" y="3692926"/>
              <a:ext cx="1382135" cy="549820"/>
            </a:xfrm>
            <a:prstGeom prst="rect">
              <a:avLst/>
            </a:prstGeom>
          </p:spPr>
        </p:pic>
      </p:grpSp>
      <p:pic>
        <p:nvPicPr>
          <p:cNvPr id="46" name="図 45" descr="音符 イラストや">
            <a:extLst>
              <a:ext uri="{FF2B5EF4-FFF2-40B4-BE49-F238E27FC236}">
                <a16:creationId xmlns:a16="http://schemas.microsoft.com/office/drawing/2014/main" id="{3E66C200-21CB-03FC-FD43-09C24FEECF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1171" y="3715696"/>
            <a:ext cx="1229097" cy="630679"/>
          </a:xfrm>
          <a:prstGeom prst="rect">
            <a:avLst/>
          </a:prstGeom>
        </p:spPr>
      </p:pic>
      <p:pic>
        <p:nvPicPr>
          <p:cNvPr id="47" name="図 46" descr="クリップボードに書き込む人のイラスト（男性医師） | かわいいフリー素材集 いらすとや">
            <a:extLst>
              <a:ext uri="{FF2B5EF4-FFF2-40B4-BE49-F238E27FC236}">
                <a16:creationId xmlns:a16="http://schemas.microsoft.com/office/drawing/2014/main" id="{C9DB1843-7714-DAF1-FB7C-C4E5D1D8EF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9624" y="1896092"/>
            <a:ext cx="966544" cy="1462644"/>
          </a:xfrm>
          <a:prstGeom prst="rect">
            <a:avLst/>
          </a:prstGeom>
        </p:spPr>
      </p:pic>
      <p:pic>
        <p:nvPicPr>
          <p:cNvPr id="49" name="グラフィックス 48" descr="棒グラフ 単色塗りつぶし">
            <a:extLst>
              <a:ext uri="{FF2B5EF4-FFF2-40B4-BE49-F238E27FC236}">
                <a16:creationId xmlns:a16="http://schemas.microsoft.com/office/drawing/2014/main" id="{0FF9BFB3-7B09-EC3E-B503-62FA89E1CF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19920000">
            <a:off x="9290822" y="2019872"/>
            <a:ext cx="744072" cy="753036"/>
          </a:xfrm>
          <a:prstGeom prst="rect">
            <a:avLst/>
          </a:prstGeom>
        </p:spPr>
      </p:pic>
      <p:pic>
        <p:nvPicPr>
          <p:cNvPr id="51" name="図 50" descr="帽子 が含まれている画像&#10;&#10;説明は自動で生成されたものです">
            <a:extLst>
              <a:ext uri="{FF2B5EF4-FFF2-40B4-BE49-F238E27FC236}">
                <a16:creationId xmlns:a16="http://schemas.microsoft.com/office/drawing/2014/main" id="{35BA792D-4157-B37A-8ABF-CE8CB81FD1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37421" y="2393209"/>
            <a:ext cx="1196441" cy="1114628"/>
          </a:xfrm>
          <a:prstGeom prst="rect">
            <a:avLst/>
          </a:prstGeom>
        </p:spPr>
      </p:pic>
      <p:pic>
        <p:nvPicPr>
          <p:cNvPr id="52" name="グラフィックス 51" descr="円グラフ 単色塗りつぶし">
            <a:extLst>
              <a:ext uri="{FF2B5EF4-FFF2-40B4-BE49-F238E27FC236}">
                <a16:creationId xmlns:a16="http://schemas.microsoft.com/office/drawing/2014/main" id="{C5B2B40A-87E9-2B66-8E9E-29894219BC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0022774" y="1813955"/>
            <a:ext cx="686790" cy="686790"/>
          </a:xfrm>
          <a:prstGeom prst="rect">
            <a:avLst/>
          </a:prstGeom>
        </p:spPr>
      </p:pic>
      <p:pic>
        <p:nvPicPr>
          <p:cNvPr id="53" name="グラフィックス 52" descr="レーダー チャート 単色塗りつぶし">
            <a:extLst>
              <a:ext uri="{FF2B5EF4-FFF2-40B4-BE49-F238E27FC236}">
                <a16:creationId xmlns:a16="http://schemas.microsoft.com/office/drawing/2014/main" id="{F0C234F7-4C8F-A1FE-E6AF-AB017278BB0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9680740" y="2629765"/>
            <a:ext cx="686790" cy="686790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16B00C8C-04ED-B6DF-1D22-2163DB5FC4D8}"/>
              </a:ext>
            </a:extLst>
          </p:cNvPr>
          <p:cNvGrpSpPr/>
          <p:nvPr/>
        </p:nvGrpSpPr>
        <p:grpSpPr>
          <a:xfrm>
            <a:off x="8159285" y="5083040"/>
            <a:ext cx="1527517" cy="746166"/>
            <a:chOff x="8159285" y="5083040"/>
            <a:chExt cx="1527517" cy="746166"/>
          </a:xfrm>
        </p:grpSpPr>
        <p:sp>
          <p:nvSpPr>
            <p:cNvPr id="16" name="吹き出し: 円形 15">
              <a:extLst>
                <a:ext uri="{FF2B5EF4-FFF2-40B4-BE49-F238E27FC236}">
                  <a16:creationId xmlns:a16="http://schemas.microsoft.com/office/drawing/2014/main" id="{B07347AD-0B49-6001-93B0-B64354DC5800}"/>
                </a:ext>
              </a:extLst>
            </p:cNvPr>
            <p:cNvSpPr/>
            <p:nvPr/>
          </p:nvSpPr>
          <p:spPr>
            <a:xfrm rot="5220000">
              <a:off x="8542388" y="4891056"/>
              <a:ext cx="746166" cy="1130134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ea typeface="ＭＳ ゴシック"/>
              </a:endParaRP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95BAD0FF-171E-CA2D-88B2-349949B3B7C4}"/>
                </a:ext>
              </a:extLst>
            </p:cNvPr>
            <p:cNvSpPr txBox="1"/>
            <p:nvPr/>
          </p:nvSpPr>
          <p:spPr>
            <a:xfrm>
              <a:off x="8159285" y="5254116"/>
              <a:ext cx="1527517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ja-JP" altLang="en-US" sz="1600">
                  <a:ea typeface="ＭＳ ゴシック"/>
                </a:rPr>
                <a:t>わんわん</a:t>
              </a: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6712D11E-AC0C-0E01-6999-088EEA66CE27}"/>
              </a:ext>
            </a:extLst>
          </p:cNvPr>
          <p:cNvGrpSpPr/>
          <p:nvPr/>
        </p:nvGrpSpPr>
        <p:grpSpPr>
          <a:xfrm>
            <a:off x="10826656" y="5089166"/>
            <a:ext cx="1106464" cy="855023"/>
            <a:chOff x="10824575" y="5092543"/>
            <a:chExt cx="1106464" cy="855023"/>
          </a:xfrm>
        </p:grpSpPr>
        <p:sp>
          <p:nvSpPr>
            <p:cNvPr id="9" name="吹き出し: 円形 8">
              <a:extLst>
                <a:ext uri="{FF2B5EF4-FFF2-40B4-BE49-F238E27FC236}">
                  <a16:creationId xmlns:a16="http://schemas.microsoft.com/office/drawing/2014/main" id="{A4AD7C0F-932E-3FBF-636A-EB1572E51DEB}"/>
                </a:ext>
              </a:extLst>
            </p:cNvPr>
            <p:cNvSpPr/>
            <p:nvPr/>
          </p:nvSpPr>
          <p:spPr>
            <a:xfrm rot="5220000">
              <a:off x="10957487" y="4999520"/>
              <a:ext cx="855023" cy="1041069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ea typeface="ＭＳ ゴシック"/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EA594377-D438-96F6-852B-22CDE306AFF1}"/>
                </a:ext>
              </a:extLst>
            </p:cNvPr>
            <p:cNvSpPr txBox="1"/>
            <p:nvPr/>
          </p:nvSpPr>
          <p:spPr>
            <a:xfrm>
              <a:off x="10824575" y="5348668"/>
              <a:ext cx="1106464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ja-JP" altLang="en-US" sz="1600">
                <a:ea typeface="ＭＳ ゴシック"/>
              </a:endParaRPr>
            </a:p>
          </p:txBody>
        </p:sp>
      </p:grp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5BAD0FF-171E-CA2D-88B2-349949B3B7C4}"/>
              </a:ext>
            </a:extLst>
          </p:cNvPr>
          <p:cNvSpPr txBox="1"/>
          <p:nvPr/>
        </p:nvSpPr>
        <p:spPr>
          <a:xfrm>
            <a:off x="10623320" y="5312744"/>
            <a:ext cx="152751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1600">
                <a:ea typeface="ＭＳ ゴシック"/>
              </a:rPr>
              <a:t>いぬ</a:t>
            </a:r>
          </a:p>
        </p:txBody>
      </p:sp>
      <p:sp>
        <p:nvSpPr>
          <p:cNvPr id="48" name="タイトル 1">
            <a:extLst>
              <a:ext uri="{FF2B5EF4-FFF2-40B4-BE49-F238E27FC236}">
                <a16:creationId xmlns:a16="http://schemas.microsoft.com/office/drawing/2014/main" id="{DD6A3E51-BDD5-5706-7FAC-1D65718AF653}"/>
              </a:ext>
            </a:extLst>
          </p:cNvPr>
          <p:cNvSpPr txBox="1">
            <a:spLocks/>
          </p:cNvSpPr>
          <p:nvPr/>
        </p:nvSpPr>
        <p:spPr>
          <a:xfrm>
            <a:off x="1138842" y="253539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z="6000" b="1">
                <a:latin typeface="MS Gothic"/>
                <a:ea typeface="MS Gothic"/>
              </a:rPr>
              <a:t>今後の展望</a:t>
            </a:r>
          </a:p>
        </p:txBody>
      </p:sp>
    </p:spTree>
    <p:extLst>
      <p:ext uri="{BB962C8B-B14F-4D97-AF65-F5344CB8AC3E}">
        <p14:creationId xmlns:p14="http://schemas.microsoft.com/office/powerpoint/2010/main" val="2615583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57820D-0B78-73EE-9B7E-DC3B8A353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6700" b="1">
                <a:latin typeface="MS Gothic"/>
                <a:ea typeface="MS Gothic"/>
              </a:rPr>
              <a:t>まとめ</a:t>
            </a:r>
            <a:r>
              <a:rPr lang="ja-JP" altLang="en-US">
                <a:ea typeface="游ゴシック Light"/>
              </a:rPr>
              <a:t/>
            </a:r>
            <a:br>
              <a:rPr lang="ja-JP" altLang="en-US">
                <a:ea typeface="游ゴシック Light"/>
              </a:rPr>
            </a:b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A3C9FD-F6FC-7BCC-3D72-3D2DA8584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354" y="1717862"/>
            <a:ext cx="9872871" cy="6343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r>
              <a:rPr lang="ja-JP" altLang="en-US" sz="3200" b="1">
                <a:solidFill>
                  <a:schemeClr val="accent4">
                    <a:lumMod val="60000"/>
                    <a:lumOff val="40000"/>
                  </a:schemeClr>
                </a:solidFill>
                <a:ea typeface="ＭＳ ゴシック"/>
              </a:rPr>
              <a:t>ANMIN</a:t>
            </a:r>
            <a:r>
              <a:rPr lang="ja-JP" altLang="en-US" sz="3200">
                <a:solidFill>
                  <a:schemeClr val="tx1"/>
                </a:solidFill>
                <a:ea typeface="ＭＳ ゴシック"/>
              </a:rPr>
              <a:t>を導入することで…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8AC1139-7227-D325-E978-96C604C71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542" y="1509842"/>
            <a:ext cx="3742826" cy="4225641"/>
          </a:xfrm>
          <a:prstGeom prst="rect">
            <a:avLst/>
          </a:prstGeom>
        </p:spPr>
      </p:pic>
      <p:sp>
        <p:nvSpPr>
          <p:cNvPr id="13" name="吹き出し: 下矢印 12">
            <a:extLst>
              <a:ext uri="{FF2B5EF4-FFF2-40B4-BE49-F238E27FC236}">
                <a16:creationId xmlns:a16="http://schemas.microsoft.com/office/drawing/2014/main" id="{46A8A66A-B54D-F4BC-7834-54B89D850199}"/>
              </a:ext>
            </a:extLst>
          </p:cNvPr>
          <p:cNvSpPr/>
          <p:nvPr/>
        </p:nvSpPr>
        <p:spPr>
          <a:xfrm>
            <a:off x="1008184" y="4316881"/>
            <a:ext cx="5636846" cy="986692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ja-JP" altLang="en-US" sz="2400">
                <a:solidFill>
                  <a:schemeClr val="tx1"/>
                </a:solidFill>
                <a:ea typeface="ＭＳ ゴシック"/>
              </a:rPr>
              <a:t>子供の</a:t>
            </a:r>
            <a:r>
              <a:rPr lang="ja-JP" altLang="en-US" sz="2400" b="1">
                <a:solidFill>
                  <a:srgbClr val="FF0000"/>
                </a:solidFill>
                <a:ea typeface="ＭＳ ゴシック"/>
              </a:rPr>
              <a:t>死亡数</a:t>
            </a:r>
            <a:r>
              <a:rPr lang="ja-JP" altLang="en-US" sz="2400">
                <a:solidFill>
                  <a:schemeClr val="tx1"/>
                </a:solidFill>
                <a:ea typeface="ＭＳ ゴシック"/>
              </a:rPr>
              <a:t>が</a:t>
            </a:r>
            <a:r>
              <a:rPr lang="ja-JP" altLang="en-US" sz="2400" b="1" u="sng">
                <a:solidFill>
                  <a:schemeClr val="accent1"/>
                </a:solidFill>
                <a:ea typeface="ＭＳ ゴシック"/>
              </a:rPr>
              <a:t>減少</a:t>
            </a:r>
          </a:p>
        </p:txBody>
      </p:sp>
      <p:sp>
        <p:nvSpPr>
          <p:cNvPr id="12" name="吹き出し: 下矢印 11">
            <a:extLst>
              <a:ext uri="{FF2B5EF4-FFF2-40B4-BE49-F238E27FC236}">
                <a16:creationId xmlns:a16="http://schemas.microsoft.com/office/drawing/2014/main" id="{0C1E73E5-D2FC-D453-57FD-98649CEFE788}"/>
              </a:ext>
            </a:extLst>
          </p:cNvPr>
          <p:cNvSpPr/>
          <p:nvPr/>
        </p:nvSpPr>
        <p:spPr>
          <a:xfrm>
            <a:off x="1008184" y="3340085"/>
            <a:ext cx="5636846" cy="986692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ja-JP" altLang="en-US">
                <a:solidFill>
                  <a:schemeClr val="tx1"/>
                </a:solidFill>
                <a:ea typeface="ＭＳ ゴシック"/>
              </a:rPr>
              <a:t>赤ちゃんの</a:t>
            </a:r>
            <a:r>
              <a:rPr lang="ja-JP" altLang="en-US" sz="2400" b="1">
                <a:solidFill>
                  <a:srgbClr val="FF0000"/>
                </a:solidFill>
                <a:ea typeface="ＭＳ ゴシック"/>
              </a:rPr>
              <a:t>窒息死</a:t>
            </a:r>
            <a:r>
              <a:rPr lang="ja-JP" altLang="en-US">
                <a:solidFill>
                  <a:schemeClr val="tx1"/>
                </a:solidFill>
                <a:ea typeface="ＭＳ ゴシック"/>
              </a:rPr>
              <a:t>を</a:t>
            </a:r>
            <a:r>
              <a:rPr lang="ja-JP" altLang="en-US" sz="2400" b="1" u="sng">
                <a:solidFill>
                  <a:schemeClr val="accent1"/>
                </a:solidFill>
                <a:latin typeface="MS Gothic"/>
                <a:ea typeface="MS Gothic"/>
              </a:rPr>
              <a:t>防止</a:t>
            </a:r>
            <a:endParaRPr lang="ja-JP" altLang="ja-JP">
              <a:solidFill>
                <a:schemeClr val="accent1"/>
              </a:solidFill>
            </a:endParaRPr>
          </a:p>
        </p:txBody>
      </p:sp>
      <p:sp>
        <p:nvSpPr>
          <p:cNvPr id="10" name="吹き出し: 下矢印 9">
            <a:extLst>
              <a:ext uri="{FF2B5EF4-FFF2-40B4-BE49-F238E27FC236}">
                <a16:creationId xmlns:a16="http://schemas.microsoft.com/office/drawing/2014/main" id="{A748652A-99C1-AFBE-35D5-CE28A02BDB1B}"/>
              </a:ext>
            </a:extLst>
          </p:cNvPr>
          <p:cNvSpPr/>
          <p:nvPr/>
        </p:nvSpPr>
        <p:spPr>
          <a:xfrm>
            <a:off x="1008184" y="2352203"/>
            <a:ext cx="5636846" cy="986692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chemeClr val="tx1"/>
                </a:solidFill>
                <a:ea typeface="ＭＳ ゴシック"/>
              </a:rPr>
              <a:t>ANMINが睡眠時の赤ちゃんを</a:t>
            </a:r>
            <a:r>
              <a:rPr lang="ja-JP" altLang="en-US" sz="2400" b="1" u="sng">
                <a:solidFill>
                  <a:schemeClr val="accent1"/>
                </a:solidFill>
                <a:latin typeface="MS Gothic"/>
                <a:ea typeface="MS Gothic"/>
              </a:rPr>
              <a:t>見守る</a:t>
            </a:r>
            <a:endParaRPr lang="ja-JP" altLang="ja-JP">
              <a:solidFill>
                <a:schemeClr val="accent1"/>
              </a:solidFill>
              <a:ea typeface="ＭＳ ゴシック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D922BF6-8A4A-8F14-A1F6-011AE391EADF}"/>
              </a:ext>
            </a:extLst>
          </p:cNvPr>
          <p:cNvSpPr txBox="1"/>
          <p:nvPr/>
        </p:nvSpPr>
        <p:spPr>
          <a:xfrm>
            <a:off x="706354" y="5303573"/>
            <a:ext cx="634022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ja-JP" sz="3600" b="1">
                <a:solidFill>
                  <a:srgbClr val="FF0000"/>
                </a:solidFill>
                <a:latin typeface="MS Gothic"/>
                <a:ea typeface="MS Gothic"/>
              </a:rPr>
              <a:t>少子化</a:t>
            </a:r>
            <a:r>
              <a:rPr lang="ja-JP" altLang="en-US" sz="3600" b="1" u="sng">
                <a:solidFill>
                  <a:schemeClr val="accent1"/>
                </a:solidFill>
                <a:latin typeface="MS Gothic"/>
                <a:ea typeface="ＭＳ ゴシック"/>
              </a:rPr>
              <a:t>改善の一歩になる</a:t>
            </a:r>
          </a:p>
        </p:txBody>
      </p:sp>
    </p:spTree>
    <p:extLst>
      <p:ext uri="{BB962C8B-B14F-4D97-AF65-F5344CB8AC3E}">
        <p14:creationId xmlns:p14="http://schemas.microsoft.com/office/powerpoint/2010/main" val="2059793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258726" y="300995"/>
            <a:ext cx="11691974" cy="6241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16D73330-48D2-19D2-A387-614ADC747F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t="22593" r="-2" b="21156"/>
          <a:stretch/>
        </p:blipFill>
        <p:spPr>
          <a:xfrm>
            <a:off x="-3" y="-7364"/>
            <a:ext cx="12191980" cy="6858000"/>
          </a:xfrm>
          <a:prstGeom prst="rect">
            <a:avLst/>
          </a:prstGeom>
        </p:spPr>
      </p:pic>
      <p:sp>
        <p:nvSpPr>
          <p:cNvPr id="4" name="楕円 3"/>
          <p:cNvSpPr/>
          <p:nvPr/>
        </p:nvSpPr>
        <p:spPr>
          <a:xfrm>
            <a:off x="2780477" y="1625600"/>
            <a:ext cx="6631022" cy="3606800"/>
          </a:xfrm>
          <a:prstGeom prst="ellipse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0FBA3CCB-F160-B99D-6E36-2B4273AC7D5E}"/>
              </a:ext>
            </a:extLst>
          </p:cNvPr>
          <p:cNvGrpSpPr/>
          <p:nvPr/>
        </p:nvGrpSpPr>
        <p:grpSpPr>
          <a:xfrm>
            <a:off x="3122576" y="2350755"/>
            <a:ext cx="5946823" cy="1964961"/>
            <a:chOff x="887771" y="2143436"/>
            <a:chExt cx="5946823" cy="1964961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F5A1FD39-B849-9EE8-83B1-A223D5D8759B}"/>
                </a:ext>
              </a:extLst>
            </p:cNvPr>
            <p:cNvSpPr txBox="1"/>
            <p:nvPr/>
          </p:nvSpPr>
          <p:spPr>
            <a:xfrm>
              <a:off x="887771" y="2143436"/>
              <a:ext cx="5946823" cy="196496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4400" b="1" i="0" u="none" strike="noStrike" kern="1200" cap="none" spc="0" normalizeH="0" baseline="0" noProof="0">
                  <a:ln>
                    <a:noFill/>
                  </a:ln>
                  <a:solidFill>
                    <a:srgbClr val="F2B1CB"/>
                  </a:solidFill>
                  <a:effectLst/>
                  <a:uLnTx/>
                  <a:uFillTx/>
                  <a:latin typeface="ＭＳ ゴシック"/>
                  <a:ea typeface="ＭＳ ゴシック"/>
                  <a:cs typeface="Arial"/>
                </a:rPr>
                <a:t>赤ちゃん</a:t>
              </a:r>
              <a:r>
                <a:rPr kumimoji="1" lang="en-US" altLang="ja-JP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ゴシック"/>
                  <a:ea typeface="ＭＳ ゴシック"/>
                  <a:cs typeface="Arial"/>
                </a:rPr>
                <a:t>と</a:t>
              </a:r>
              <a:r>
                <a:rPr kumimoji="1" lang="en-US" altLang="ja-JP" sz="4400" b="1" i="0" u="none" strike="noStrike" kern="1200" cap="none" spc="0" normalizeH="0" baseline="0" noProof="0">
                  <a:ln>
                    <a:noFill/>
                  </a:ln>
                  <a:solidFill>
                    <a:srgbClr val="1CADE4"/>
                  </a:solidFill>
                  <a:effectLst/>
                  <a:uLnTx/>
                  <a:uFillTx/>
                  <a:latin typeface="ＭＳ ゴシック"/>
                  <a:ea typeface="ＭＳ ゴシック"/>
                  <a:cs typeface="Arial"/>
                </a:rPr>
                <a:t>保護者</a:t>
              </a:r>
              <a:r>
                <a:rPr kumimoji="1" lang="en-US" altLang="ja-JP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ゴシック"/>
                  <a:ea typeface="ＭＳ ゴシック"/>
                  <a:cs typeface="Arial"/>
                </a:rPr>
                <a:t>に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4400" b="1" i="0" u="none" strike="noStrike" kern="1200" cap="none" spc="0" normalizeH="0" baseline="0" noProof="0">
                  <a:ln>
                    <a:noFill/>
                  </a:ln>
                  <a:solidFill>
                    <a:srgbClr val="42BA97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ＭＳ ゴシック"/>
                  <a:ea typeface="ＭＳ ゴシック"/>
                  <a:cs typeface="Arial"/>
                </a:rPr>
                <a:t>安眠</a:t>
              </a:r>
              <a:r>
                <a:rPr kumimoji="1" lang="en-US" altLang="ja-JP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ゴシック"/>
                  <a:ea typeface="ＭＳ ゴシック"/>
                  <a:cs typeface="Arial"/>
                </a:rPr>
                <a:t>を提供します</a:t>
              </a:r>
              <a:endParaRPr kumimoji="1" lang="en-US" altLang="ja-JP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Arial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E8EF8218-C849-C4C4-95B6-EF55B241A3F9}"/>
                </a:ext>
              </a:extLst>
            </p:cNvPr>
            <p:cNvSpPr txBox="1"/>
            <p:nvPr/>
          </p:nvSpPr>
          <p:spPr>
            <a:xfrm>
              <a:off x="1866469" y="3099370"/>
              <a:ext cx="1224337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42BA97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orbel" panose="020B0503020204020204"/>
                  <a:ea typeface="ＭＳ ゴシック"/>
                  <a:cs typeface="+mn-cs"/>
                </a:rPr>
                <a:t>あんみん</a:t>
              </a:r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240599" y="5117659"/>
            <a:ext cx="10275662" cy="1508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1400" b="1">
                <a:latin typeface="Times New Roman"/>
                <a:ea typeface="ＭＳ ゴシック"/>
                <a:cs typeface="Times New Roman"/>
              </a:rPr>
              <a:t>参考資料</a:t>
            </a:r>
            <a:r>
              <a:rPr lang="ja-JP" altLang="en-US" sz="1400" b="1">
                <a:latin typeface="Times New Roman"/>
                <a:ea typeface="ＭＳ ゴシック"/>
                <a:cs typeface="Times New Roman"/>
              </a:rPr>
              <a:t>・文献</a:t>
            </a:r>
            <a:endParaRPr kumimoji="1" lang="en-US" altLang="ja-JP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1200">
                <a:latin typeface="Times New Roman"/>
                <a:ea typeface="ＭＳ ゴシック"/>
                <a:cs typeface="Times New Roman"/>
              </a:rPr>
              <a:t>・</a:t>
            </a:r>
            <a:r>
              <a:rPr kumimoji="1" lang="ja-JP" altLang="en-US" sz="1200">
                <a:latin typeface="Times New Roman"/>
                <a:ea typeface="ＭＳ ゴシック"/>
                <a:cs typeface="Times New Roman"/>
              </a:rPr>
              <a:t>０歳児の就寝時の窒息死に御注意ください！</a:t>
            </a:r>
            <a:r>
              <a:rPr lang="ja-JP" altLang="en-US" sz="1200">
                <a:ea typeface="ＭＳ ゴシック"/>
              </a:rPr>
              <a:t>－家庭内で、就寝時に窒息死事故が多数発生しています－</a:t>
            </a:r>
            <a:endParaRPr kumimoji="1" lang="en-US" altLang="ja-JP" sz="1200">
              <a:latin typeface="Times New Roman" panose="02020603050405020304" pitchFamily="18" charset="0"/>
              <a:ea typeface="ＭＳ ゴシック"/>
              <a:cs typeface="Times New Roman" panose="02020603050405020304" pitchFamily="18" charset="0"/>
            </a:endParaRPr>
          </a:p>
          <a:p>
            <a:r>
              <a:rPr kumimoji="1" lang="ja-JP" altLang="en-US" sz="1400" dirty="0">
                <a:latin typeface="Times New Roman"/>
                <a:ea typeface="ＭＳ ゴシック"/>
                <a:cs typeface="Times New Roman"/>
              </a:rPr>
              <a:t>　</a:t>
            </a:r>
            <a:r>
              <a:rPr kumimoji="1" lang="en-US" altLang="ja-JP" sz="1400" dirty="0">
                <a:solidFill>
                  <a:srgbClr val="6EAC1C"/>
                </a:solidFill>
                <a:latin typeface="Times New Roman"/>
                <a:ea typeface="ＭＳ ゴシック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https://www.caa.go.jp/policies/policy/consumer_safety/release/pdf/161024kouhyou_1.pdf</a:t>
            </a:r>
            <a:endParaRPr lang="en-US" altLang="ja-JP" sz="1400" dirty="0">
              <a:solidFill>
                <a:srgbClr val="6EAC1C"/>
              </a:solidFill>
              <a:latin typeface="Times New Roman"/>
              <a:ea typeface="ＭＳ ゴシック"/>
              <a:cs typeface="Times New Roman"/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ja-JP" altLang="en-US" sz="1200">
                <a:latin typeface="Times New Roman"/>
                <a:ea typeface="ＭＳ ゴシック"/>
                <a:cs typeface="Times New Roman"/>
              </a:rPr>
              <a:t>・日本の将来推計人口　</a:t>
            </a:r>
            <a:endParaRPr lang="ja-JP" altLang="en-US" sz="1200">
              <a:latin typeface="Corbel"/>
              <a:ea typeface="ＭＳ ゴシック"/>
              <a:cs typeface="Times New Roman"/>
            </a:endParaRPr>
          </a:p>
          <a:p>
            <a:r>
              <a:rPr lang="ja-JP" altLang="en-US" sz="1400" dirty="0">
                <a:latin typeface="Times New Roman"/>
                <a:ea typeface="ＭＳ ゴシック"/>
                <a:cs typeface="Times New Roman"/>
              </a:rPr>
              <a:t>　</a:t>
            </a:r>
            <a:r>
              <a:rPr lang="en-US" altLang="ja-JP" sz="1400" dirty="0">
                <a:solidFill>
                  <a:srgbClr val="6EAC1C"/>
                </a:solidFill>
                <a:latin typeface="Times New Roman"/>
                <a:ea typeface="ＭＳ ゴシック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</a:t>
            </a:r>
            <a:r>
              <a:rPr lang="ja-JP" sz="1400" dirty="0">
                <a:solidFill>
                  <a:srgbClr val="6EAC1C"/>
                </a:solidFill>
                <a:latin typeface="Times New Roman"/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ttps://www.ipss.go.jp/pp-zenkoku/j/zenkoku2023/pp2023_ReportALL.pdf</a:t>
            </a:r>
            <a:endParaRPr lang="ja-JP" altLang="en-US" sz="1200" dirty="0">
              <a:solidFill>
                <a:srgbClr val="000000"/>
              </a:solidFill>
              <a:latin typeface="Times New Roman"/>
              <a:ea typeface="ＭＳ ゴシック"/>
              <a:cs typeface="Times New Roman"/>
              <a:hlinkClick r:id="rId5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ja-JP" altLang="en-US" sz="1200">
                <a:solidFill>
                  <a:srgbClr val="000000"/>
                </a:solidFill>
                <a:latin typeface="Times New Roman"/>
                <a:ea typeface="ＭＳ ゴシック"/>
                <a:cs typeface="Times New Roman"/>
              </a:rPr>
              <a:t>・令和4年度　少子化社会対策白書(全体版＜HTML形式＞)</a:t>
            </a:r>
            <a:endParaRPr lang="ja-JP" altLang="en-US" sz="1200">
              <a:solidFill>
                <a:srgbClr val="000000"/>
              </a:solidFill>
              <a:latin typeface="Corbel"/>
              <a:ea typeface="ＭＳ ゴシック"/>
              <a:cs typeface="Times New Roman"/>
            </a:endParaRPr>
          </a:p>
          <a:p>
            <a:r>
              <a:rPr lang="ja-JP" altLang="en-US" sz="1400" dirty="0">
                <a:solidFill>
                  <a:srgbClr val="000000"/>
                </a:solidFill>
                <a:latin typeface="Times New Roman"/>
                <a:ea typeface="ＭＳ ゴシック"/>
                <a:cs typeface="Times New Roman"/>
              </a:rPr>
              <a:t>　</a:t>
            </a:r>
            <a:r>
              <a:rPr lang="en-US" sz="1400" dirty="0">
                <a:solidFill>
                  <a:srgbClr val="6EAC1C"/>
                </a:solidFill>
                <a:latin typeface="Times New Roman"/>
                <a:ea typeface="+mn-lt"/>
                <a:cs typeface="+mn-lt"/>
              </a:rPr>
              <a:t>https://www8.cao.go.jp/shoushi/shoushika/whitepaper/measures/w-2022/r04webhonpen/index.html</a:t>
            </a:r>
            <a:endParaRPr lang="en-US" sz="1400" dirty="0">
              <a:solidFill>
                <a:srgbClr val="6EAC1C"/>
              </a:solidFill>
              <a:latin typeface="Times New Roman"/>
              <a:ea typeface="ＭＳ ゴシック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170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461626-6D74-455A-2CE8-AA301900D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42047"/>
            <a:ext cx="9875520" cy="1356360"/>
          </a:xfrm>
        </p:spPr>
        <p:txBody>
          <a:bodyPr>
            <a:normAutofit/>
          </a:bodyPr>
          <a:lstStyle/>
          <a:p>
            <a:r>
              <a:rPr lang="ja-JP" altLang="en-US" sz="6000" b="1">
                <a:latin typeface="MS Gothic"/>
                <a:ea typeface="MS Gothic"/>
              </a:rPr>
              <a:t>はじめに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9561" y="1597846"/>
            <a:ext cx="9382772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ja-JP" altLang="en-US" sz="2000" dirty="0">
                <a:latin typeface="Corbel" panose="020B0503020204020204"/>
                <a:ea typeface="ＭＳ ゴシック"/>
              </a:rPr>
              <a:t>日本の大きな課題の一つである</a:t>
            </a:r>
            <a:endParaRPr lang="en-US" altLang="ja-JP" sz="2000" dirty="0">
              <a:latin typeface="Corbel" panose="020B0503020204020204"/>
              <a:ea typeface="ＭＳ ゴシック"/>
            </a:endParaRPr>
          </a:p>
          <a:p>
            <a:pPr>
              <a:defRPr/>
            </a:pPr>
            <a:r>
              <a:rPr lang="en-US" altLang="ja-JP" sz="2000" b="1" dirty="0">
                <a:solidFill>
                  <a:srgbClr val="FF0000"/>
                </a:solidFill>
                <a:latin typeface="Corbel" panose="020B0503020204020204"/>
                <a:ea typeface="ＭＳ ゴシック"/>
              </a:rPr>
              <a:t>              </a:t>
            </a:r>
            <a:r>
              <a:rPr lang="ja-JP" altLang="en-US" sz="3200" b="1" dirty="0">
                <a:solidFill>
                  <a:srgbClr val="FF0000"/>
                </a:solidFill>
                <a:latin typeface="Corbel" panose="020B0503020204020204"/>
                <a:ea typeface="ＭＳ ゴシック"/>
              </a:rPr>
              <a:t>「少子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ＭＳ ゴシック"/>
              </a:rPr>
              <a:t>化</a:t>
            </a:r>
            <a:r>
              <a:rPr lang="ja-JP" altLang="en-US" sz="3200" b="1" dirty="0">
                <a:solidFill>
                  <a:srgbClr val="FF0000"/>
                </a:solidFill>
                <a:latin typeface="Corbel" panose="020B0503020204020204"/>
                <a:ea typeface="ＭＳ ゴシック"/>
              </a:rPr>
              <a:t>」</a:t>
            </a:r>
            <a:endParaRPr lang="ja-JP" altLang="en-US" sz="2400" dirty="0">
              <a:latin typeface="Corbel" panose="020B0503020204020204"/>
              <a:ea typeface="ＭＳ ゴシック"/>
            </a:endParaRPr>
          </a:p>
          <a:p>
            <a:pPr>
              <a:defRPr/>
            </a:pPr>
            <a:endParaRPr lang="ja-JP" altLang="en-US" sz="2000" dirty="0">
              <a:latin typeface="Corbel" panose="020B0503020204020204"/>
              <a:ea typeface="ＭＳ ゴシック"/>
            </a:endParaRPr>
          </a:p>
          <a:p>
            <a:pPr>
              <a:defRPr/>
            </a:pPr>
            <a:r>
              <a:rPr lang="en-US" altLang="ja-JP" sz="2000" b="1" dirty="0">
                <a:latin typeface="Corbel" panose="020B0503020204020204"/>
                <a:ea typeface="ＭＳ ゴシック"/>
              </a:rPr>
              <a:t>年少人口</a:t>
            </a:r>
            <a:r>
              <a:rPr lang="en-US" altLang="ja-JP" sz="2000" b="1" dirty="0">
                <a:latin typeface="Corbel"/>
                <a:ea typeface="ＭＳ ゴシック"/>
                <a:cs typeface="Times New Roman"/>
              </a:rPr>
              <a:t>（</a:t>
            </a:r>
            <a:r>
              <a:rPr lang="en-US" altLang="ja-JP" sz="2000" b="1" dirty="0">
                <a:latin typeface="Times New Roman"/>
                <a:ea typeface="ＭＳ ゴシック"/>
                <a:cs typeface="Times New Roman"/>
              </a:rPr>
              <a:t>0</a:t>
            </a:r>
            <a:r>
              <a:rPr lang="en-US" altLang="ja-JP" sz="2000" b="1" dirty="0">
                <a:latin typeface="Corbel" panose="020B0503020204020204"/>
                <a:ea typeface="ＭＳ ゴシック"/>
              </a:rPr>
              <a:t>～</a:t>
            </a:r>
            <a:r>
              <a:rPr lang="en-US" altLang="ja-JP" sz="2000" b="1" dirty="0">
                <a:latin typeface="Times New Roman"/>
                <a:ea typeface="ＭＳ ゴシック"/>
                <a:cs typeface="Times New Roman"/>
              </a:rPr>
              <a:t>14</a:t>
            </a:r>
            <a:r>
              <a:rPr lang="en-US" altLang="ja-JP" sz="2000" b="1" dirty="0">
                <a:latin typeface="Corbel" panose="020B0503020204020204"/>
                <a:ea typeface="ＭＳ ゴシック"/>
              </a:rPr>
              <a:t>歳）</a:t>
            </a:r>
            <a:r>
              <a:rPr lang="en-US" altLang="ja-JP" sz="2000" dirty="0">
                <a:latin typeface="Corbel" panose="020B0503020204020204"/>
                <a:ea typeface="ＭＳ ゴシック"/>
              </a:rPr>
              <a:t>は</a:t>
            </a:r>
            <a:r>
              <a:rPr lang="en-US" altLang="ja-JP" sz="2000" dirty="0">
                <a:latin typeface="Times New Roman"/>
                <a:ea typeface="ＭＳ ゴシック"/>
                <a:cs typeface="Times New Roman"/>
              </a:rPr>
              <a:t>2070</a:t>
            </a: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/>
                <a:ea typeface="ＭＳ ゴシック"/>
                <a:cs typeface="+mn-cs"/>
              </a:rPr>
              <a:t>年</a:t>
            </a:r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/>
                <a:ea typeface="ＭＳ ゴシック"/>
                <a:cs typeface="+mn-cs"/>
              </a:rPr>
              <a:t>には</a:t>
            </a:r>
            <a:r>
              <a:rPr lang="ja-JP" altLang="en-US" sz="2000">
                <a:latin typeface="Corbel"/>
                <a:ea typeface="ＭＳ ゴシック"/>
                <a:cs typeface="Times New Roman"/>
              </a:rPr>
              <a:t>、</a:t>
            </a:r>
            <a:endParaRPr lang="en-US" altLang="ja-JP" sz="2000">
              <a:latin typeface="Corbel"/>
              <a:ea typeface="ＭＳ ゴシック"/>
              <a:cs typeface="Times New Roman"/>
            </a:endParaRPr>
          </a:p>
          <a:p>
            <a:pPr>
              <a:defRPr/>
            </a:pPr>
            <a:r>
              <a:rPr lang="ja-JP" altLang="en-US" sz="2000" dirty="0">
                <a:latin typeface="Corbel"/>
                <a:ea typeface="ＭＳ ゴシック"/>
                <a:cs typeface="Times New Roman"/>
              </a:rPr>
              <a:t>現在の約半分の</a:t>
            </a:r>
            <a:r>
              <a:rPr lang="ja-JP" altLang="en-US" sz="2800" b="1" u="sng" dirty="0">
                <a:solidFill>
                  <a:srgbClr val="FF0000"/>
                </a:solidFill>
                <a:latin typeface="Times New Roman"/>
                <a:ea typeface="ＭＳ ゴシック"/>
                <a:cs typeface="Times New Roman"/>
              </a:rPr>
              <a:t>797</a:t>
            </a:r>
            <a:r>
              <a:rPr lang="ja-JP" altLang="en-US" sz="2800" b="1" u="sng" dirty="0">
                <a:solidFill>
                  <a:srgbClr val="FF0000"/>
                </a:solidFill>
                <a:latin typeface="Corbel" panose="020B0503020204020204"/>
                <a:ea typeface="ＭＳ ゴシック"/>
              </a:rPr>
              <a:t>万人</a:t>
            </a:r>
            <a:endParaRPr lang="en-US" altLang="ja-JP" sz="2800" u="sng" dirty="0">
              <a:solidFill>
                <a:srgbClr val="FF0000"/>
              </a:solidFill>
              <a:latin typeface="Corbel" panose="020B0503020204020204"/>
              <a:ea typeface="ＭＳ ゴシック"/>
              <a:cs typeface="Times New Roman"/>
            </a:endParaRPr>
          </a:p>
          <a:p>
            <a:pPr>
              <a:defRPr/>
            </a:pPr>
            <a:r>
              <a:rPr lang="ja-JP" altLang="en-US" sz="2000" dirty="0">
                <a:latin typeface="Corbel" panose="020B0503020204020204"/>
                <a:ea typeface="ＭＳ ゴシック"/>
              </a:rPr>
              <a:t>になると言われています。</a:t>
            </a:r>
            <a:endParaRPr lang="en-US" altLang="ja-JP" sz="2000" dirty="0">
              <a:latin typeface="Corbel" panose="020B0503020204020204"/>
              <a:ea typeface="ＭＳ ゴシック"/>
              <a:cs typeface="Times New Roman"/>
            </a:endParaRPr>
          </a:p>
          <a:p>
            <a:pPr>
              <a:defRPr/>
            </a:pPr>
            <a:endParaRPr lang="ja-JP" altLang="en-US" sz="2000" dirty="0">
              <a:latin typeface="Corbel" panose="020B0503020204020204"/>
              <a:ea typeface="ＭＳ ゴシック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sz="2000" dirty="0">
              <a:latin typeface="Corbel" panose="020B0503020204020204"/>
              <a:ea typeface="ＭＳ ゴシック"/>
            </a:endParaRPr>
          </a:p>
          <a:p>
            <a:pPr>
              <a:defRPr/>
            </a:pPr>
            <a:endParaRPr lang="ja-JP" altLang="en-US" sz="2000" dirty="0">
              <a:latin typeface="Corbel" panose="020B0503020204020204"/>
              <a:ea typeface="ＭＳ ゴシック"/>
            </a:endParaRPr>
          </a:p>
          <a:p>
            <a:pPr>
              <a:defRPr/>
            </a:pPr>
            <a:endParaRPr lang="ja-JP" altLang="en-US" sz="2000" dirty="0">
              <a:latin typeface="Corbel" panose="020B0503020204020204"/>
              <a:ea typeface="ＭＳ ゴシック"/>
            </a:endParaRPr>
          </a:p>
          <a:p>
            <a:pPr>
              <a:defRPr/>
            </a:pPr>
            <a:endParaRPr lang="ja-JP" altLang="en-US" sz="2000" dirty="0">
              <a:latin typeface="Corbel" panose="020B0503020204020204"/>
              <a:ea typeface="ＭＳ ゴシック"/>
            </a:endParaRPr>
          </a:p>
          <a:p>
            <a:pPr>
              <a:defRPr/>
            </a:pPr>
            <a:endParaRPr lang="ja-JP" altLang="en-US" sz="2000" dirty="0">
              <a:latin typeface="Corbel" panose="020B0503020204020204"/>
              <a:ea typeface="ＭＳ ゴシック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/>
                <a:ea typeface="ＭＳ ゴシック"/>
                <a:cs typeface="+mn-cs"/>
              </a:rPr>
              <a:t>出生率を</a:t>
            </a:r>
            <a:r>
              <a:rPr lang="ja-JP" altLang="en-US" sz="2800" b="1">
                <a:solidFill>
                  <a:schemeClr val="accent1"/>
                </a:solidFill>
                <a:latin typeface="Corbel" panose="020B0503020204020204"/>
                <a:ea typeface="ＭＳ ゴシック"/>
              </a:rPr>
              <a:t>「</a:t>
            </a:r>
            <a:r>
              <a:rPr lang="ja-JP" altLang="en-US" sz="2800" b="1" u="sng">
                <a:solidFill>
                  <a:schemeClr val="accent1"/>
                </a:solidFill>
                <a:latin typeface="Corbel" panose="020B0503020204020204"/>
                <a:ea typeface="ＭＳ ゴシック"/>
              </a:rPr>
              <a:t>上</a:t>
            </a:r>
            <a:r>
              <a:rPr kumimoji="1" lang="ja-JP" altLang="en-US" sz="2800" b="1" i="0" u="sng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rbel" panose="020B0503020204020204"/>
                <a:ea typeface="ＭＳ ゴシック"/>
                <a:cs typeface="+mn-cs"/>
              </a:rPr>
              <a:t>げる</a:t>
            </a:r>
            <a:r>
              <a:rPr lang="ja-JP" altLang="en-US" sz="2800" b="1" u="sng">
                <a:solidFill>
                  <a:schemeClr val="accent1"/>
                </a:solidFill>
                <a:latin typeface="Corbel" panose="020B0503020204020204"/>
                <a:ea typeface="ＭＳ ゴシック"/>
              </a:rPr>
              <a:t>ため</a:t>
            </a:r>
            <a:r>
              <a:rPr lang="ja-JP" altLang="en-US" sz="2800" b="1">
                <a:solidFill>
                  <a:schemeClr val="accent1"/>
                </a:solidFill>
                <a:latin typeface="Corbel" panose="020B0503020204020204"/>
                <a:ea typeface="ＭＳ ゴシック"/>
              </a:rPr>
              <a:t>」</a:t>
            </a:r>
            <a:r>
              <a:rPr lang="ja-JP" altLang="en-US" sz="2000">
                <a:latin typeface="Corbel" panose="020B0503020204020204"/>
                <a:ea typeface="ＭＳ ゴシック"/>
              </a:rPr>
              <a:t>の政策が多く打ち出されてきました</a:t>
            </a:r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/>
                <a:ea typeface="ＭＳ ゴシック"/>
                <a:cs typeface="+mn-cs"/>
              </a:rPr>
              <a:t>。</a:t>
            </a:r>
            <a:endParaRPr lang="ja-JP">
              <a:ea typeface="ＭＳ ゴシック"/>
            </a:endParaRPr>
          </a:p>
        </p:txBody>
      </p:sp>
      <p:pic>
        <p:nvPicPr>
          <p:cNvPr id="3" name="図 2" descr="グラフ, 折れ線グラフ&#10;&#10;説明は自動で生成されたものです">
            <a:extLst>
              <a:ext uri="{FF2B5EF4-FFF2-40B4-BE49-F238E27FC236}">
                <a16:creationId xmlns:a16="http://schemas.microsoft.com/office/drawing/2014/main" id="{9A68480C-61E4-A94F-EAB0-BC0BE0092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219" y="1556222"/>
            <a:ext cx="5820140" cy="36220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矢印: 右 3">
            <a:extLst>
              <a:ext uri="{FF2B5EF4-FFF2-40B4-BE49-F238E27FC236}">
                <a16:creationId xmlns:a16="http://schemas.microsoft.com/office/drawing/2014/main" id="{67497A98-F759-2131-D919-F17885EBE502}"/>
              </a:ext>
            </a:extLst>
          </p:cNvPr>
          <p:cNvSpPr/>
          <p:nvPr/>
        </p:nvSpPr>
        <p:spPr>
          <a:xfrm rot="1080000">
            <a:off x="8051351" y="2869597"/>
            <a:ext cx="2291214" cy="52089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42670404-0AF1-94D2-FB87-653D7899FD45}"/>
              </a:ext>
            </a:extLst>
          </p:cNvPr>
          <p:cNvSpPr/>
          <p:nvPr/>
        </p:nvSpPr>
        <p:spPr>
          <a:xfrm>
            <a:off x="579561" y="3860003"/>
            <a:ext cx="4791207" cy="1586628"/>
          </a:xfrm>
          <a:prstGeom prst="ellipse">
            <a:avLst/>
          </a:prstGeom>
          <a:solidFill>
            <a:srgbClr val="99F2CB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2000" dirty="0">
              <a:solidFill>
                <a:srgbClr val="000000"/>
              </a:solidFill>
              <a:ea typeface="ＭＳ ゴシック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32295F4-44B3-4870-6FA5-54E5494594F9}"/>
              </a:ext>
            </a:extLst>
          </p:cNvPr>
          <p:cNvSpPr txBox="1"/>
          <p:nvPr/>
        </p:nvSpPr>
        <p:spPr>
          <a:xfrm>
            <a:off x="1090188" y="4069553"/>
            <a:ext cx="4133589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sz="2000" b="1" dirty="0">
                <a:solidFill>
                  <a:schemeClr val="bg1"/>
                </a:solidFill>
                <a:ea typeface="ＭＳ ゴシック"/>
              </a:rPr>
              <a:t>今までの少子化対策は…</a:t>
            </a:r>
          </a:p>
          <a:p>
            <a:r>
              <a:rPr lang="ja-JP" altLang="en-US" sz="1200" dirty="0">
                <a:solidFill>
                  <a:schemeClr val="bg1"/>
                </a:solidFill>
                <a:ea typeface="ＭＳ ゴシック"/>
              </a:rPr>
              <a:t>　</a:t>
            </a:r>
          </a:p>
          <a:p>
            <a:r>
              <a:rPr lang="ja-JP" sz="2000" dirty="0">
                <a:solidFill>
                  <a:schemeClr val="bg1"/>
                </a:solidFill>
                <a:ea typeface="ＭＳ ゴシック"/>
              </a:rPr>
              <a:t>・働き方改革による雇用環境整備</a:t>
            </a:r>
            <a:endParaRPr lang="en-US" altLang="ja-JP" sz="2000" dirty="0">
              <a:solidFill>
                <a:schemeClr val="bg1"/>
              </a:solidFill>
              <a:ea typeface="ＭＳ ゴシック"/>
            </a:endParaRPr>
          </a:p>
          <a:p>
            <a:r>
              <a:rPr lang="ja-JP" sz="2000" dirty="0">
                <a:solidFill>
                  <a:schemeClr val="bg1"/>
                </a:solidFill>
                <a:ea typeface="ＭＳ ゴシック"/>
              </a:rPr>
              <a:t>・子育て支援制度　など</a:t>
            </a:r>
            <a:endParaRPr lang="en-US" altLang="ja-JP" sz="2000" dirty="0">
              <a:solidFill>
                <a:schemeClr val="bg1"/>
              </a:solidFill>
              <a:ea typeface="ＭＳ 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70245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17DC0A38-3088-4D10-A8A9-A58BDD470C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図 2" descr="テディ ベア">
            <a:extLst>
              <a:ext uri="{FF2B5EF4-FFF2-40B4-BE49-F238E27FC236}">
                <a16:creationId xmlns:a16="http://schemas.microsoft.com/office/drawing/2014/main" id="{B0A651D0-0C6F-0B13-84BA-1DE5DB82D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21" y="236269"/>
            <a:ext cx="11800289" cy="639683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E461626-6D74-455A-2CE8-AA301900D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778" y="397933"/>
            <a:ext cx="9875520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b="1" dirty="0">
                <a:ea typeface="ＭＳ ゴシック"/>
              </a:rPr>
              <a:t>そこで</a:t>
            </a:r>
            <a:r>
              <a:rPr lang="en-US" altLang="ja-JP" b="1" dirty="0">
                <a:ea typeface="ＭＳ ゴシック"/>
              </a:rPr>
              <a:t>…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06778" y="1599797"/>
            <a:ext cx="9611614" cy="4038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1" lang="ja-JP" altLang="en-US" sz="28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ＭＳ ゴシック"/>
              </a:rPr>
              <a:t>私たちは、今ある命を</a:t>
            </a:r>
            <a:endParaRPr kumimoji="1" lang="en-US" altLang="ja-JP" sz="2800" b="1" i="0" u="none" strike="noStrike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ea typeface="ＭＳ ゴシック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defRPr/>
            </a:pPr>
            <a:r>
              <a:rPr kumimoji="1" lang="ja-JP" altLang="en-US" sz="3600" b="1" i="0" u="none" strike="noStrike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ゴシック"/>
              </a:rPr>
              <a:t>「</a:t>
            </a:r>
            <a:r>
              <a:rPr lang="ja-JP" altLang="en-US" sz="3600" b="1" dirty="0">
                <a:solidFill>
                  <a:srgbClr val="FF0000"/>
                </a:solidFill>
                <a:ea typeface="ＭＳ ゴシック"/>
              </a:rPr>
              <a:t>守るための」</a:t>
            </a:r>
            <a:endParaRPr lang="en-US" altLang="ja-JP" sz="3600" b="1" dirty="0">
              <a:solidFill>
                <a:srgbClr val="FF0000"/>
              </a:solidFill>
              <a:ea typeface="ＭＳ ゴシック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defRPr/>
            </a:pPr>
            <a:r>
              <a:rPr lang="ja-JP" altLang="en-US" sz="2800" b="1">
                <a:solidFill>
                  <a:schemeClr val="tx1">
                    <a:lumMod val="95000"/>
                    <a:lumOff val="5000"/>
                  </a:schemeClr>
                </a:solidFill>
                <a:ea typeface="ＭＳ ゴシック"/>
              </a:rPr>
              <a:t>取り組みも必要であると思いました</a:t>
            </a:r>
            <a:r>
              <a:rPr kumimoji="1" lang="ja-JP" altLang="en-US" sz="2800" b="1" i="0" u="none" strike="noStrike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ＭＳ ゴシック"/>
              </a:rPr>
              <a:t>。</a:t>
            </a:r>
            <a:endParaRPr lang="en-US" altLang="ja-JP" sz="2800" b="1" i="0" u="none" strike="noStrike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ea typeface="ＭＳ ゴシック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defRPr/>
            </a:pP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ea typeface="ＭＳ ゴシック"/>
            </a:endParaRPr>
          </a:p>
          <a:p>
            <a:pPr marL="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ja-JP" altLang="en-US" sz="2800" b="1">
                <a:solidFill>
                  <a:schemeClr val="tx1">
                    <a:lumMod val="95000"/>
                    <a:lumOff val="5000"/>
                  </a:schemeClr>
                </a:solidFill>
                <a:ea typeface="ＭＳ ゴシック"/>
              </a:rPr>
              <a:t>そして、</a:t>
            </a:r>
            <a:r>
              <a:rPr kumimoji="1" lang="ja-JP" altLang="en-US" sz="2800" b="1" i="0" u="none" strike="noStrike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ＭＳ ゴシック"/>
              </a:rPr>
              <a:t>赤ちゃんの</a:t>
            </a:r>
            <a:r>
              <a:rPr lang="ja-JP" altLang="en-US" sz="2800" b="1">
                <a:solidFill>
                  <a:schemeClr val="tx1">
                    <a:lumMod val="95000"/>
                    <a:lumOff val="5000"/>
                  </a:schemeClr>
                </a:solidFill>
                <a:ea typeface="ＭＳ ゴシック"/>
              </a:rPr>
              <a:t>死亡原因</a:t>
            </a:r>
            <a:r>
              <a:rPr kumimoji="1" lang="ja-JP" altLang="en-US" sz="2800" b="1" i="0" u="none" strike="noStrike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ＭＳ ゴシック"/>
              </a:rPr>
              <a:t>に着目</a:t>
            </a:r>
            <a:r>
              <a:rPr lang="ja-JP" altLang="en-US" sz="2800" b="1">
                <a:solidFill>
                  <a:schemeClr val="tx1">
                    <a:lumMod val="95000"/>
                    <a:lumOff val="5000"/>
                  </a:schemeClr>
                </a:solidFill>
                <a:ea typeface="ＭＳ ゴシック"/>
              </a:rPr>
              <a:t>。</a:t>
            </a:r>
            <a:endParaRPr lang="en-US" altLang="ja-JP" sz="2800" b="1" i="0" u="none" strike="noStrike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ea typeface="ＭＳ ゴシック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ＭＳ ゴシック"/>
              </a:rPr>
              <a:t>死亡原因によっては、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ja-JP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ＭＳ ゴシック"/>
              </a:rPr>
              <a:t>IT</a:t>
            </a: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ＭＳ ゴシック"/>
              </a:rPr>
              <a:t>を活用し減少できると考えました。</a:t>
            </a:r>
            <a:endParaRPr lang="ja-JP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15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E19479B-5D63-E86B-18D1-077CE0EA9B67}"/>
              </a:ext>
            </a:extLst>
          </p:cNvPr>
          <p:cNvSpPr/>
          <p:nvPr/>
        </p:nvSpPr>
        <p:spPr>
          <a:xfrm>
            <a:off x="233516" y="245807"/>
            <a:ext cx="11737257" cy="63663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BD2FA261-E5E3-E278-FE40-DDEC13517A08}"/>
              </a:ext>
            </a:extLst>
          </p:cNvPr>
          <p:cNvSpPr/>
          <p:nvPr/>
        </p:nvSpPr>
        <p:spPr>
          <a:xfrm>
            <a:off x="2911689" y="1379336"/>
            <a:ext cx="6333505" cy="44730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E461626-6D74-455A-2CE8-AA301900D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42047"/>
            <a:ext cx="9875520" cy="1356360"/>
          </a:xfrm>
        </p:spPr>
        <p:txBody>
          <a:bodyPr>
            <a:normAutofit/>
          </a:bodyPr>
          <a:lstStyle/>
          <a:p>
            <a:r>
              <a:rPr lang="ja-JP" altLang="en-US" sz="6000" b="1">
                <a:solidFill>
                  <a:schemeClr val="bg1"/>
                </a:solidFill>
                <a:latin typeface="MS Gothic"/>
                <a:ea typeface="MS Gothic"/>
              </a:rPr>
              <a:t>現状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A70F178-27D9-E8D8-83F5-B8276721F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04237"/>
            <a:ext cx="9872871" cy="4038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endParaRPr lang="ja-JP" altLang="en-US"/>
          </a:p>
          <a:p>
            <a:pPr marL="45720" indent="0">
              <a:buNone/>
            </a:pPr>
            <a:endParaRPr lang="ja-JP" altLang="en-US">
              <a:ea typeface="ＭＳ ゴシック"/>
            </a:endParaRPr>
          </a:p>
          <a:p>
            <a:pPr marL="45720" indent="0">
              <a:buNone/>
            </a:pPr>
            <a:endParaRPr lang="ja-JP" altLang="en-US">
              <a:ea typeface="ＭＳ ゴシック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9303EC7-9D60-978E-9DD2-359E6F5CDC35}"/>
              </a:ext>
            </a:extLst>
          </p:cNvPr>
          <p:cNvSpPr txBox="1"/>
          <p:nvPr/>
        </p:nvSpPr>
        <p:spPr>
          <a:xfrm>
            <a:off x="3116227" y="2029290"/>
            <a:ext cx="5954558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400">
                <a:ea typeface="ＭＳ ゴシック"/>
              </a:rPr>
              <a:t>赤ちゃんの不慮の事故死のうち</a:t>
            </a:r>
          </a:p>
          <a:p>
            <a:pPr algn="ctr"/>
            <a:r>
              <a:rPr lang="en-US" altLang="ja-JP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ja-JP" sz="4400" b="1">
                <a:ea typeface="ＭＳ ゴシック"/>
              </a:rPr>
              <a:t>割</a:t>
            </a:r>
            <a:r>
              <a:rPr lang="ja-JP" altLang="en-US" sz="2800">
                <a:ea typeface="ＭＳ ゴシック"/>
              </a:rPr>
              <a:t>が</a:t>
            </a:r>
            <a:r>
              <a:rPr lang="ja-JP" altLang="en-US" sz="4400" b="1">
                <a:solidFill>
                  <a:srgbClr val="FF0000"/>
                </a:solidFill>
                <a:ea typeface="ＭＳ ゴシック"/>
              </a:rPr>
              <a:t>窒息死</a:t>
            </a:r>
            <a:endParaRPr lang="ja-JP" altLang="en-US" sz="4400">
              <a:solidFill>
                <a:srgbClr val="FF0000"/>
              </a:solidFill>
              <a:ea typeface="ＭＳ ゴシック"/>
            </a:endParaRPr>
          </a:p>
          <a:p>
            <a:pPr algn="ctr"/>
            <a:endParaRPr lang="ja-JP" altLang="en-US" sz="2000">
              <a:ea typeface="ＭＳ ゴシック"/>
            </a:endParaRPr>
          </a:p>
          <a:p>
            <a:pPr algn="ctr"/>
            <a:endParaRPr lang="ja-JP" altLang="en-US" sz="2000">
              <a:ea typeface="ＭＳ ゴシック"/>
            </a:endParaRPr>
          </a:p>
          <a:p>
            <a:pPr algn="ctr"/>
            <a:r>
              <a:rPr lang="ja-JP" altLang="en-US" sz="2400">
                <a:ea typeface="ＭＳ ゴシック"/>
              </a:rPr>
              <a:t>そのうち</a:t>
            </a:r>
          </a:p>
          <a:p>
            <a:pPr algn="ctr"/>
            <a:r>
              <a:rPr lang="en-US" altLang="ja-JP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ja-JP" sz="4400" b="1">
                <a:ea typeface="ＭＳ ゴシック"/>
              </a:rPr>
              <a:t>割</a:t>
            </a:r>
            <a:r>
              <a:rPr lang="ja-JP" sz="2800">
                <a:ea typeface="ＭＳ ゴシック"/>
              </a:rPr>
              <a:t>が</a:t>
            </a:r>
            <a:r>
              <a:rPr lang="ja-JP" altLang="en-US" sz="4400" b="1">
                <a:solidFill>
                  <a:srgbClr val="FF0000"/>
                </a:solidFill>
                <a:ea typeface="ＭＳ ゴシック"/>
              </a:rPr>
              <a:t>就寝時</a:t>
            </a:r>
            <a:r>
              <a:rPr lang="ja-JP" altLang="en-US" sz="2400">
                <a:ea typeface="ＭＳ ゴシック"/>
              </a:rPr>
              <a:t>に</a:t>
            </a:r>
          </a:p>
          <a:p>
            <a:pPr algn="ctr"/>
            <a:r>
              <a:rPr lang="ja-JP" altLang="en-US" sz="2400">
                <a:ea typeface="ＭＳ ゴシック"/>
              </a:rPr>
              <a:t>発生しています。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33B4AA5-97A9-3E72-1AFB-1F6F8A0BC9C4}"/>
              </a:ext>
            </a:extLst>
          </p:cNvPr>
          <p:cNvSpPr txBox="1"/>
          <p:nvPr/>
        </p:nvSpPr>
        <p:spPr>
          <a:xfrm>
            <a:off x="684210" y="5966889"/>
            <a:ext cx="204262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ja-JP" altLang="en-US" sz="6000" b="1">
              <a:solidFill>
                <a:srgbClr val="A6B727"/>
              </a:solidFill>
              <a:ea typeface="ＭＳ 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69090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461626-6D74-455A-2CE8-AA301900D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42047"/>
            <a:ext cx="9875520" cy="1356360"/>
          </a:xfrm>
        </p:spPr>
        <p:txBody>
          <a:bodyPr>
            <a:normAutofit/>
          </a:bodyPr>
          <a:lstStyle/>
          <a:p>
            <a:r>
              <a:rPr lang="ja-JP" altLang="en-US" sz="6000" b="1">
                <a:latin typeface="MS Gothic"/>
                <a:ea typeface="MS Gothic"/>
              </a:rPr>
              <a:t>問題点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50F013A-2B91-A825-4496-B74EBE8BBE7C}"/>
              </a:ext>
            </a:extLst>
          </p:cNvPr>
          <p:cNvSpPr txBox="1"/>
          <p:nvPr/>
        </p:nvSpPr>
        <p:spPr>
          <a:xfrm>
            <a:off x="6406250" y="5990947"/>
            <a:ext cx="609479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000">
                <a:solidFill>
                  <a:schemeClr val="accent1"/>
                </a:solidFill>
                <a:latin typeface="UD Digi Kyokasho N-R"/>
                <a:ea typeface="UD Digi Kyokasho N-R"/>
              </a:rPr>
              <a:t>※平成28年10月24日 消費者庁 News Release</a:t>
            </a:r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7FEDB93A-4DEC-C2C1-99D4-0B660096C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844" y="1750621"/>
            <a:ext cx="4974300" cy="32864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r>
              <a:rPr kumimoji="1" lang="en-US" altLang="ja-JP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ja-JP" altLang="en-US" sz="2000">
                <a:solidFill>
                  <a:schemeClr val="tx1"/>
                </a:solidFill>
                <a:ea typeface="ＭＳ ゴシック"/>
              </a:rPr>
              <a:t>歳児の死因は</a:t>
            </a:r>
            <a:r>
              <a:rPr lang="ja-JP" altLang="en-US" sz="2000" b="1">
                <a:solidFill>
                  <a:srgbClr val="FF0000"/>
                </a:solidFill>
                <a:ea typeface="ＭＳ ゴシック"/>
              </a:rPr>
              <a:t>窒息</a:t>
            </a:r>
            <a:r>
              <a:rPr lang="ja-JP" altLang="en-US" sz="2000">
                <a:solidFill>
                  <a:srgbClr val="FF0000"/>
                </a:solidFill>
                <a:latin typeface="Corbel"/>
                <a:ea typeface="ＭＳ ゴシック"/>
                <a:cs typeface="Calibri"/>
              </a:rPr>
              <a:t>が</a:t>
            </a:r>
            <a:r>
              <a:rPr lang="ja-JP" altLang="en-US" sz="2000" u="sng">
                <a:solidFill>
                  <a:srgbClr val="FF0000"/>
                </a:solidFill>
                <a:latin typeface="Corbel"/>
                <a:ea typeface="ＭＳ ゴシック"/>
                <a:cs typeface="Calibri"/>
              </a:rPr>
              <a:t>約</a:t>
            </a:r>
            <a:r>
              <a:rPr kumimoji="1" lang="en-US" altLang="ja-JP" sz="20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</a:t>
            </a:r>
            <a:endParaRPr lang="ja-JP" altLang="en-US" sz="2000" u="sng">
              <a:solidFill>
                <a:srgbClr val="FF0000"/>
              </a:solidFill>
              <a:latin typeface="Times New Roman" panose="02020603050405020304" pitchFamily="18" charset="0"/>
              <a:ea typeface="UD Digi Kyokasho N-R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ja-JP" altLang="en-US" sz="2000">
                <a:solidFill>
                  <a:schemeClr val="tx1"/>
                </a:solidFill>
                <a:latin typeface="MS Gothic"/>
                <a:ea typeface="MS Gothic"/>
                <a:cs typeface="Times New Roman"/>
              </a:rPr>
              <a:t>中でも最も多いのが</a:t>
            </a:r>
            <a:r>
              <a:rPr lang="ja-JP" altLang="en-US" sz="2800" b="1" u="sng">
                <a:solidFill>
                  <a:schemeClr val="tx1"/>
                </a:solidFill>
                <a:latin typeface="MS Gothic"/>
                <a:ea typeface="MS Gothic"/>
                <a:cs typeface="Times New Roman"/>
              </a:rPr>
              <a:t>就寝時の事故</a:t>
            </a:r>
          </a:p>
          <a:p>
            <a:pPr marL="45720" indent="0">
              <a:buNone/>
            </a:pPr>
            <a:r>
              <a:rPr lang="ja-JP" altLang="en-US" sz="2000">
                <a:solidFill>
                  <a:schemeClr val="tx1"/>
                </a:solidFill>
                <a:latin typeface="MS Gothic"/>
                <a:ea typeface="MS Gothic"/>
                <a:cs typeface="Times New Roman"/>
              </a:rPr>
              <a:t>事例として</a:t>
            </a:r>
          </a:p>
          <a:p>
            <a:pPr marL="45720" indent="0">
              <a:buNone/>
            </a:pPr>
            <a:r>
              <a:rPr lang="ja-JP" altLang="en-US" sz="2000">
                <a:solidFill>
                  <a:schemeClr val="tx1"/>
                </a:solidFill>
                <a:latin typeface="MS Gothic"/>
                <a:ea typeface="MS Gothic"/>
                <a:cs typeface="Times New Roman"/>
              </a:rPr>
              <a:t>・うつぶせ寝により顔が埋まる</a:t>
            </a:r>
          </a:p>
          <a:p>
            <a:pPr marL="45720" indent="0">
              <a:buNone/>
            </a:pPr>
            <a:r>
              <a:rPr lang="ja-JP" altLang="en-US" sz="2000">
                <a:solidFill>
                  <a:schemeClr val="tx1"/>
                </a:solidFill>
                <a:latin typeface="MS Gothic"/>
                <a:ea typeface="MS Gothic"/>
                <a:cs typeface="Times New Roman"/>
              </a:rPr>
              <a:t>・掛け布団などの寝具が顔を覆う</a:t>
            </a:r>
            <a:endParaRPr lang="ja-JP" sz="2000">
              <a:solidFill>
                <a:schemeClr val="tx1"/>
              </a:solidFill>
              <a:ea typeface="ＭＳ ゴシック"/>
            </a:endParaRPr>
          </a:p>
          <a:p>
            <a:pPr marL="45720" indent="0">
              <a:buNone/>
            </a:pPr>
            <a:r>
              <a:rPr lang="ja-JP" altLang="en-US" sz="2000">
                <a:solidFill>
                  <a:schemeClr val="tx1"/>
                </a:solidFill>
                <a:latin typeface="MS Gothic"/>
                <a:ea typeface="MS Gothic"/>
                <a:cs typeface="Times New Roman"/>
              </a:rPr>
              <a:t>・家族の身体の一部で圧迫される</a:t>
            </a:r>
          </a:p>
          <a:p>
            <a:pPr marL="45720" indent="0">
              <a:buNone/>
            </a:pPr>
            <a:r>
              <a:rPr lang="ja-JP" altLang="en-US" sz="2000">
                <a:solidFill>
                  <a:schemeClr val="tx1"/>
                </a:solidFill>
                <a:latin typeface="MS Gothic"/>
                <a:ea typeface="MS Gothic"/>
                <a:cs typeface="Times New Roman"/>
              </a:rPr>
              <a:t>　などが報告されている。</a:t>
            </a:r>
          </a:p>
          <a:p>
            <a:pPr marL="45720" indent="0">
              <a:buNone/>
            </a:pPr>
            <a:endParaRPr lang="ja-JP" altLang="en-US">
              <a:solidFill>
                <a:schemeClr val="tx1"/>
              </a:solidFill>
              <a:latin typeface="MS Gothic"/>
              <a:ea typeface="MS Gothic"/>
              <a:cs typeface="Times New Roman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9D373B03-F60F-221B-7F82-F386E58DF80B}"/>
              </a:ext>
            </a:extLst>
          </p:cNvPr>
          <p:cNvSpPr/>
          <p:nvPr/>
        </p:nvSpPr>
        <p:spPr>
          <a:xfrm>
            <a:off x="554180" y="1603169"/>
            <a:ext cx="5205350" cy="3433949"/>
          </a:xfrm>
          <a:prstGeom prst="round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29E03EB-09A1-0525-99D6-FB2A885B7C76}"/>
              </a:ext>
            </a:extLst>
          </p:cNvPr>
          <p:cNvSpPr txBox="1"/>
          <p:nvPr/>
        </p:nvSpPr>
        <p:spPr>
          <a:xfrm>
            <a:off x="603662" y="5304311"/>
            <a:ext cx="601682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000">
                <a:ea typeface="ＭＳ ゴシック"/>
              </a:rPr>
              <a:t>就寝時</a:t>
            </a:r>
            <a:r>
              <a:rPr lang="ja-JP" altLang="en-US" sz="2000">
                <a:solidFill>
                  <a:srgbClr val="000000"/>
                </a:solidFill>
                <a:ea typeface="ＭＳ ゴシック"/>
              </a:rPr>
              <a:t>は</a:t>
            </a:r>
            <a:r>
              <a:rPr lang="ja-JP" altLang="en-US" sz="2000" b="1">
                <a:solidFill>
                  <a:srgbClr val="FF0000"/>
                </a:solidFill>
                <a:ea typeface="ＭＳ ゴシック"/>
              </a:rPr>
              <a:t>保護者が気づけないことが多く、</a:t>
            </a:r>
            <a:endParaRPr lang="ja-JP" altLang="en-US" sz="2000">
              <a:solidFill>
                <a:srgbClr val="000000"/>
              </a:solidFill>
              <a:ea typeface="ＭＳ ゴシック"/>
            </a:endParaRPr>
          </a:p>
          <a:p>
            <a:r>
              <a:rPr lang="ja-JP" altLang="en-US" sz="2000">
                <a:ea typeface="ＭＳ ゴシック"/>
              </a:rPr>
              <a:t>起きた時には</a:t>
            </a:r>
          </a:p>
          <a:p>
            <a:r>
              <a:rPr lang="ja-JP" altLang="en-US" sz="2000">
                <a:ea typeface="ＭＳ ゴシック"/>
              </a:rPr>
              <a:t>既に亡くなっているケースがほとんど…</a:t>
            </a:r>
          </a:p>
        </p:txBody>
      </p:sp>
      <p:graphicFrame>
        <p:nvGraphicFramePr>
          <p:cNvPr id="13" name="グラフ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5963827"/>
              </p:ext>
            </p:extLst>
          </p:nvPr>
        </p:nvGraphicFramePr>
        <p:xfrm>
          <a:off x="5767970" y="436392"/>
          <a:ext cx="6881229" cy="5883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0421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6A3E51-BDD5-5706-7FAC-1D65718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842" y="253539"/>
            <a:ext cx="9875520" cy="1356360"/>
          </a:xfrm>
        </p:spPr>
        <p:txBody>
          <a:bodyPr>
            <a:normAutofit/>
          </a:bodyPr>
          <a:lstStyle/>
          <a:p>
            <a:r>
              <a:rPr lang="ja-JP" altLang="en-US" sz="6000" b="1">
                <a:latin typeface="MS Gothic"/>
                <a:ea typeface="MS Gothic"/>
              </a:rPr>
              <a:t>提案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14B6122-E0D6-E490-B4F0-8C724DDCF41C}"/>
              </a:ext>
            </a:extLst>
          </p:cNvPr>
          <p:cNvSpPr txBox="1"/>
          <p:nvPr/>
        </p:nvSpPr>
        <p:spPr>
          <a:xfrm>
            <a:off x="1186902" y="1609899"/>
            <a:ext cx="10950074" cy="22775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000">
                <a:ea typeface="ＭＳ ゴシック"/>
              </a:rPr>
              <a:t>赤ちゃんの</a:t>
            </a:r>
            <a:r>
              <a:rPr lang="ja-JP" altLang="en-US" sz="2000" b="1" u="sng">
                <a:solidFill>
                  <a:schemeClr val="accent1"/>
                </a:solidFill>
                <a:ea typeface="ＭＳ ゴシック"/>
              </a:rPr>
              <a:t>呼吸状態を検知して知らせる</a:t>
            </a:r>
            <a:r>
              <a:rPr lang="ja-JP" altLang="en-US" sz="2000">
                <a:ea typeface="ＭＳ ゴシック"/>
              </a:rPr>
              <a:t>ことができれば</a:t>
            </a:r>
          </a:p>
          <a:p>
            <a:r>
              <a:rPr lang="ja-JP" sz="2000">
                <a:ea typeface="ＭＳ ゴシック"/>
              </a:rPr>
              <a:t>窒息死を未然に防ぐことができるのではないか</a:t>
            </a:r>
            <a:r>
              <a:rPr lang="en-US" altLang="ja-JP" sz="2000">
                <a:ea typeface="ＭＳ ゴシック"/>
              </a:rPr>
              <a:t>…</a:t>
            </a:r>
            <a:endParaRPr lang="ja-JP" sz="2000">
              <a:ea typeface="ＭＳ ゴシック"/>
            </a:endParaRPr>
          </a:p>
          <a:p>
            <a:endParaRPr lang="en-US" altLang="ja-JP" sz="2000">
              <a:ea typeface="ＭＳ ゴシック"/>
            </a:endParaRPr>
          </a:p>
          <a:p>
            <a:r>
              <a:rPr lang="ja-JP" altLang="en-US" sz="2000">
                <a:ea typeface="ＭＳ ゴシック"/>
              </a:rPr>
              <a:t>そこで、</a:t>
            </a:r>
            <a:endParaRPr lang="ja-JP">
              <a:ea typeface="ＭＳ ゴシック"/>
            </a:endParaRPr>
          </a:p>
          <a:p>
            <a:r>
              <a:rPr lang="ja-JP" altLang="en-US" sz="2000">
                <a:ea typeface="ＭＳ ゴシック"/>
              </a:rPr>
              <a:t>私たち</a:t>
            </a:r>
            <a:r>
              <a:rPr lang="ja-JP" altLang="en-US" sz="2000">
                <a:solidFill>
                  <a:srgbClr val="000000"/>
                </a:solidFill>
                <a:ea typeface="ＭＳ ゴシック"/>
              </a:rPr>
              <a:t>は</a:t>
            </a:r>
            <a:r>
              <a:rPr lang="ja-JP" altLang="en-US" sz="2000">
                <a:solidFill>
                  <a:srgbClr val="000000"/>
                </a:solidFill>
                <a:latin typeface="Corbel"/>
                <a:ea typeface="ＭＳ ゴシック"/>
              </a:rPr>
              <a:t>赤ちゃん見守りデバイス</a:t>
            </a:r>
            <a:r>
              <a:rPr lang="en-US" altLang="ja-JP" sz="4400" b="1">
                <a:solidFill>
                  <a:schemeClr val="accent4">
                    <a:lumMod val="60000"/>
                    <a:lumOff val="40000"/>
                  </a:schemeClr>
                </a:solidFill>
                <a:latin typeface="MS Gothic"/>
                <a:ea typeface="ＭＳ ゴシック"/>
              </a:rPr>
              <a:t>「ANMIN」</a:t>
            </a:r>
            <a:r>
              <a:rPr lang="ja-JP" sz="2000">
                <a:ea typeface="ＭＳ ゴシック"/>
              </a:rPr>
              <a:t>を</a:t>
            </a:r>
            <a:r>
              <a:rPr lang="ja-JP" altLang="en-US" sz="2000">
                <a:ea typeface="ＭＳ ゴシック"/>
              </a:rPr>
              <a:t>提案しま</a:t>
            </a:r>
            <a:r>
              <a:rPr lang="ja-JP" sz="2000">
                <a:ea typeface="ＭＳ ゴシック"/>
              </a:rPr>
              <a:t>す</a:t>
            </a:r>
            <a:r>
              <a:rPr lang="ja-JP" altLang="en-US" sz="2000">
                <a:ea typeface="ＭＳ ゴシック"/>
              </a:rPr>
              <a:t>！！</a:t>
            </a:r>
            <a:endParaRPr lang="ja-JP">
              <a:ea typeface="ＭＳ ゴシック"/>
            </a:endParaRPr>
          </a:p>
          <a:p>
            <a:endParaRPr lang="ja-JP" altLang="en-US">
              <a:ea typeface="ＭＳ ゴシック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96D5D8E-83EA-8404-84BF-FE4D3E5A35AC}"/>
              </a:ext>
            </a:extLst>
          </p:cNvPr>
          <p:cNvSpPr/>
          <p:nvPr/>
        </p:nvSpPr>
        <p:spPr>
          <a:xfrm>
            <a:off x="229315" y="3884744"/>
            <a:ext cx="11729008" cy="27446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8306058-8A48-BD29-0A82-9B6C94F12E7D}"/>
              </a:ext>
            </a:extLst>
          </p:cNvPr>
          <p:cNvSpPr txBox="1"/>
          <p:nvPr/>
        </p:nvSpPr>
        <p:spPr>
          <a:xfrm>
            <a:off x="5658486" y="2641378"/>
            <a:ext cx="141502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>
                <a:solidFill>
                  <a:schemeClr val="accent4">
                    <a:lumMod val="60000"/>
                    <a:lumOff val="40000"/>
                  </a:schemeClr>
                </a:solidFill>
              </a:rPr>
              <a:t>あんみん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12F2253F-E953-9833-F993-FC85420844BF}"/>
              </a:ext>
            </a:extLst>
          </p:cNvPr>
          <p:cNvSpPr/>
          <p:nvPr/>
        </p:nvSpPr>
        <p:spPr>
          <a:xfrm>
            <a:off x="1158656" y="4196218"/>
            <a:ext cx="3841316" cy="50104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b="1">
                <a:solidFill>
                  <a:schemeClr val="bg1"/>
                </a:solidFill>
                <a:ea typeface="ＭＳ ゴシック"/>
              </a:rPr>
              <a:t>睡眠時の呼吸状態を検知する</a:t>
            </a:r>
            <a:endParaRPr lang="ja-JP">
              <a:solidFill>
                <a:schemeClr val="bg1"/>
              </a:solidFill>
              <a:ea typeface="ＭＳ ゴシック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C900C96F-2AE0-3FEA-4A95-D40E5B1D3C57}"/>
              </a:ext>
            </a:extLst>
          </p:cNvPr>
          <p:cNvSpPr/>
          <p:nvPr/>
        </p:nvSpPr>
        <p:spPr>
          <a:xfrm>
            <a:off x="1147771" y="5696656"/>
            <a:ext cx="3852201" cy="56635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ja-JP" b="1">
                <a:solidFill>
                  <a:schemeClr val="bg1"/>
                </a:solidFill>
                <a:ea typeface="ＭＳ ゴシック"/>
              </a:rPr>
              <a:t>遠くからでも赤ちゃんを見守れる</a:t>
            </a:r>
            <a:endParaRPr lang="ja-JP">
              <a:solidFill>
                <a:schemeClr val="bg1"/>
              </a:solidFill>
              <a:ea typeface="ＭＳ ゴシック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FFFA5413-B6CB-C92C-AB05-B1219731C8A9}"/>
              </a:ext>
            </a:extLst>
          </p:cNvPr>
          <p:cNvSpPr/>
          <p:nvPr/>
        </p:nvSpPr>
        <p:spPr>
          <a:xfrm>
            <a:off x="1158656" y="4979094"/>
            <a:ext cx="3841316" cy="50104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ja-JP" b="1">
                <a:solidFill>
                  <a:schemeClr val="bg1"/>
                </a:solidFill>
                <a:ea typeface="ＭＳ ゴシック"/>
              </a:rPr>
              <a:t>赤ちゃんの健康を管理できる</a:t>
            </a:r>
            <a:endParaRPr lang="ja-JP">
              <a:solidFill>
                <a:schemeClr val="bg1"/>
              </a:solidFill>
              <a:ea typeface="ＭＳ ゴシック"/>
            </a:endParaRPr>
          </a:p>
        </p:txBody>
      </p:sp>
      <p:pic>
        <p:nvPicPr>
          <p:cNvPr id="19" name="図 12">
            <a:extLst>
              <a:ext uri="{FF2B5EF4-FFF2-40B4-BE49-F238E27FC236}">
                <a16:creationId xmlns:a16="http://schemas.microsoft.com/office/drawing/2014/main" id="{8B6B361F-6239-2C08-B781-7E6FE1A33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20000">
            <a:off x="4828688" y="4000038"/>
            <a:ext cx="611322" cy="711070"/>
          </a:xfrm>
          <a:prstGeom prst="rect">
            <a:avLst/>
          </a:prstGeom>
        </p:spPr>
      </p:pic>
      <p:pic>
        <p:nvPicPr>
          <p:cNvPr id="21" name="グラフィックス 20" descr="棒グラフ 単色塗りつぶし">
            <a:extLst>
              <a:ext uri="{FF2B5EF4-FFF2-40B4-BE49-F238E27FC236}">
                <a16:creationId xmlns:a16="http://schemas.microsoft.com/office/drawing/2014/main" id="{343E6E57-8E98-E1BF-AEBF-1F49A7305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9920000">
            <a:off x="4685873" y="4762606"/>
            <a:ext cx="744072" cy="753036"/>
          </a:xfrm>
          <a:prstGeom prst="rect">
            <a:avLst/>
          </a:prstGeom>
        </p:spPr>
      </p:pic>
      <p:pic>
        <p:nvPicPr>
          <p:cNvPr id="25" name="図 24" descr="時計 が含まれている画像&#10;&#10;説明は自動で生成されたものです">
            <a:extLst>
              <a:ext uri="{FF2B5EF4-FFF2-40B4-BE49-F238E27FC236}">
                <a16:creationId xmlns:a16="http://schemas.microsoft.com/office/drawing/2014/main" id="{A2406B3F-B379-ADDC-B901-0EADC80A09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9840" y="5546272"/>
            <a:ext cx="831644" cy="891639"/>
          </a:xfrm>
          <a:prstGeom prst="rect">
            <a:avLst/>
          </a:prstGeom>
        </p:spPr>
      </p:pic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A17CCBB2-A5CB-5898-10BA-AFBEA3D57A62}"/>
              </a:ext>
            </a:extLst>
          </p:cNvPr>
          <p:cNvGrpSpPr/>
          <p:nvPr/>
        </p:nvGrpSpPr>
        <p:grpSpPr>
          <a:xfrm>
            <a:off x="7481453" y="3943597"/>
            <a:ext cx="3772420" cy="2709760"/>
            <a:chOff x="8055427" y="3923805"/>
            <a:chExt cx="3772420" cy="2709760"/>
          </a:xfrm>
        </p:grpSpPr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635BDCF9-E7E7-C193-96C2-1979B78551D6}"/>
                </a:ext>
              </a:extLst>
            </p:cNvPr>
            <p:cNvGrpSpPr/>
            <p:nvPr/>
          </p:nvGrpSpPr>
          <p:grpSpPr>
            <a:xfrm>
              <a:off x="8055429" y="3923805"/>
              <a:ext cx="3651659" cy="2637310"/>
              <a:chOff x="8055429" y="3923805"/>
              <a:chExt cx="3651659" cy="2637310"/>
            </a:xfrm>
          </p:grpSpPr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1EE3FFB5-6D71-08B3-31E7-88BC51E64E7A}"/>
                  </a:ext>
                </a:extLst>
              </p:cNvPr>
              <p:cNvSpPr/>
              <p:nvPr/>
            </p:nvSpPr>
            <p:spPr>
              <a:xfrm>
                <a:off x="8055429" y="4116778"/>
                <a:ext cx="3651659" cy="244433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B62713C-4EB6-1012-5E2E-1F0BBB94E32D}"/>
                  </a:ext>
                </a:extLst>
              </p:cNvPr>
              <p:cNvSpPr txBox="1"/>
              <p:nvPr/>
            </p:nvSpPr>
            <p:spPr>
              <a:xfrm>
                <a:off x="8349343" y="3923805"/>
                <a:ext cx="114596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ja-JP" altLang="en-US" b="1">
                    <a:ea typeface="ＭＳ ゴシック"/>
                  </a:rPr>
                  <a:t>イメージ</a:t>
                </a:r>
              </a:p>
            </p:txBody>
          </p:sp>
        </p:grpSp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AD523999-85A4-A55D-22DB-1178B2E89DD5}"/>
                </a:ext>
              </a:extLst>
            </p:cNvPr>
            <p:cNvGrpSpPr/>
            <p:nvPr/>
          </p:nvGrpSpPr>
          <p:grpSpPr>
            <a:xfrm>
              <a:off x="8055427" y="5297210"/>
              <a:ext cx="1761505" cy="1197810"/>
              <a:chOff x="8055427" y="5297210"/>
              <a:chExt cx="1761505" cy="1197810"/>
            </a:xfrm>
          </p:grpSpPr>
          <p:pic>
            <p:nvPicPr>
              <p:cNvPr id="15" name="図 14" descr="ウニ が含まれている画像&#10;&#10;説明は自動で生成されたものです">
                <a:extLst>
                  <a:ext uri="{FF2B5EF4-FFF2-40B4-BE49-F238E27FC236}">
                    <a16:creationId xmlns:a16="http://schemas.microsoft.com/office/drawing/2014/main" id="{7290690B-F2E2-4192-3EA7-70A7F8EAF3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-1020000">
                <a:off x="8272260" y="5297210"/>
                <a:ext cx="1188966" cy="833444"/>
              </a:xfrm>
              <a:prstGeom prst="rect">
                <a:avLst/>
              </a:prstGeom>
            </p:spPr>
          </p:pic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4D7721E-FF4D-BF38-9814-BE6D3A02BAF4}"/>
                  </a:ext>
                </a:extLst>
              </p:cNvPr>
              <p:cNvSpPr txBox="1"/>
              <p:nvPr/>
            </p:nvSpPr>
            <p:spPr>
              <a:xfrm>
                <a:off x="8055427" y="6125688"/>
                <a:ext cx="1761505" cy="3693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ja-JP" altLang="en-US" b="1">
                    <a:ea typeface="ＭＳ ゴシック"/>
                  </a:rPr>
                  <a:t>小型デバイス</a:t>
                </a:r>
              </a:p>
            </p:txBody>
          </p:sp>
        </p:grpSp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CEF679FE-70A6-9574-FC3E-578FC9EAF0AB}"/>
                </a:ext>
              </a:extLst>
            </p:cNvPr>
            <p:cNvGrpSpPr/>
            <p:nvPr/>
          </p:nvGrpSpPr>
          <p:grpSpPr>
            <a:xfrm>
              <a:off x="10045467" y="4379855"/>
              <a:ext cx="1782380" cy="2253710"/>
              <a:chOff x="10045467" y="4379855"/>
              <a:chExt cx="1782380" cy="2253710"/>
            </a:xfrm>
          </p:grpSpPr>
          <p:pic>
            <p:nvPicPr>
              <p:cNvPr id="7" name="図 6">
                <a:extLst>
                  <a:ext uri="{FF2B5EF4-FFF2-40B4-BE49-F238E27FC236}">
                    <a16:creationId xmlns:a16="http://schemas.microsoft.com/office/drawing/2014/main" id="{022EA252-0019-7D89-C633-347C81E9CD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-1980000">
                <a:off x="10045467" y="4379855"/>
                <a:ext cx="1782380" cy="1918507"/>
              </a:xfrm>
              <a:prstGeom prst="rect">
                <a:avLst/>
              </a:prstGeom>
            </p:spPr>
          </p:pic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E43DAAB-6251-B1B9-EB94-03233EE573A8}"/>
                  </a:ext>
                </a:extLst>
              </p:cNvPr>
              <p:cNvSpPr txBox="1"/>
              <p:nvPr/>
            </p:nvSpPr>
            <p:spPr>
              <a:xfrm>
                <a:off x="10282051" y="6264233"/>
                <a:ext cx="1306285" cy="3693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ja-JP" altLang="en-US" b="1">
                    <a:ea typeface="ＭＳ ゴシック"/>
                  </a:rPr>
                  <a:t>アプリ</a:t>
                </a:r>
              </a:p>
            </p:txBody>
          </p:sp>
        </p:grpSp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B03CAA70-1E86-536D-6D45-13D319481CA4}"/>
                </a:ext>
              </a:extLst>
            </p:cNvPr>
            <p:cNvGrpSpPr/>
            <p:nvPr/>
          </p:nvGrpSpPr>
          <p:grpSpPr>
            <a:xfrm>
              <a:off x="9429201" y="5047013"/>
              <a:ext cx="979713" cy="639572"/>
              <a:chOff x="9429201" y="5047013"/>
              <a:chExt cx="979713" cy="639572"/>
            </a:xfrm>
          </p:grpSpPr>
          <p:sp>
            <p:nvSpPr>
              <p:cNvPr id="29" name="矢印: 左右 28">
                <a:extLst>
                  <a:ext uri="{FF2B5EF4-FFF2-40B4-BE49-F238E27FC236}">
                    <a16:creationId xmlns:a16="http://schemas.microsoft.com/office/drawing/2014/main" id="{A7ABC110-236E-9DE3-1CAA-164B1B8BD182}"/>
                  </a:ext>
                </a:extLst>
              </p:cNvPr>
              <p:cNvSpPr/>
              <p:nvPr/>
            </p:nvSpPr>
            <p:spPr>
              <a:xfrm>
                <a:off x="9429201" y="5340222"/>
                <a:ext cx="979713" cy="346363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E97E242F-B104-2385-7299-B5122253AE36}"/>
                  </a:ext>
                </a:extLst>
              </p:cNvPr>
              <p:cNvSpPr txBox="1"/>
              <p:nvPr/>
            </p:nvSpPr>
            <p:spPr>
              <a:xfrm>
                <a:off x="9510155" y="5047013"/>
                <a:ext cx="841168" cy="3693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ja-JP" altLang="en-US" b="1">
                    <a:solidFill>
                      <a:schemeClr val="bg2">
                        <a:lumMod val="50000"/>
                      </a:schemeClr>
                    </a:solidFill>
                    <a:ea typeface="ＭＳ ゴシック"/>
                  </a:rPr>
                  <a:t>連携</a:t>
                </a:r>
                <a:endParaRPr lang="ja-JP" altLang="en-US" b="1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2106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7B182562-C567-5843-CA1D-52BCF589E4A1}"/>
              </a:ext>
            </a:extLst>
          </p:cNvPr>
          <p:cNvGrpSpPr/>
          <p:nvPr/>
        </p:nvGrpSpPr>
        <p:grpSpPr>
          <a:xfrm rot="960000">
            <a:off x="9922328" y="4256314"/>
            <a:ext cx="2193471" cy="1632857"/>
            <a:chOff x="9258299" y="566057"/>
            <a:chExt cx="2193471" cy="1632857"/>
          </a:xfrm>
        </p:grpSpPr>
        <p:pic>
          <p:nvPicPr>
            <p:cNvPr id="31" name="グラフィックス 30" descr="スピーカー フォン 単色塗りつぶし">
              <a:extLst>
                <a:ext uri="{FF2B5EF4-FFF2-40B4-BE49-F238E27FC236}">
                  <a16:creationId xmlns:a16="http://schemas.microsoft.com/office/drawing/2014/main" id="{D473AB03-1F56-D434-A0BE-CBE01D369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9829798" y="566057"/>
              <a:ext cx="1621972" cy="1632857"/>
            </a:xfrm>
            <a:prstGeom prst="rect">
              <a:avLst/>
            </a:prstGeom>
          </p:spPr>
        </p:pic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28021761-ADE2-C645-BB8A-F85B1EDAA996}"/>
                </a:ext>
              </a:extLst>
            </p:cNvPr>
            <p:cNvSpPr/>
            <p:nvPr/>
          </p:nvSpPr>
          <p:spPr>
            <a:xfrm rot="18840000">
              <a:off x="10003971" y="435427"/>
              <a:ext cx="674914" cy="2166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14B6122-E0D6-E490-B4F0-8C724DDCF41C}"/>
              </a:ext>
            </a:extLst>
          </p:cNvPr>
          <p:cNvSpPr txBox="1"/>
          <p:nvPr/>
        </p:nvSpPr>
        <p:spPr>
          <a:xfrm>
            <a:off x="1186902" y="1609899"/>
            <a:ext cx="9362120" cy="20005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000">
                <a:ea typeface="ＭＳ ゴシック"/>
              </a:rPr>
              <a:t>就寝時の赤ちゃんを見守るための</a:t>
            </a:r>
            <a:r>
              <a:rPr lang="ja-JP" altLang="en-US" sz="2400" b="1" u="sng">
                <a:solidFill>
                  <a:schemeClr val="accent3"/>
                </a:solidFill>
                <a:ea typeface="ＭＳ ゴシック"/>
              </a:rPr>
              <a:t>取り付け型デバイス</a:t>
            </a:r>
            <a:r>
              <a:rPr lang="ja-JP" altLang="en-US" sz="2000">
                <a:ea typeface="ＭＳ ゴシック"/>
              </a:rPr>
              <a:t>です。</a:t>
            </a:r>
          </a:p>
          <a:p>
            <a:r>
              <a:rPr lang="ja-JP" altLang="en-US" sz="2000">
                <a:ea typeface="ＭＳ ゴシック"/>
              </a:rPr>
              <a:t>センサー、スピーカー、カメラを搭載し、スマホアプリとの通信を行うことで、</a:t>
            </a:r>
          </a:p>
          <a:p>
            <a:r>
              <a:rPr lang="ja-JP" altLang="en-US" sz="2000">
                <a:ea typeface="ＭＳ ゴシック"/>
              </a:rPr>
              <a:t>就寝時の赤ちゃんの安全を守ります。</a:t>
            </a:r>
          </a:p>
          <a:p>
            <a:endParaRPr lang="ja-JP" altLang="en-US" sz="2000">
              <a:ea typeface="ＭＳ ゴシック"/>
            </a:endParaRPr>
          </a:p>
          <a:p>
            <a:r>
              <a:rPr lang="ja-JP" altLang="en-US" sz="2000">
                <a:ea typeface="ＭＳ ゴシック"/>
              </a:rPr>
              <a:t>取り外し可能な小型デバイスで、</a:t>
            </a:r>
          </a:p>
          <a:p>
            <a:r>
              <a:rPr lang="ja-JP" altLang="en-US" sz="2000" b="1" u="sng">
                <a:solidFill>
                  <a:schemeClr val="accent2">
                    <a:lumMod val="60000"/>
                    <a:lumOff val="40000"/>
                  </a:schemeClr>
                </a:solidFill>
                <a:ea typeface="ＭＳ ゴシック"/>
              </a:rPr>
              <a:t>好きなぬいぐるみに装着する</a:t>
            </a:r>
            <a:r>
              <a:rPr lang="ja-JP" altLang="en-US" sz="2000">
                <a:ea typeface="ＭＳ ゴシック"/>
              </a:rPr>
              <a:t>ことが可能です。</a:t>
            </a:r>
            <a:endParaRPr lang="ja-JP"/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5F3FA8E6-C251-1998-3CB4-FC5E6DF95477}"/>
              </a:ext>
            </a:extLst>
          </p:cNvPr>
          <p:cNvSpPr/>
          <p:nvPr/>
        </p:nvSpPr>
        <p:spPr>
          <a:xfrm rot="-5400000">
            <a:off x="3484262" y="5287831"/>
            <a:ext cx="906943" cy="41544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6" name="図 4" descr="挿絵 が含まれている画像&#10;&#10;説明は自動で生成されたものです">
            <a:extLst>
              <a:ext uri="{FF2B5EF4-FFF2-40B4-BE49-F238E27FC236}">
                <a16:creationId xmlns:a16="http://schemas.microsoft.com/office/drawing/2014/main" id="{2D01D8D2-6D16-2B9A-7DFC-C00521DFBB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349" y="4773945"/>
            <a:ext cx="1258748" cy="1391155"/>
          </a:xfrm>
          <a:prstGeom prst="rect">
            <a:avLst/>
          </a:prstGeom>
        </p:spPr>
      </p:pic>
      <p:pic>
        <p:nvPicPr>
          <p:cNvPr id="18" name="図 4" descr="クマ, 座る, テディ, 衣類 が含まれている画像&#10;&#10;説明は自動で生成されたものです">
            <a:extLst>
              <a:ext uri="{FF2B5EF4-FFF2-40B4-BE49-F238E27FC236}">
                <a16:creationId xmlns:a16="http://schemas.microsoft.com/office/drawing/2014/main" id="{4FE9E5E4-08EC-6912-D6A2-66AF314A4F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4164" y="4732576"/>
            <a:ext cx="957328" cy="1430093"/>
          </a:xfrm>
          <a:prstGeom prst="rect">
            <a:avLst/>
          </a:prstGeom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1551B22E-E3C0-C800-AB56-CB8E8CCE834B}"/>
              </a:ext>
            </a:extLst>
          </p:cNvPr>
          <p:cNvSpPr/>
          <p:nvPr/>
        </p:nvSpPr>
        <p:spPr>
          <a:xfrm>
            <a:off x="450156" y="3806798"/>
            <a:ext cx="3367527" cy="72806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000" b="1">
                <a:solidFill>
                  <a:srgbClr val="FFFFFF"/>
                </a:solidFill>
                <a:latin typeface="MS Gothic"/>
                <a:ea typeface="MS Gothic"/>
              </a:rPr>
              <a:t>①好きなぬいぐるみを用意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EB43A3ED-1CEE-E1AA-677E-6CA38C1B7DAE}"/>
              </a:ext>
            </a:extLst>
          </p:cNvPr>
          <p:cNvSpPr/>
          <p:nvPr/>
        </p:nvSpPr>
        <p:spPr>
          <a:xfrm>
            <a:off x="8457560" y="3806798"/>
            <a:ext cx="3215127" cy="71909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000" b="1">
                <a:solidFill>
                  <a:schemeClr val="bg1"/>
                </a:solidFill>
                <a:latin typeface="MS Gothic"/>
                <a:ea typeface="MS Gothic"/>
              </a:rPr>
              <a:t>③睡眠時の安全を守る</a:t>
            </a:r>
          </a:p>
        </p:txBody>
      </p:sp>
      <p:pic>
        <p:nvPicPr>
          <p:cNvPr id="25" name="図 4" descr="挿絵 が含まれている画像&#10;&#10;説明は自動で生成されたものです">
            <a:extLst>
              <a:ext uri="{FF2B5EF4-FFF2-40B4-BE49-F238E27FC236}">
                <a16:creationId xmlns:a16="http://schemas.microsoft.com/office/drawing/2014/main" id="{10F0C238-2035-E2E0-3891-0886D40F1D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92" t="34694" r="-559" b="510"/>
          <a:stretch/>
        </p:blipFill>
        <p:spPr>
          <a:xfrm>
            <a:off x="4179473" y="4697744"/>
            <a:ext cx="2547045" cy="1794710"/>
          </a:xfrm>
          <a:prstGeom prst="rect">
            <a:avLst/>
          </a:prstGeom>
        </p:spPr>
      </p:pic>
      <p:sp>
        <p:nvSpPr>
          <p:cNvPr id="27" name="矢印: 下カーブ 26">
            <a:extLst>
              <a:ext uri="{FF2B5EF4-FFF2-40B4-BE49-F238E27FC236}">
                <a16:creationId xmlns:a16="http://schemas.microsoft.com/office/drawing/2014/main" id="{D38BD9C0-49E5-4156-EC25-334121B0EA8D}"/>
              </a:ext>
            </a:extLst>
          </p:cNvPr>
          <p:cNvSpPr/>
          <p:nvPr/>
        </p:nvSpPr>
        <p:spPr>
          <a:xfrm rot="9840000">
            <a:off x="5338704" y="5188197"/>
            <a:ext cx="1873332" cy="716477"/>
          </a:xfrm>
          <a:prstGeom prst="curved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pic>
        <p:nvPicPr>
          <p:cNvPr id="10" name="図 13" descr="弓, 羽根 が含まれている画像&#10;&#10;説明は自動で生成されたものです">
            <a:extLst>
              <a:ext uri="{FF2B5EF4-FFF2-40B4-BE49-F238E27FC236}">
                <a16:creationId xmlns:a16="http://schemas.microsoft.com/office/drawing/2014/main" id="{AFD0A585-2EF2-1879-2DC7-F2FB9ABD6F0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916" t="6206" r="5331" b="-3275"/>
          <a:stretch/>
        </p:blipFill>
        <p:spPr>
          <a:xfrm rot="600000">
            <a:off x="6483567" y="4619893"/>
            <a:ext cx="1071143" cy="835279"/>
          </a:xfrm>
          <a:prstGeom prst="rect">
            <a:avLst/>
          </a:prstGeom>
        </p:spPr>
      </p:pic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96190D37-8376-717B-AE6E-F0CB3917B717}"/>
              </a:ext>
            </a:extLst>
          </p:cNvPr>
          <p:cNvSpPr/>
          <p:nvPr/>
        </p:nvSpPr>
        <p:spPr>
          <a:xfrm>
            <a:off x="4451616" y="3806798"/>
            <a:ext cx="3215127" cy="71909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000" b="1">
                <a:solidFill>
                  <a:schemeClr val="bg1"/>
                </a:solidFill>
                <a:latin typeface="MS Gothic"/>
                <a:ea typeface="MS Gothic"/>
              </a:rPr>
              <a:t>②デバイスを装着</a:t>
            </a:r>
          </a:p>
        </p:txBody>
      </p:sp>
      <p:sp>
        <p:nvSpPr>
          <p:cNvPr id="28" name="矢印: 下 27">
            <a:extLst>
              <a:ext uri="{FF2B5EF4-FFF2-40B4-BE49-F238E27FC236}">
                <a16:creationId xmlns:a16="http://schemas.microsoft.com/office/drawing/2014/main" id="{8E9B2920-08A4-6C8A-8CED-04AF220F572C}"/>
              </a:ext>
            </a:extLst>
          </p:cNvPr>
          <p:cNvSpPr/>
          <p:nvPr/>
        </p:nvSpPr>
        <p:spPr>
          <a:xfrm rot="-5400000">
            <a:off x="7414004" y="5287831"/>
            <a:ext cx="906943" cy="41544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9" name="図 28" descr="帽子 が含まれている画像&#10;&#10;説明は自動で生成されたものです">
            <a:extLst>
              <a:ext uri="{FF2B5EF4-FFF2-40B4-BE49-F238E27FC236}">
                <a16:creationId xmlns:a16="http://schemas.microsoft.com/office/drawing/2014/main" id="{03B0A660-478B-0BDD-36E0-1FE1C6B9C4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58200" y="5035469"/>
            <a:ext cx="1730830" cy="1609433"/>
          </a:xfrm>
          <a:prstGeom prst="rect">
            <a:avLst/>
          </a:prstGeom>
        </p:spPr>
      </p:pic>
      <p:pic>
        <p:nvPicPr>
          <p:cNvPr id="30" name="図 4" descr="挿絵 が含まれている画像&#10;&#10;説明は自動で生成されたものです">
            <a:extLst>
              <a:ext uri="{FF2B5EF4-FFF2-40B4-BE49-F238E27FC236}">
                <a16:creationId xmlns:a16="http://schemas.microsoft.com/office/drawing/2014/main" id="{137FFA24-E1B2-08C7-8BA5-8798C5F0ED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96" t="162" r="6956" b="781"/>
          <a:stretch/>
        </p:blipFill>
        <p:spPr>
          <a:xfrm>
            <a:off x="10300978" y="5037460"/>
            <a:ext cx="1061729" cy="1378035"/>
          </a:xfrm>
          <a:prstGeom prst="rect">
            <a:avLst/>
          </a:prstGeom>
        </p:spPr>
      </p:pic>
      <p:pic>
        <p:nvPicPr>
          <p:cNvPr id="4" name="図 3" descr="ウニ が含まれている画像&#10;&#10;説明は自動で生成されたものです">
            <a:extLst>
              <a:ext uri="{FF2B5EF4-FFF2-40B4-BE49-F238E27FC236}">
                <a16:creationId xmlns:a16="http://schemas.microsoft.com/office/drawing/2014/main" id="{991FB7F2-8B09-D458-2899-6FC970E3DE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17763" y="5648466"/>
            <a:ext cx="614856" cy="436787"/>
          </a:xfrm>
          <a:prstGeom prst="rect">
            <a:avLst/>
          </a:prstGeom>
        </p:spPr>
      </p:pic>
      <p:sp>
        <p:nvSpPr>
          <p:cNvPr id="21" name="タイトル 1">
            <a:extLst>
              <a:ext uri="{FF2B5EF4-FFF2-40B4-BE49-F238E27FC236}">
                <a16:creationId xmlns:a16="http://schemas.microsoft.com/office/drawing/2014/main" id="{DD6A3E51-BDD5-5706-7FAC-1D65718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842" y="253539"/>
            <a:ext cx="9875520" cy="1356360"/>
          </a:xfrm>
        </p:spPr>
        <p:txBody>
          <a:bodyPr>
            <a:normAutofit/>
          </a:bodyPr>
          <a:lstStyle/>
          <a:p>
            <a:r>
              <a:rPr lang="en-US" altLang="ja-JP" sz="6000" b="1">
                <a:latin typeface="MS Gothic"/>
                <a:ea typeface="MS Gothic"/>
              </a:rPr>
              <a:t>ANMIN</a:t>
            </a:r>
            <a:r>
              <a:rPr lang="ja-JP" altLang="en-US" sz="6000" b="1">
                <a:latin typeface="MS Gothic"/>
                <a:ea typeface="MS Gothic"/>
              </a:rPr>
              <a:t>とは</a:t>
            </a:r>
          </a:p>
        </p:txBody>
      </p:sp>
    </p:spTree>
    <p:extLst>
      <p:ext uri="{BB962C8B-B14F-4D97-AF65-F5344CB8AC3E}">
        <p14:creationId xmlns:p14="http://schemas.microsoft.com/office/powerpoint/2010/main" val="1760810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0BD1BA68-E73B-3BA8-46B0-47ACBAD0B4AB}"/>
              </a:ext>
            </a:extLst>
          </p:cNvPr>
          <p:cNvGrpSpPr/>
          <p:nvPr/>
        </p:nvGrpSpPr>
        <p:grpSpPr>
          <a:xfrm rot="1680000">
            <a:off x="7408209" y="629881"/>
            <a:ext cx="2166257" cy="1632857"/>
            <a:chOff x="9258299" y="591610"/>
            <a:chExt cx="2166257" cy="1632857"/>
          </a:xfrm>
        </p:grpSpPr>
        <p:pic>
          <p:nvPicPr>
            <p:cNvPr id="7" name="グラフィックス 6" descr="スピーカー フォン 単色塗りつぶし">
              <a:extLst>
                <a:ext uri="{FF2B5EF4-FFF2-40B4-BE49-F238E27FC236}">
                  <a16:creationId xmlns:a16="http://schemas.microsoft.com/office/drawing/2014/main" id="{94D3DD46-5243-7937-C93E-CF923BB1F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781740" y="591610"/>
              <a:ext cx="1621972" cy="1632857"/>
            </a:xfrm>
            <a:prstGeom prst="rect">
              <a:avLst/>
            </a:prstGeom>
          </p:spPr>
        </p:pic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81FF45EE-7F15-64D4-8CB4-11F4CCC09CAA}"/>
                </a:ext>
              </a:extLst>
            </p:cNvPr>
            <p:cNvSpPr/>
            <p:nvPr/>
          </p:nvSpPr>
          <p:spPr>
            <a:xfrm rot="18840000">
              <a:off x="10003971" y="435427"/>
              <a:ext cx="674914" cy="2166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1E94A607-D090-B84C-ABDF-A17E401808E2}"/>
              </a:ext>
            </a:extLst>
          </p:cNvPr>
          <p:cNvSpPr txBox="1"/>
          <p:nvPr/>
        </p:nvSpPr>
        <p:spPr>
          <a:xfrm>
            <a:off x="6253452" y="3098609"/>
            <a:ext cx="549408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000">
                <a:solidFill>
                  <a:srgbClr val="444444"/>
                </a:solidFill>
                <a:latin typeface="MS Gothic"/>
                <a:ea typeface="MS Gothic"/>
              </a:rPr>
              <a:t>うつ伏せ寝などの危険をリアルタイムで警告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49A69BC-F86E-4242-CC5F-4131872B82F2}"/>
              </a:ext>
            </a:extLst>
          </p:cNvPr>
          <p:cNvSpPr txBox="1"/>
          <p:nvPr/>
        </p:nvSpPr>
        <p:spPr>
          <a:xfrm>
            <a:off x="6225844" y="6219754"/>
            <a:ext cx="545758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000">
                <a:solidFill>
                  <a:srgbClr val="444444"/>
                </a:solidFill>
                <a:latin typeface="MS Gothic"/>
                <a:ea typeface="MS Gothic"/>
              </a:rPr>
              <a:t>スピーカーを通し、話しかけることも可能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DA8A81D-72FC-E584-2C3C-9908FADD5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2100000">
            <a:off x="6715885" y="1675423"/>
            <a:ext cx="1360715" cy="1424820"/>
          </a:xfrm>
          <a:prstGeom prst="rect">
            <a:avLst/>
          </a:prstGeom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E36CDB9E-7C26-ED7D-644C-142C9C8F6117}"/>
              </a:ext>
            </a:extLst>
          </p:cNvPr>
          <p:cNvGrpSpPr/>
          <p:nvPr/>
        </p:nvGrpSpPr>
        <p:grpSpPr>
          <a:xfrm rot="20580000">
            <a:off x="9441075" y="933320"/>
            <a:ext cx="1857709" cy="2242875"/>
            <a:chOff x="9459737" y="1030323"/>
            <a:chExt cx="1857709" cy="2242875"/>
          </a:xfrm>
        </p:grpSpPr>
        <p:pic>
          <p:nvPicPr>
            <p:cNvPr id="4" name="図 14">
              <a:extLst>
                <a:ext uri="{FF2B5EF4-FFF2-40B4-BE49-F238E27FC236}">
                  <a16:creationId xmlns:a16="http://schemas.microsoft.com/office/drawing/2014/main" id="{19C3BCAD-B475-47ED-A3A1-DAA3046BC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320000">
              <a:off x="9807823" y="1523467"/>
              <a:ext cx="1509623" cy="1684689"/>
            </a:xfrm>
            <a:prstGeom prst="rect">
              <a:avLst/>
            </a:prstGeom>
          </p:spPr>
        </p:pic>
        <p:pic>
          <p:nvPicPr>
            <p:cNvPr id="8" name="図 15" descr="挿絵, 時計 が含まれている画像&#10;&#10;説明は自動で生成されたものです">
              <a:extLst>
                <a:ext uri="{FF2B5EF4-FFF2-40B4-BE49-F238E27FC236}">
                  <a16:creationId xmlns:a16="http://schemas.microsoft.com/office/drawing/2014/main" id="{19622ECA-67D0-E1D6-8393-83D7C0E02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220000">
              <a:off x="9459737" y="2109582"/>
              <a:ext cx="823326" cy="1163616"/>
            </a:xfrm>
            <a:prstGeom prst="rect">
              <a:avLst/>
            </a:prstGeom>
          </p:spPr>
        </p:pic>
        <p:pic>
          <p:nvPicPr>
            <p:cNvPr id="11" name="図 10" descr="アイコン&#10;&#10;説明は自動で生成されたものです">
              <a:extLst>
                <a:ext uri="{FF2B5EF4-FFF2-40B4-BE49-F238E27FC236}">
                  <a16:creationId xmlns:a16="http://schemas.microsoft.com/office/drawing/2014/main" id="{498A8E94-5900-89FA-D5C8-3080F51547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2162" r="45635" b="63095"/>
            <a:stretch/>
          </p:blipFill>
          <p:spPr>
            <a:xfrm rot="1440000">
              <a:off x="9797142" y="1030323"/>
              <a:ext cx="1491344" cy="678737"/>
            </a:xfrm>
            <a:prstGeom prst="rect">
              <a:avLst/>
            </a:prstGeom>
          </p:spPr>
        </p:pic>
        <p:pic>
          <p:nvPicPr>
            <p:cNvPr id="12" name="グラフィックス 11" descr="警告 単色塗りつぶし">
              <a:extLst>
                <a:ext uri="{FF2B5EF4-FFF2-40B4-BE49-F238E27FC236}">
                  <a16:creationId xmlns:a16="http://schemas.microsoft.com/office/drawing/2014/main" id="{AE828A20-FF98-45E0-C16E-6F339CB59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 rot="-2400000">
              <a:off x="10238393" y="1885151"/>
              <a:ext cx="478973" cy="478973"/>
            </a:xfrm>
            <a:prstGeom prst="rect">
              <a:avLst/>
            </a:prstGeom>
          </p:spPr>
        </p:pic>
      </p:grp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02FD10C6-5293-1396-D100-BAF53B3FD7B7}"/>
              </a:ext>
            </a:extLst>
          </p:cNvPr>
          <p:cNvSpPr/>
          <p:nvPr/>
        </p:nvSpPr>
        <p:spPr>
          <a:xfrm>
            <a:off x="6885518" y="3748530"/>
            <a:ext cx="4240216" cy="4351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b="1">
                <a:solidFill>
                  <a:schemeClr val="bg1"/>
                </a:solidFill>
                <a:latin typeface="MS Gothic"/>
                <a:ea typeface="MS Gothic"/>
              </a:rPr>
              <a:t>離れていても赤ちゃんの状態を確認</a:t>
            </a:r>
            <a:endParaRPr lang="en-US" altLang="ja-JP" b="1">
              <a:solidFill>
                <a:schemeClr val="bg1"/>
              </a:solidFill>
              <a:latin typeface="MS Gothic"/>
              <a:ea typeface="ＭＳ ゴシック"/>
            </a:endParaRPr>
          </a:p>
        </p:txBody>
      </p:sp>
      <p:sp>
        <p:nvSpPr>
          <p:cNvPr id="131" name="四角形: 角を丸くする 130">
            <a:extLst>
              <a:ext uri="{FF2B5EF4-FFF2-40B4-BE49-F238E27FC236}">
                <a16:creationId xmlns:a16="http://schemas.microsoft.com/office/drawing/2014/main" id="{7EDEAAAA-3F85-BEC1-669F-48DA1E8F9BE8}"/>
              </a:ext>
            </a:extLst>
          </p:cNvPr>
          <p:cNvSpPr/>
          <p:nvPr/>
        </p:nvSpPr>
        <p:spPr>
          <a:xfrm>
            <a:off x="6885518" y="580787"/>
            <a:ext cx="4240216" cy="4351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sz="1600" b="1">
                <a:solidFill>
                  <a:schemeClr val="bg1"/>
                </a:solidFill>
                <a:latin typeface="MS Gothic"/>
                <a:ea typeface="MS Gothic"/>
              </a:rPr>
              <a:t>スマホ連動でアラームやデータを送信</a:t>
            </a:r>
            <a:endParaRPr lang="en-US" altLang="ja-JP" b="1">
              <a:solidFill>
                <a:schemeClr val="bg1"/>
              </a:solidFill>
              <a:latin typeface="MS Gothic"/>
              <a:ea typeface="ＭＳ ゴシック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6A3311F-DBA6-FEC2-7909-CACBC6BAB9A7}"/>
              </a:ext>
            </a:extLst>
          </p:cNvPr>
          <p:cNvSpPr txBox="1"/>
          <p:nvPr/>
        </p:nvSpPr>
        <p:spPr>
          <a:xfrm>
            <a:off x="511628" y="1611085"/>
            <a:ext cx="5845626" cy="20005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b="1">
                <a:solidFill>
                  <a:schemeClr val="accent4">
                    <a:lumMod val="60000"/>
                    <a:lumOff val="40000"/>
                  </a:schemeClr>
                </a:solidFill>
                <a:ea typeface="ＭＳ ゴシック"/>
              </a:rPr>
              <a:t>ANMIN</a:t>
            </a:r>
            <a:r>
              <a:rPr lang="ja-JP" altLang="en-US">
                <a:ea typeface="ＭＳ ゴシック"/>
              </a:rPr>
              <a:t>​</a:t>
            </a:r>
            <a:r>
              <a:rPr lang="ja-JP" altLang="en-US" sz="2000">
                <a:ea typeface="ＭＳ ゴシック"/>
              </a:rPr>
              <a:t>は、</a:t>
            </a:r>
          </a:p>
          <a:p>
            <a:r>
              <a:rPr lang="ja-JP" altLang="en-US" sz="2000">
                <a:ea typeface="ＭＳ ゴシック"/>
              </a:rPr>
              <a:t>スマホアプリとの通信を行うことが出来ます。</a:t>
            </a:r>
            <a:endParaRPr lang="ja-JP">
              <a:ea typeface="ＭＳ ゴシック"/>
            </a:endParaRPr>
          </a:p>
          <a:p>
            <a:endParaRPr lang="ja-JP" altLang="en-US" sz="2000">
              <a:ea typeface="ＭＳ ゴシック"/>
            </a:endParaRPr>
          </a:p>
          <a:p>
            <a:r>
              <a:rPr lang="ja-JP" altLang="en-US" sz="2000">
                <a:ea typeface="ＭＳ ゴシック"/>
              </a:rPr>
              <a:t>搭載されたセンサーが状態を検知し、</a:t>
            </a:r>
          </a:p>
          <a:p>
            <a:r>
              <a:rPr lang="ja-JP" altLang="en-US" sz="2000">
                <a:ea typeface="ＭＳ ゴシック"/>
              </a:rPr>
              <a:t>スピーカーから音声等を鳴らすことも可能です。</a:t>
            </a:r>
          </a:p>
          <a:p>
            <a:endParaRPr lang="ja-JP" altLang="en-US" sz="2000">
              <a:ea typeface="ＭＳ ゴシック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032682FD-FA3E-8CD9-5E87-71A898AE23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17629" y="4568984"/>
            <a:ext cx="1295400" cy="1421173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2451A31-D390-C25B-986E-BE9A60BE01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26829" y="1145680"/>
            <a:ext cx="1077686" cy="1126754"/>
          </a:xfrm>
          <a:prstGeom prst="rect">
            <a:avLst/>
          </a:prstGeom>
        </p:spPr>
      </p:pic>
      <p:pic>
        <p:nvPicPr>
          <p:cNvPr id="19" name="図 14">
            <a:extLst>
              <a:ext uri="{FF2B5EF4-FFF2-40B4-BE49-F238E27FC236}">
                <a16:creationId xmlns:a16="http://schemas.microsoft.com/office/drawing/2014/main" id="{9C2A4135-1A9F-3948-0C6E-D5517E6465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100" t="212" r="-317" b="21556"/>
          <a:stretch/>
        </p:blipFill>
        <p:spPr>
          <a:xfrm>
            <a:off x="6045515" y="4184856"/>
            <a:ext cx="2392137" cy="2041846"/>
          </a:xfrm>
          <a:prstGeom prst="rect">
            <a:avLst/>
          </a:prstGeom>
        </p:spPr>
      </p:pic>
      <p:pic>
        <p:nvPicPr>
          <p:cNvPr id="21" name="図 20" descr="ケーキ, おもちゃ, 人形, 誕生日 が含まれている画像&#10;&#10;説明は自動で生成されたものです">
            <a:extLst>
              <a:ext uri="{FF2B5EF4-FFF2-40B4-BE49-F238E27FC236}">
                <a16:creationId xmlns:a16="http://schemas.microsoft.com/office/drawing/2014/main" id="{A478207B-998F-B29B-9B8C-9116B85CD0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9514" y="4743155"/>
            <a:ext cx="762000" cy="833345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F79AF848-B843-8E0B-2EDE-8D38AD2FD249}"/>
              </a:ext>
            </a:extLst>
          </p:cNvPr>
          <p:cNvSpPr/>
          <p:nvPr/>
        </p:nvSpPr>
        <p:spPr>
          <a:xfrm rot="1560000">
            <a:off x="8593448" y="4152702"/>
            <a:ext cx="65314" cy="2133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5" name="吹き出し: 円形 24">
            <a:extLst>
              <a:ext uri="{FF2B5EF4-FFF2-40B4-BE49-F238E27FC236}">
                <a16:creationId xmlns:a16="http://schemas.microsoft.com/office/drawing/2014/main" id="{C39EB68B-5BEA-6AF0-5C3B-7C1ACE9C932F}"/>
              </a:ext>
            </a:extLst>
          </p:cNvPr>
          <p:cNvSpPr/>
          <p:nvPr/>
        </p:nvSpPr>
        <p:spPr>
          <a:xfrm>
            <a:off x="9710057" y="4310741"/>
            <a:ext cx="827314" cy="620485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ja-JP" altLang="en-US">
              <a:solidFill>
                <a:schemeClr val="bg2">
                  <a:lumMod val="50000"/>
                </a:schemeClr>
              </a:solidFill>
              <a:ea typeface="ＭＳ ゴシック"/>
            </a:endParaRPr>
          </a:p>
        </p:txBody>
      </p:sp>
      <p:pic>
        <p:nvPicPr>
          <p:cNvPr id="27" name="図 5">
            <a:extLst>
              <a:ext uri="{FF2B5EF4-FFF2-40B4-BE49-F238E27FC236}">
                <a16:creationId xmlns:a16="http://schemas.microsoft.com/office/drawing/2014/main" id="{B6EBB53D-C62D-AA56-F1A8-34FDC90EF7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40000" flipH="1">
            <a:off x="9006051" y="4685944"/>
            <a:ext cx="968849" cy="1440159"/>
          </a:xfrm>
          <a:prstGeom prst="rect">
            <a:avLst/>
          </a:prstGeom>
        </p:spPr>
      </p:pic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B3347084-082E-0F28-4FD8-5E60A2F3EBF8}"/>
              </a:ext>
            </a:extLst>
          </p:cNvPr>
          <p:cNvSpPr/>
          <p:nvPr/>
        </p:nvSpPr>
        <p:spPr>
          <a:xfrm>
            <a:off x="1067424" y="3748530"/>
            <a:ext cx="4240216" cy="4351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b="1">
                <a:solidFill>
                  <a:schemeClr val="bg1"/>
                </a:solidFill>
                <a:latin typeface="MS Gothic"/>
                <a:ea typeface="MS Gothic"/>
              </a:rPr>
              <a:t>赤ちゃんの睡眠データを記録</a:t>
            </a:r>
            <a:endParaRPr lang="en-US" altLang="ja-JP" b="1">
              <a:solidFill>
                <a:schemeClr val="bg1"/>
              </a:solidFill>
              <a:latin typeface="MS Gothic"/>
              <a:ea typeface="ＭＳ ゴシック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72F6E5AC-42B4-6E7D-20EA-9A2269D2BB1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86250" y="4844915"/>
            <a:ext cx="1317135" cy="1324919"/>
          </a:xfrm>
          <a:prstGeom prst="rect">
            <a:avLst/>
          </a:prstGeom>
        </p:spPr>
      </p:pic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50B94231-2C40-7CA1-468F-8113D80A403D}"/>
              </a:ext>
            </a:extLst>
          </p:cNvPr>
          <p:cNvGrpSpPr/>
          <p:nvPr/>
        </p:nvGrpSpPr>
        <p:grpSpPr>
          <a:xfrm rot="-360000">
            <a:off x="544702" y="3999760"/>
            <a:ext cx="2457460" cy="2392746"/>
            <a:chOff x="430474" y="4208695"/>
            <a:chExt cx="2457460" cy="2392746"/>
          </a:xfrm>
        </p:grpSpPr>
        <p:pic>
          <p:nvPicPr>
            <p:cNvPr id="31" name="図 14">
              <a:extLst>
                <a:ext uri="{FF2B5EF4-FFF2-40B4-BE49-F238E27FC236}">
                  <a16:creationId xmlns:a16="http://schemas.microsoft.com/office/drawing/2014/main" id="{7CDFAA2B-0105-565E-6440-C83E55C7AA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1260" t="306" r="-183" b="5538"/>
            <a:stretch/>
          </p:blipFill>
          <p:spPr>
            <a:xfrm rot="4080000">
              <a:off x="462831" y="4176338"/>
              <a:ext cx="2392746" cy="2457460"/>
            </a:xfrm>
            <a:prstGeom prst="rect">
              <a:avLst/>
            </a:prstGeom>
          </p:spPr>
        </p:pic>
        <p:pic>
          <p:nvPicPr>
            <p:cNvPr id="30" name="グラフィックス 29" descr="棒グラフ 単色塗りつぶし">
              <a:extLst>
                <a:ext uri="{FF2B5EF4-FFF2-40B4-BE49-F238E27FC236}">
                  <a16:creationId xmlns:a16="http://schemas.microsoft.com/office/drawing/2014/main" id="{C6008BCB-62F5-42E4-B507-FA3B2E1E1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 rot="20280000">
              <a:off x="1884451" y="4952878"/>
              <a:ext cx="744072" cy="753036"/>
            </a:xfrm>
            <a:prstGeom prst="rect">
              <a:avLst/>
            </a:prstGeom>
          </p:spPr>
        </p:pic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E78F82F9-CEF2-5987-E869-98DBB4206123}"/>
                </a:ext>
              </a:extLst>
            </p:cNvPr>
            <p:cNvSpPr txBox="1"/>
            <p:nvPr/>
          </p:nvSpPr>
          <p:spPr>
            <a:xfrm rot="20280000">
              <a:off x="1174430" y="5153980"/>
              <a:ext cx="1030940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ja-JP" altLang="en-US">
                  <a:ea typeface="ＭＳ ゴシック"/>
                </a:rPr>
                <a:t>睡眠</a:t>
              </a:r>
            </a:p>
            <a:p>
              <a:r>
                <a:rPr lang="ja-JP" altLang="en-US">
                  <a:ea typeface="ＭＳ ゴシック"/>
                </a:rPr>
                <a:t>グラフ</a:t>
              </a:r>
            </a:p>
          </p:txBody>
        </p:sp>
      </p:grpSp>
      <p:pic>
        <p:nvPicPr>
          <p:cNvPr id="34" name="図 33" descr="おもちゃ, クマ, 座る, 小さい が含まれている画像&#10;&#10;説明は自動で生成されたものです">
            <a:extLst>
              <a:ext uri="{FF2B5EF4-FFF2-40B4-BE49-F238E27FC236}">
                <a16:creationId xmlns:a16="http://schemas.microsoft.com/office/drawing/2014/main" id="{83103455-B91F-CAAF-0A43-AA709C0D08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83111" y="4283327"/>
            <a:ext cx="1077686" cy="1126754"/>
          </a:xfrm>
          <a:prstGeom prst="rect">
            <a:avLst/>
          </a:prstGeom>
        </p:spPr>
      </p:pic>
      <p:pic>
        <p:nvPicPr>
          <p:cNvPr id="35" name="図 34" descr="ウニ が含まれている画像&#10;&#10;説明は自動で生成されたものです">
            <a:extLst>
              <a:ext uri="{FF2B5EF4-FFF2-40B4-BE49-F238E27FC236}">
                <a16:creationId xmlns:a16="http://schemas.microsoft.com/office/drawing/2014/main" id="{0B84A0D1-AF79-4E5B-7576-B55221C8E9A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05855" y="4729803"/>
            <a:ext cx="638015" cy="473129"/>
          </a:xfrm>
          <a:prstGeom prst="rect">
            <a:avLst/>
          </a:prstGeom>
        </p:spPr>
      </p:pic>
      <p:pic>
        <p:nvPicPr>
          <p:cNvPr id="36" name="図 35" descr="ウニ が含まれている画像&#10;&#10;説明は自動で生成されたものです">
            <a:extLst>
              <a:ext uri="{FF2B5EF4-FFF2-40B4-BE49-F238E27FC236}">
                <a16:creationId xmlns:a16="http://schemas.microsoft.com/office/drawing/2014/main" id="{D725E25D-C3DF-081E-46BB-F28FAEFCB7E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61434" y="1614348"/>
            <a:ext cx="614856" cy="43678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D4360FF-7B9F-4C55-F12F-3C0713417F5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-660000">
            <a:off x="9151883" y="4762099"/>
            <a:ext cx="476907" cy="40150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212FC17-E29D-42AD-AB1D-667FC083045C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t="29486" r="606" b="31097"/>
          <a:stretch/>
        </p:blipFill>
        <p:spPr>
          <a:xfrm>
            <a:off x="4571999" y="4247988"/>
            <a:ext cx="1461304" cy="579508"/>
          </a:xfrm>
          <a:prstGeom prst="rect">
            <a:avLst/>
          </a:prstGeom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59A3606-DFE6-A4F5-F1B9-CEFCA1340AC6}"/>
              </a:ext>
            </a:extLst>
          </p:cNvPr>
          <p:cNvSpPr txBox="1"/>
          <p:nvPr/>
        </p:nvSpPr>
        <p:spPr>
          <a:xfrm>
            <a:off x="461682" y="6219753"/>
            <a:ext cx="545758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000">
                <a:solidFill>
                  <a:srgbClr val="444444"/>
                </a:solidFill>
                <a:latin typeface="MS Gothic"/>
                <a:ea typeface="MS Gothic"/>
              </a:rPr>
              <a:t>赤ちゃんの健康管理にも利用可能</a:t>
            </a:r>
          </a:p>
        </p:txBody>
      </p:sp>
      <p:sp>
        <p:nvSpPr>
          <p:cNvPr id="40" name="タイトル 1">
            <a:extLst>
              <a:ext uri="{FF2B5EF4-FFF2-40B4-BE49-F238E27FC236}">
                <a16:creationId xmlns:a16="http://schemas.microsoft.com/office/drawing/2014/main" id="{DD6A3E51-BDD5-5706-7FAC-1D65718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842" y="253539"/>
            <a:ext cx="9875520" cy="1356360"/>
          </a:xfrm>
        </p:spPr>
        <p:txBody>
          <a:bodyPr>
            <a:normAutofit/>
          </a:bodyPr>
          <a:lstStyle/>
          <a:p>
            <a:r>
              <a:rPr lang="ja-JP" altLang="en-US" sz="6000" b="1">
                <a:latin typeface="MS Gothic"/>
                <a:ea typeface="MS Gothic"/>
              </a:rPr>
              <a:t>使い方</a:t>
            </a:r>
          </a:p>
        </p:txBody>
      </p:sp>
    </p:spTree>
    <p:extLst>
      <p:ext uri="{BB962C8B-B14F-4D97-AF65-F5344CB8AC3E}">
        <p14:creationId xmlns:p14="http://schemas.microsoft.com/office/powerpoint/2010/main" val="2846700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6" descr="挿絵 が含まれている画像&#10;&#10;説明は自動で生成されたものです">
            <a:extLst>
              <a:ext uri="{FF2B5EF4-FFF2-40B4-BE49-F238E27FC236}">
                <a16:creationId xmlns:a16="http://schemas.microsoft.com/office/drawing/2014/main" id="{0BA4BC24-9CB9-CBB9-DDF2-058A3349D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70658" y="4541692"/>
            <a:ext cx="1458192" cy="1986397"/>
          </a:xfrm>
          <a:prstGeom prst="rect">
            <a:avLst/>
          </a:prstGeom>
        </p:spPr>
      </p:pic>
      <p:sp>
        <p:nvSpPr>
          <p:cNvPr id="8" name="吹き出し: 円形 7">
            <a:extLst>
              <a:ext uri="{FF2B5EF4-FFF2-40B4-BE49-F238E27FC236}">
                <a16:creationId xmlns:a16="http://schemas.microsoft.com/office/drawing/2014/main" id="{0B17FB4C-639E-EB15-3824-8825010D76B5}"/>
              </a:ext>
            </a:extLst>
          </p:cNvPr>
          <p:cNvSpPr/>
          <p:nvPr/>
        </p:nvSpPr>
        <p:spPr>
          <a:xfrm rot="5220000">
            <a:off x="3974607" y="3296935"/>
            <a:ext cx="1995053" cy="4391889"/>
          </a:xfrm>
          <a:prstGeom prst="wedgeEllipse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6B5408F-DFBD-DE26-7A09-013CB0431466}"/>
              </a:ext>
            </a:extLst>
          </p:cNvPr>
          <p:cNvSpPr txBox="1"/>
          <p:nvPr/>
        </p:nvSpPr>
        <p:spPr>
          <a:xfrm>
            <a:off x="6650181" y="2639290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ja-JP" altLang="en-US"/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30E40AD8-B21A-1C3D-A713-8B25E02BAEF8}"/>
              </a:ext>
            </a:extLst>
          </p:cNvPr>
          <p:cNvSpPr txBox="1"/>
          <p:nvPr/>
        </p:nvSpPr>
        <p:spPr>
          <a:xfrm>
            <a:off x="3233057" y="5010397"/>
            <a:ext cx="3900054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800" b="1">
                <a:ea typeface="ＭＳ ゴシック"/>
              </a:rPr>
              <a:t>見守りは任せて、</a:t>
            </a:r>
            <a:endParaRPr lang="ja-JP" altLang="en-US" sz="2800" b="1">
              <a:ea typeface="ＭＳ ゴシック" panose="020B0609070205080204" pitchFamily="49" charset="-128"/>
            </a:endParaRPr>
          </a:p>
          <a:p>
            <a:pPr algn="l"/>
            <a:r>
              <a:rPr lang="ja-JP" altLang="en-US" sz="2800" b="1">
                <a:ea typeface="ＭＳ ゴシック"/>
              </a:rPr>
              <a:t>家事を終わらせよう！</a:t>
            </a:r>
          </a:p>
        </p:txBody>
      </p:sp>
      <p:grpSp>
        <p:nvGrpSpPr>
          <p:cNvPr id="91" name="グループ化 90">
            <a:extLst>
              <a:ext uri="{FF2B5EF4-FFF2-40B4-BE49-F238E27FC236}">
                <a16:creationId xmlns:a16="http://schemas.microsoft.com/office/drawing/2014/main" id="{81516B0E-993E-C1A7-8656-A88BA984B137}"/>
              </a:ext>
            </a:extLst>
          </p:cNvPr>
          <p:cNvGrpSpPr/>
          <p:nvPr/>
        </p:nvGrpSpPr>
        <p:grpSpPr>
          <a:xfrm>
            <a:off x="8451841" y="2870726"/>
            <a:ext cx="3546763" cy="3760164"/>
            <a:chOff x="8451841" y="2870726"/>
            <a:chExt cx="3546763" cy="3760164"/>
          </a:xfrm>
        </p:grpSpPr>
        <p:pic>
          <p:nvPicPr>
            <p:cNvPr id="4" name="図 4" descr="ベッド が含まれている画像&#10;&#10;説明は自動で生成されたものです">
              <a:extLst>
                <a:ext uri="{FF2B5EF4-FFF2-40B4-BE49-F238E27FC236}">
                  <a16:creationId xmlns:a16="http://schemas.microsoft.com/office/drawing/2014/main" id="{DEB8DD74-5753-368B-8C39-18A54EC3C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51841" y="3200713"/>
              <a:ext cx="3546763" cy="3430177"/>
            </a:xfrm>
            <a:prstGeom prst="rect">
              <a:avLst/>
            </a:prstGeom>
          </p:spPr>
        </p:pic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1AF21336-059D-9182-29BC-CEF98674D645}"/>
                </a:ext>
              </a:extLst>
            </p:cNvPr>
            <p:cNvGrpSpPr/>
            <p:nvPr/>
          </p:nvGrpSpPr>
          <p:grpSpPr>
            <a:xfrm>
              <a:off x="10221173" y="2870726"/>
              <a:ext cx="806162" cy="1207078"/>
              <a:chOff x="9939337" y="2818534"/>
              <a:chExt cx="806162" cy="1207078"/>
            </a:xfrm>
          </p:grpSpPr>
          <p:pic>
            <p:nvPicPr>
              <p:cNvPr id="5" name="図 5">
                <a:extLst>
                  <a:ext uri="{FF2B5EF4-FFF2-40B4-BE49-F238E27FC236}">
                    <a16:creationId xmlns:a16="http://schemas.microsoft.com/office/drawing/2014/main" id="{EE5625A0-535B-9FE1-0D0C-73A6F24B7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40000">
                <a:off x="9939337" y="2818534"/>
                <a:ext cx="806162" cy="1207078"/>
              </a:xfrm>
              <a:prstGeom prst="rect">
                <a:avLst/>
              </a:prstGeom>
            </p:spPr>
          </p:pic>
          <p:pic>
            <p:nvPicPr>
              <p:cNvPr id="111" name="図 110" descr="弓 が含まれている画像&#10;&#10;説明は自動で生成されたものです">
                <a:extLst>
                  <a:ext uri="{FF2B5EF4-FFF2-40B4-BE49-F238E27FC236}">
                    <a16:creationId xmlns:a16="http://schemas.microsoft.com/office/drawing/2014/main" id="{56D40F85-2330-B9E3-73C9-275134F7AA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20000">
                <a:off x="10028487" y="2892123"/>
                <a:ext cx="389822" cy="336194"/>
              </a:xfrm>
              <a:prstGeom prst="rect">
                <a:avLst/>
              </a:prstGeom>
            </p:spPr>
          </p:pic>
        </p:grpSp>
      </p:grpSp>
      <p:graphicFrame>
        <p:nvGraphicFramePr>
          <p:cNvPr id="16" name="コンテンツ プレースホルダー 2">
            <a:extLst>
              <a:ext uri="{FF2B5EF4-FFF2-40B4-BE49-F238E27FC236}">
                <a16:creationId xmlns:a16="http://schemas.microsoft.com/office/drawing/2014/main" id="{363E83C7-30DE-EDBC-9944-36BAD94FA4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9464155"/>
              </p:ext>
            </p:extLst>
          </p:nvPr>
        </p:nvGraphicFramePr>
        <p:xfrm>
          <a:off x="831755" y="1729190"/>
          <a:ext cx="8554700" cy="2697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3" name="タイトル 1">
            <a:extLst>
              <a:ext uri="{FF2B5EF4-FFF2-40B4-BE49-F238E27FC236}">
                <a16:creationId xmlns:a16="http://schemas.microsoft.com/office/drawing/2014/main" id="{EE461626-6D74-455A-2CE8-AA301900D79B}"/>
              </a:ext>
            </a:extLst>
          </p:cNvPr>
          <p:cNvSpPr txBox="1">
            <a:spLocks/>
          </p:cNvSpPr>
          <p:nvPr/>
        </p:nvSpPr>
        <p:spPr>
          <a:xfrm>
            <a:off x="1143000" y="242047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z="6000" b="1">
                <a:latin typeface="MS Gothic"/>
                <a:ea typeface="MS Gothic"/>
              </a:rPr>
              <a:t>導入メリット</a:t>
            </a:r>
          </a:p>
        </p:txBody>
      </p:sp>
    </p:spTree>
    <p:extLst>
      <p:ext uri="{BB962C8B-B14F-4D97-AF65-F5344CB8AC3E}">
        <p14:creationId xmlns:p14="http://schemas.microsoft.com/office/powerpoint/2010/main" val="782240041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778</Words>
  <Application>Microsoft Office PowerPoint</Application>
  <PresentationFormat>ワイド画面</PresentationFormat>
  <Paragraphs>144</Paragraphs>
  <Slides>12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2" baseType="lpstr">
      <vt:lpstr>MS Gothic</vt:lpstr>
      <vt:lpstr>MS Gothic</vt:lpstr>
      <vt:lpstr>UD Digi Kyokasho N-R</vt:lpstr>
      <vt:lpstr>游ゴシック</vt:lpstr>
      <vt:lpstr>游ゴシック Light</vt:lpstr>
      <vt:lpstr>Arial</vt:lpstr>
      <vt:lpstr>Calibri</vt:lpstr>
      <vt:lpstr>Corbel</vt:lpstr>
      <vt:lpstr>Times New Roman</vt:lpstr>
      <vt:lpstr>Basis</vt:lpstr>
      <vt:lpstr>赤ちゃん見守りデバイス Anmin ~睡眠をサポート~</vt:lpstr>
      <vt:lpstr>はじめに</vt:lpstr>
      <vt:lpstr>そこで…</vt:lpstr>
      <vt:lpstr>現状</vt:lpstr>
      <vt:lpstr>問題点</vt:lpstr>
      <vt:lpstr>提案</vt:lpstr>
      <vt:lpstr>ANMINとは</vt:lpstr>
      <vt:lpstr>使い方</vt:lpstr>
      <vt:lpstr>PowerPoint プレゼンテーション</vt:lpstr>
      <vt:lpstr>PowerPoint プレゼンテーション</vt:lpstr>
      <vt:lpstr>まとめ </vt:lpstr>
      <vt:lpstr>PowerPoint プレゼンテーション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春日　快晴</dc:creator>
  <cp:lastModifiedBy>関口　晃平</cp:lastModifiedBy>
  <cp:revision>560</cp:revision>
  <dcterms:created xsi:type="dcterms:W3CDTF">2023-08-02T05:09:58Z</dcterms:created>
  <dcterms:modified xsi:type="dcterms:W3CDTF">2023-09-26T01:58:46Z</dcterms:modified>
</cp:coreProperties>
</file>