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01" r:id="rId1"/>
  </p:sldMasterIdLst>
  <p:notesMasterIdLst>
    <p:notesMasterId r:id="rId13"/>
  </p:notesMasterIdLst>
  <p:sldIdLst>
    <p:sldId id="287" r:id="rId2"/>
    <p:sldId id="289" r:id="rId3"/>
    <p:sldId id="300" r:id="rId4"/>
    <p:sldId id="274" r:id="rId5"/>
    <p:sldId id="273" r:id="rId6"/>
    <p:sldId id="295" r:id="rId7"/>
    <p:sldId id="296" r:id="rId8"/>
    <p:sldId id="282" r:id="rId9"/>
    <p:sldId id="276" r:id="rId10"/>
    <p:sldId id="298" r:id="rId11"/>
    <p:sldId id="299"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3121AE74-EDC8-47FE-8D38-31B99212D7A9}">
          <p14:sldIdLst>
            <p14:sldId id="287"/>
            <p14:sldId id="289"/>
            <p14:sldId id="300"/>
            <p14:sldId id="274"/>
            <p14:sldId id="273"/>
            <p14:sldId id="295"/>
            <p14:sldId id="296"/>
            <p14:sldId id="282"/>
            <p14:sldId id="276"/>
            <p14:sldId id="298"/>
            <p14:sldId id="29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C8D8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08" autoAdjust="0"/>
    <p:restoredTop sz="75765" autoAdjust="0"/>
  </p:normalViewPr>
  <p:slideViewPr>
    <p:cSldViewPr snapToGrid="0">
      <p:cViewPr varScale="1">
        <p:scale>
          <a:sx n="59" d="100"/>
          <a:sy n="59" d="100"/>
        </p:scale>
        <p:origin x="135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6441D9-5D84-4A6B-88A5-5E26FF684DDF}" type="datetimeFigureOut">
              <a:rPr kumimoji="1" lang="ja-JP" altLang="en-US" smtClean="0"/>
              <a:t>2023/9/27</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ABA12E-C772-41D9-B498-2EC3B510E84A}" type="slidenum">
              <a:rPr kumimoji="1" lang="ja-JP" altLang="en-US" smtClean="0"/>
              <a:t>‹#›</a:t>
            </a:fld>
            <a:endParaRPr kumimoji="1" lang="ja-JP" altLang="en-US"/>
          </a:p>
        </p:txBody>
      </p:sp>
    </p:spTree>
    <p:extLst>
      <p:ext uri="{BB962C8B-B14F-4D97-AF65-F5344CB8AC3E}">
        <p14:creationId xmlns:p14="http://schemas.microsoft.com/office/powerpoint/2010/main" val="33987850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2ABA12E-C772-41D9-B498-2EC3B510E84A}" type="slidenum">
              <a:rPr kumimoji="1" lang="ja-JP" altLang="en-US" smtClean="0"/>
              <a:t>1</a:t>
            </a:fld>
            <a:endParaRPr kumimoji="1" lang="ja-JP" altLang="en-US"/>
          </a:p>
        </p:txBody>
      </p:sp>
    </p:spTree>
    <p:extLst>
      <p:ext uri="{BB962C8B-B14F-4D97-AF65-F5344CB8AC3E}">
        <p14:creationId xmlns:p14="http://schemas.microsoft.com/office/powerpoint/2010/main" val="8493818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2ABA12E-C772-41D9-B498-2EC3B510E84A}" type="slidenum">
              <a:rPr kumimoji="1" lang="ja-JP" altLang="en-US" smtClean="0"/>
              <a:t>11</a:t>
            </a:fld>
            <a:endParaRPr kumimoji="1" lang="ja-JP" altLang="en-US"/>
          </a:p>
        </p:txBody>
      </p:sp>
    </p:spTree>
    <p:extLst>
      <p:ext uri="{BB962C8B-B14F-4D97-AF65-F5344CB8AC3E}">
        <p14:creationId xmlns:p14="http://schemas.microsoft.com/office/powerpoint/2010/main" val="767150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2ABA12E-C772-41D9-B498-2EC3B510E84A}" type="slidenum">
              <a:rPr kumimoji="1" lang="ja-JP" altLang="en-US" smtClean="0"/>
              <a:t>2</a:t>
            </a:fld>
            <a:endParaRPr kumimoji="1" lang="ja-JP" altLang="en-US"/>
          </a:p>
        </p:txBody>
      </p:sp>
    </p:spTree>
    <p:extLst>
      <p:ext uri="{BB962C8B-B14F-4D97-AF65-F5344CB8AC3E}">
        <p14:creationId xmlns:p14="http://schemas.microsoft.com/office/powerpoint/2010/main" val="1784869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2ABA12E-C772-41D9-B498-2EC3B510E84A}" type="slidenum">
              <a:rPr kumimoji="1" lang="ja-JP" altLang="en-US" smtClean="0"/>
              <a:t>3</a:t>
            </a:fld>
            <a:endParaRPr kumimoji="1" lang="ja-JP" altLang="en-US"/>
          </a:p>
        </p:txBody>
      </p:sp>
    </p:spTree>
    <p:extLst>
      <p:ext uri="{BB962C8B-B14F-4D97-AF65-F5344CB8AC3E}">
        <p14:creationId xmlns:p14="http://schemas.microsoft.com/office/powerpoint/2010/main" val="13900004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2ABA12E-C772-41D9-B498-2EC3B510E84A}" type="slidenum">
              <a:rPr kumimoji="1" lang="ja-JP" altLang="en-US" smtClean="0"/>
              <a:t>5</a:t>
            </a:fld>
            <a:endParaRPr kumimoji="1" lang="ja-JP" altLang="en-US"/>
          </a:p>
        </p:txBody>
      </p:sp>
    </p:spTree>
    <p:extLst>
      <p:ext uri="{BB962C8B-B14F-4D97-AF65-F5344CB8AC3E}">
        <p14:creationId xmlns:p14="http://schemas.microsoft.com/office/powerpoint/2010/main" val="19421476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2ABA12E-C772-41D9-B498-2EC3B510E84A}" type="slidenum">
              <a:rPr kumimoji="1" lang="ja-JP" altLang="en-US" smtClean="0"/>
              <a:t>6</a:t>
            </a:fld>
            <a:endParaRPr kumimoji="1" lang="ja-JP" altLang="en-US"/>
          </a:p>
        </p:txBody>
      </p:sp>
    </p:spTree>
    <p:extLst>
      <p:ext uri="{BB962C8B-B14F-4D97-AF65-F5344CB8AC3E}">
        <p14:creationId xmlns:p14="http://schemas.microsoft.com/office/powerpoint/2010/main" val="24202579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2ABA12E-C772-41D9-B498-2EC3B510E84A}" type="slidenum">
              <a:rPr kumimoji="1" lang="ja-JP" altLang="en-US" smtClean="0"/>
              <a:t>7</a:t>
            </a:fld>
            <a:endParaRPr kumimoji="1" lang="ja-JP" altLang="en-US"/>
          </a:p>
        </p:txBody>
      </p:sp>
    </p:spTree>
    <p:extLst>
      <p:ext uri="{BB962C8B-B14F-4D97-AF65-F5344CB8AC3E}">
        <p14:creationId xmlns:p14="http://schemas.microsoft.com/office/powerpoint/2010/main" val="31574331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92ABA12E-C772-41D9-B498-2EC3B510E84A}" type="slidenum">
              <a:rPr kumimoji="1" lang="ja-JP" altLang="en-US" smtClean="0"/>
              <a:t>8</a:t>
            </a:fld>
            <a:endParaRPr kumimoji="1" lang="ja-JP" altLang="en-US"/>
          </a:p>
        </p:txBody>
      </p:sp>
    </p:spTree>
    <p:extLst>
      <p:ext uri="{BB962C8B-B14F-4D97-AF65-F5344CB8AC3E}">
        <p14:creationId xmlns:p14="http://schemas.microsoft.com/office/powerpoint/2010/main" val="40171485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lvl="0" indent="0" algn="just">
              <a:buFont typeface="+mj-ea"/>
              <a:buNone/>
            </a:pPr>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①</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理解力向上</a:t>
            </a:r>
          </a:p>
          <a:p>
            <a:pPr marL="228600" algn="just"/>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契約書などの法的文書を分かりやすい文章に置き換える事で、一般の人々はより簡単に文書の内容を理解することが出来ます。また、これにより被害を受けるリスクを減らすことも可能です。</a:t>
            </a:r>
          </a:p>
          <a:p>
            <a:pPr marL="228600"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lvl="0" indent="0" algn="just">
              <a:buFont typeface="+mj-ea"/>
              <a:buNone/>
            </a:pPr>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②</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時間と労力の節約</a:t>
            </a:r>
          </a:p>
          <a:p>
            <a:pPr marL="228600" algn="just"/>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通常、自力で法的文書を隅々まで読み把握するとなると多くの時間と労力を要しますがこのアプリを使用すればすぐに簡潔な文章として再生成されるため、時間と労力を節約することが出来ます。</a:t>
            </a:r>
          </a:p>
          <a:p>
            <a:pPr marL="228600"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lvl="0" indent="0" algn="just">
              <a:buFont typeface="+mj-ea"/>
              <a:buNone/>
            </a:pPr>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③</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アクセシビリティの向上</a:t>
            </a:r>
          </a:p>
          <a:p>
            <a:pPr marL="228600" algn="just"/>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法的文書は一般の人々にとってハードルが高い文章です。しかしこのアプリを使用すれば専門的で難しい文書に誰もが気軽にアクセスできるようになります。</a:t>
            </a:r>
          </a:p>
          <a:p>
            <a:pPr marL="228600"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92ABA12E-C772-41D9-B498-2EC3B510E84A}" type="slidenum">
              <a:rPr kumimoji="1" lang="ja-JP" altLang="en-US" smtClean="0"/>
              <a:t>9</a:t>
            </a:fld>
            <a:endParaRPr kumimoji="1" lang="ja-JP" altLang="en-US"/>
          </a:p>
        </p:txBody>
      </p:sp>
    </p:spTree>
    <p:extLst>
      <p:ext uri="{BB962C8B-B14F-4D97-AF65-F5344CB8AC3E}">
        <p14:creationId xmlns:p14="http://schemas.microsoft.com/office/powerpoint/2010/main" val="18565777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just"/>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①</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正確性と信頼性の担保。</a:t>
            </a:r>
          </a:p>
          <a:p>
            <a:pPr algn="just"/>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言うまでもなく、法的文書は非常に重要な文書です。そのため、アプリを使用するにあたって高いレベルで再構築の正確性と信頼性が求められます。</a:t>
            </a:r>
          </a:p>
          <a:p>
            <a:pPr algn="just"/>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再構築された文書で同意した場合に問題が起こる事も十分考えられます。そのため、このアプリはあくまで要約であって詳細は本文を参照する形にならざるを得ない可能性があります。</a:t>
            </a: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②</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プライバシーとセキュリティ。</a:t>
            </a:r>
          </a:p>
          <a:p>
            <a:pPr algn="just"/>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法的文書には多数の機密情報を含む場合があります。</a:t>
            </a:r>
          </a:p>
          <a:p>
            <a:pPr algn="just"/>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アプリがテキストデータを適切に保護し、管理することはユーザに安心感を与える上で欠かせないものです。</a:t>
            </a:r>
          </a:p>
          <a:p>
            <a:endParaRPr kumimoji="1" lang="ja-JP" altLang="en-US" dirty="0"/>
          </a:p>
        </p:txBody>
      </p:sp>
      <p:sp>
        <p:nvSpPr>
          <p:cNvPr id="4" name="スライド番号プレースホルダー 3"/>
          <p:cNvSpPr>
            <a:spLocks noGrp="1"/>
          </p:cNvSpPr>
          <p:nvPr>
            <p:ph type="sldNum" sz="quarter" idx="5"/>
          </p:nvPr>
        </p:nvSpPr>
        <p:spPr/>
        <p:txBody>
          <a:bodyPr/>
          <a:lstStyle/>
          <a:p>
            <a:fld id="{92ABA12E-C772-41D9-B498-2EC3B510E84A}" type="slidenum">
              <a:rPr kumimoji="1" lang="ja-JP" altLang="en-US" smtClean="0"/>
              <a:t>10</a:t>
            </a:fld>
            <a:endParaRPr kumimoji="1" lang="ja-JP" altLang="en-US"/>
          </a:p>
        </p:txBody>
      </p:sp>
    </p:spTree>
    <p:extLst>
      <p:ext uri="{BB962C8B-B14F-4D97-AF65-F5344CB8AC3E}">
        <p14:creationId xmlns:p14="http://schemas.microsoft.com/office/powerpoint/2010/main" val="1198227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5BA3ADC6-A340-42A9-A1D2-C4AA4466FE46}" type="datetimeFigureOut">
              <a:rPr kumimoji="1" lang="ja-JP" altLang="en-US" smtClean="0"/>
              <a:t>2023/9/27</a:t>
            </a:fld>
            <a:endParaRPr kumimoji="1" lang="ja-JP" alt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kumimoji="1" lang="ja-JP" alt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B4680129-E1F5-4EEE-A378-64615DE5F93A}" type="slidenum">
              <a:rPr kumimoji="1" lang="ja-JP" altLang="en-US" smtClean="0"/>
              <a:t>‹#›</a:t>
            </a:fld>
            <a:endParaRPr kumimoji="1" lang="ja-JP" alt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35501198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BA3ADC6-A340-42A9-A1D2-C4AA4466FE46}" type="datetimeFigureOut">
              <a:rPr kumimoji="1" lang="ja-JP" altLang="en-US" smtClean="0"/>
              <a:t>2023/9/27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4680129-E1F5-4EEE-A378-64615DE5F93A}" type="slidenum">
              <a:rPr kumimoji="1" lang="ja-JP" altLang="en-US" smtClean="0"/>
              <a:t>‹#›</a:t>
            </a:fld>
            <a:endParaRPr kumimoji="1" lang="ja-JP" altLang="en-US"/>
          </a:p>
        </p:txBody>
      </p:sp>
    </p:spTree>
    <p:extLst>
      <p:ext uri="{BB962C8B-B14F-4D97-AF65-F5344CB8AC3E}">
        <p14:creationId xmlns:p14="http://schemas.microsoft.com/office/powerpoint/2010/main" val="4019353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BA3ADC6-A340-42A9-A1D2-C4AA4466FE46}" type="datetimeFigureOut">
              <a:rPr kumimoji="1" lang="ja-JP" altLang="en-US" smtClean="0"/>
              <a:t>2023/9/27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4680129-E1F5-4EEE-A378-64615DE5F93A}" type="slidenum">
              <a:rPr kumimoji="1" lang="ja-JP" altLang="en-US" smtClean="0"/>
              <a:t>‹#›</a:t>
            </a:fld>
            <a:endParaRPr kumimoji="1" lang="ja-JP" altLang="en-US"/>
          </a:p>
        </p:txBody>
      </p:sp>
    </p:spTree>
    <p:extLst>
      <p:ext uri="{BB962C8B-B14F-4D97-AF65-F5344CB8AC3E}">
        <p14:creationId xmlns:p14="http://schemas.microsoft.com/office/powerpoint/2010/main" val="3597892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22465" y="463781"/>
            <a:ext cx="9601200" cy="742950"/>
          </a:xfr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1022465" y="1543049"/>
            <a:ext cx="10781608" cy="478293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BA3ADC6-A340-42A9-A1D2-C4AA4466FE46}" type="datetimeFigureOut">
              <a:rPr kumimoji="1" lang="ja-JP" altLang="en-US" smtClean="0"/>
              <a:t>2023/9/27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4680129-E1F5-4EEE-A378-64615DE5F93A}" type="slidenum">
              <a:rPr kumimoji="1" lang="ja-JP" altLang="en-US" smtClean="0"/>
              <a:t>‹#›</a:t>
            </a:fld>
            <a:endParaRPr kumimoji="1" lang="ja-JP" altLang="en-US"/>
          </a:p>
        </p:txBody>
      </p:sp>
    </p:spTree>
    <p:extLst>
      <p:ext uri="{BB962C8B-B14F-4D97-AF65-F5344CB8AC3E}">
        <p14:creationId xmlns:p14="http://schemas.microsoft.com/office/powerpoint/2010/main" val="2871093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5BA3ADC6-A340-42A9-A1D2-C4AA4466FE46}" type="datetimeFigureOut">
              <a:rPr kumimoji="1" lang="ja-JP" altLang="en-US" smtClean="0"/>
              <a:t>2023/9/27</a:t>
            </a:fld>
            <a:endParaRPr kumimoji="1" lang="ja-JP" alt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kumimoji="1" lang="ja-JP" alt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B4680129-E1F5-4EEE-A378-64615DE5F93A}" type="slidenum">
              <a:rPr kumimoji="1" lang="ja-JP" altLang="en-US" smtClean="0"/>
              <a:t>‹#›</a:t>
            </a:fld>
            <a:endParaRPr kumimoji="1" lang="ja-JP" alt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95505894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ja-JP" altLang="en-US"/>
              <a:t>マスター タイトルの書式設定</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BA3ADC6-A340-42A9-A1D2-C4AA4466FE46}" type="datetimeFigureOut">
              <a:rPr kumimoji="1" lang="ja-JP" altLang="en-US" smtClean="0"/>
              <a:t>2023/9/27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4680129-E1F5-4EEE-A378-64615DE5F93A}" type="slidenum">
              <a:rPr kumimoji="1" lang="ja-JP" altLang="en-US" smtClean="0"/>
              <a:t>‹#›</a:t>
            </a:fld>
            <a:endParaRPr kumimoji="1" lang="ja-JP" altLang="en-US"/>
          </a:p>
        </p:txBody>
      </p:sp>
    </p:spTree>
    <p:extLst>
      <p:ext uri="{BB962C8B-B14F-4D97-AF65-F5344CB8AC3E}">
        <p14:creationId xmlns:p14="http://schemas.microsoft.com/office/powerpoint/2010/main" val="596672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BA3ADC6-A340-42A9-A1D2-C4AA4466FE46}" type="datetimeFigureOut">
              <a:rPr kumimoji="1" lang="ja-JP" altLang="en-US" smtClean="0"/>
              <a:t>2023/9/27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4680129-E1F5-4EEE-A378-64615DE5F93A}" type="slidenum">
              <a:rPr kumimoji="1" lang="ja-JP" altLang="en-US" smtClean="0"/>
              <a:t>‹#›</a:t>
            </a:fld>
            <a:endParaRPr kumimoji="1" lang="ja-JP" altLang="en-US"/>
          </a:p>
        </p:txBody>
      </p:sp>
    </p:spTree>
    <p:extLst>
      <p:ext uri="{BB962C8B-B14F-4D97-AF65-F5344CB8AC3E}">
        <p14:creationId xmlns:p14="http://schemas.microsoft.com/office/powerpoint/2010/main" val="4224620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1155469" y="281186"/>
            <a:ext cx="9601200" cy="677487"/>
          </a:xfrm>
        </p:spPr>
        <p:txBody>
          <a:bodyPr/>
          <a:lstStyle/>
          <a:p>
            <a:r>
              <a:rPr lang="ja-JP" altLang="en-US" dirty="0"/>
              <a:t>マスター タイトルの書式設定</a:t>
            </a:r>
            <a:endParaRPr lang="en-US" dirty="0"/>
          </a:p>
        </p:txBody>
      </p:sp>
      <p:sp>
        <p:nvSpPr>
          <p:cNvPr id="3" name="Date Placeholder 2"/>
          <p:cNvSpPr>
            <a:spLocks noGrp="1"/>
          </p:cNvSpPr>
          <p:nvPr>
            <p:ph type="dt" sz="half" idx="10"/>
          </p:nvPr>
        </p:nvSpPr>
        <p:spPr/>
        <p:txBody>
          <a:bodyPr/>
          <a:lstStyle/>
          <a:p>
            <a:fld id="{5BA3ADC6-A340-42A9-A1D2-C4AA4466FE46}" type="datetimeFigureOut">
              <a:rPr kumimoji="1" lang="ja-JP" altLang="en-US" smtClean="0"/>
              <a:t>2023/9/27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4680129-E1F5-4EEE-A378-64615DE5F93A}" type="slidenum">
              <a:rPr kumimoji="1" lang="ja-JP" altLang="en-US" smtClean="0"/>
              <a:t>‹#›</a:t>
            </a:fld>
            <a:endParaRPr kumimoji="1" lang="ja-JP" altLang="en-US"/>
          </a:p>
        </p:txBody>
      </p:sp>
    </p:spTree>
    <p:extLst>
      <p:ext uri="{BB962C8B-B14F-4D97-AF65-F5344CB8AC3E}">
        <p14:creationId xmlns:p14="http://schemas.microsoft.com/office/powerpoint/2010/main" val="3913354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A3ADC6-A340-42A9-A1D2-C4AA4466FE46}" type="datetimeFigureOut">
              <a:rPr kumimoji="1" lang="ja-JP" altLang="en-US" smtClean="0"/>
              <a:t>2023/9/27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4680129-E1F5-4EEE-A378-64615DE5F93A}" type="slidenum">
              <a:rPr kumimoji="1" lang="ja-JP" altLang="en-US" smtClean="0"/>
              <a:t>‹#›</a:t>
            </a:fld>
            <a:endParaRPr kumimoji="1" lang="ja-JP" altLang="en-US"/>
          </a:p>
        </p:txBody>
      </p:sp>
    </p:spTree>
    <p:extLst>
      <p:ext uri="{BB962C8B-B14F-4D97-AF65-F5344CB8AC3E}">
        <p14:creationId xmlns:p14="http://schemas.microsoft.com/office/powerpoint/2010/main" val="1029828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BA3ADC6-A340-42A9-A1D2-C4AA4466FE46}" type="datetimeFigureOut">
              <a:rPr kumimoji="1" lang="ja-JP" altLang="en-US" smtClean="0"/>
              <a:t>2023/9/27</a:t>
            </a:fld>
            <a:endParaRPr kumimoji="1" lang="ja-JP" alt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B4680129-E1F5-4EEE-A378-64615DE5F93A}" type="slidenum">
              <a:rPr kumimoji="1" lang="ja-JP" altLang="en-US" smtClean="0"/>
              <a:t>‹#›</a:t>
            </a:fld>
            <a:endParaRPr kumimoji="1" lang="ja-JP" alt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69664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BA3ADC6-A340-42A9-A1D2-C4AA4466FE46}" type="datetimeFigureOut">
              <a:rPr kumimoji="1" lang="ja-JP" altLang="en-US" smtClean="0"/>
              <a:t>2023/9/27</a:t>
            </a:fld>
            <a:endParaRPr kumimoji="1" lang="ja-JP" alt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B4680129-E1F5-4EEE-A378-64615DE5F93A}" type="slidenum">
              <a:rPr kumimoji="1" lang="ja-JP" altLang="en-US" smtClean="0"/>
              <a:t>‹#›</a:t>
            </a:fld>
            <a:endParaRPr kumimoji="1" lang="ja-JP" alt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88566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5BA3ADC6-A340-42A9-A1D2-C4AA4466FE46}" type="datetimeFigureOut">
              <a:rPr kumimoji="1" lang="ja-JP" altLang="en-US" smtClean="0"/>
              <a:t>2023/9/27</a:t>
            </a:fld>
            <a:endParaRPr kumimoji="1" lang="ja-JP" alt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kumimoji="1" lang="ja-JP" alt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B4680129-E1F5-4EEE-A378-64615DE5F93A}" type="slidenum">
              <a:rPr kumimoji="1" lang="ja-JP" altLang="en-US" smtClean="0"/>
              <a:t>‹#›</a:t>
            </a:fld>
            <a:endParaRPr kumimoji="1" lang="ja-JP" alt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47714566"/>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914400" rtl="0" eaLnBrk="1" latinLnBrk="0" hangingPunct="1">
        <a:lnSpc>
          <a:spcPct val="89000"/>
        </a:lnSpc>
        <a:spcBef>
          <a:spcPct val="0"/>
        </a:spcBef>
        <a:buNone/>
        <a:defRPr kumimoji="1"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kumimoji="1"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400" kern="1200" baseline="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www.jftc.go.jp/houdou/pressrelease/2021/feb/210217.html"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www.kokusen.go.jp/pdf/n-20230809_1.pdf" TargetMode="External"/><Relationship Id="rId4" Type="http://schemas.openxmlformats.org/officeDocument/2006/relationships/hyperlink" Target="https://www.kokusen.go.jp/t_box/data/t_box-faq_qa2019_25.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pref.osaka.lg.jp/attach/27772/00000000/5.Lease%20contract.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CAA8893-F8A5-4E67-BF21-547AEFC11556}"/>
              </a:ext>
            </a:extLst>
          </p:cNvPr>
          <p:cNvSpPr>
            <a:spLocks noGrp="1"/>
          </p:cNvSpPr>
          <p:nvPr>
            <p:ph type="title"/>
          </p:nvPr>
        </p:nvSpPr>
        <p:spPr>
          <a:xfrm>
            <a:off x="1594758" y="2686050"/>
            <a:ext cx="9601200" cy="1485900"/>
          </a:xfrm>
        </p:spPr>
        <p:txBody>
          <a:bodyPr anchor="ctr">
            <a:normAutofit/>
          </a:bodyPr>
          <a:lstStyle/>
          <a:p>
            <a:pPr algn="ctr"/>
            <a:r>
              <a:rPr kumimoji="1" lang="ja-JP" altLang="en-US" sz="6000" dirty="0"/>
              <a:t>法的文書再構築アプリ</a:t>
            </a:r>
          </a:p>
        </p:txBody>
      </p:sp>
    </p:spTree>
    <p:extLst>
      <p:ext uri="{BB962C8B-B14F-4D97-AF65-F5344CB8AC3E}">
        <p14:creationId xmlns:p14="http://schemas.microsoft.com/office/powerpoint/2010/main" val="9657729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481D9F-BC22-4593-912E-5850D9EE373F}"/>
              </a:ext>
            </a:extLst>
          </p:cNvPr>
          <p:cNvSpPr>
            <a:spLocks noGrp="1"/>
          </p:cNvSpPr>
          <p:nvPr>
            <p:ph type="title"/>
          </p:nvPr>
        </p:nvSpPr>
        <p:spPr/>
        <p:txBody>
          <a:bodyPr/>
          <a:lstStyle/>
          <a:p>
            <a:r>
              <a:rPr kumimoji="1" lang="ja-JP" altLang="en-US" dirty="0"/>
              <a:t>アプリの課題</a:t>
            </a:r>
          </a:p>
        </p:txBody>
      </p:sp>
      <p:sp>
        <p:nvSpPr>
          <p:cNvPr id="4" name="コンテンツ プレースホルダー 2">
            <a:extLst>
              <a:ext uri="{FF2B5EF4-FFF2-40B4-BE49-F238E27FC236}">
                <a16:creationId xmlns:a16="http://schemas.microsoft.com/office/drawing/2014/main" id="{B690C282-D497-431E-93DE-8993F5CD4EA0}"/>
              </a:ext>
            </a:extLst>
          </p:cNvPr>
          <p:cNvSpPr txBox="1">
            <a:spLocks/>
          </p:cNvSpPr>
          <p:nvPr/>
        </p:nvSpPr>
        <p:spPr>
          <a:xfrm>
            <a:off x="1230847" y="1498444"/>
            <a:ext cx="4135120" cy="544947"/>
          </a:xfrm>
          <a:prstGeom prst="rect">
            <a:avLst/>
          </a:prstGeom>
        </p:spPr>
        <p:txBody>
          <a:bodyPr vert="horz" lIns="91440" tIns="45720" rIns="91440" bIns="45720" rtlCol="0">
            <a:normAutofit lnSpcReduction="10000"/>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kumimoji="1"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400" kern="1200" baseline="0">
                <a:solidFill>
                  <a:schemeClr val="tx2"/>
                </a:solidFill>
                <a:latin typeface="+mn-lt"/>
                <a:ea typeface="+mn-ea"/>
                <a:cs typeface="+mn-cs"/>
              </a:defRPr>
            </a:lvl9pPr>
          </a:lstStyle>
          <a:p>
            <a:r>
              <a:rPr lang="ja-JP" altLang="en-US" sz="3200" dirty="0"/>
              <a:t>正確性と信頼性</a:t>
            </a:r>
          </a:p>
        </p:txBody>
      </p:sp>
      <p:sp>
        <p:nvSpPr>
          <p:cNvPr id="8" name="テキスト ボックス 7">
            <a:extLst>
              <a:ext uri="{FF2B5EF4-FFF2-40B4-BE49-F238E27FC236}">
                <a16:creationId xmlns:a16="http://schemas.microsoft.com/office/drawing/2014/main" id="{96BA051A-590C-44EF-90B9-276912AEAA4C}"/>
              </a:ext>
            </a:extLst>
          </p:cNvPr>
          <p:cNvSpPr txBox="1"/>
          <p:nvPr/>
        </p:nvSpPr>
        <p:spPr>
          <a:xfrm>
            <a:off x="1634491" y="2043391"/>
            <a:ext cx="10557510" cy="1200329"/>
          </a:xfrm>
          <a:prstGeom prst="rect">
            <a:avLst/>
          </a:prstGeom>
          <a:noFill/>
        </p:spPr>
        <p:txBody>
          <a:bodyPr wrap="square" rtlCol="0">
            <a:spAutoFit/>
          </a:bodyPr>
          <a:lstStyle/>
          <a:p>
            <a:pPr marL="0" indent="0">
              <a:buNone/>
            </a:pPr>
            <a:r>
              <a:rPr lang="ja-JP" altLang="en-US" sz="2400" dirty="0">
                <a:latin typeface="+mn-ea"/>
              </a:rPr>
              <a:t>法的文書は非常に重要な文書であり、再構築に対して高い正確性と</a:t>
            </a:r>
            <a:endParaRPr lang="en-US" altLang="ja-JP" sz="2400" dirty="0">
              <a:latin typeface="+mn-ea"/>
            </a:endParaRPr>
          </a:p>
          <a:p>
            <a:pPr marL="0" indent="0">
              <a:buNone/>
            </a:pPr>
            <a:r>
              <a:rPr lang="ja-JP" altLang="en-US" sz="2400" dirty="0">
                <a:latin typeface="+mn-ea"/>
              </a:rPr>
              <a:t>信頼性が求められる。</a:t>
            </a:r>
            <a:endParaRPr lang="en-US" altLang="ja-JP" sz="2400" dirty="0">
              <a:latin typeface="+mn-ea"/>
            </a:endParaRPr>
          </a:p>
          <a:p>
            <a:pPr marL="0" indent="0">
              <a:buNone/>
            </a:pPr>
            <a:r>
              <a:rPr lang="ja-JP" altLang="en-US" sz="2400" dirty="0">
                <a:latin typeface="+mn-ea"/>
              </a:rPr>
              <a:t>また、再構築後の文書のみで同意した場合に、問題が生じる可能性がある。</a:t>
            </a:r>
            <a:endParaRPr lang="en-US" altLang="ja-JP" sz="2400" dirty="0">
              <a:latin typeface="+mn-ea"/>
            </a:endParaRPr>
          </a:p>
        </p:txBody>
      </p:sp>
      <p:sp>
        <p:nvSpPr>
          <p:cNvPr id="9" name="コンテンツ プレースホルダー 2">
            <a:extLst>
              <a:ext uri="{FF2B5EF4-FFF2-40B4-BE49-F238E27FC236}">
                <a16:creationId xmlns:a16="http://schemas.microsoft.com/office/drawing/2014/main" id="{E1936B04-2197-4E07-8B2B-D30C0CF3C096}"/>
              </a:ext>
            </a:extLst>
          </p:cNvPr>
          <p:cNvSpPr txBox="1">
            <a:spLocks/>
          </p:cNvSpPr>
          <p:nvPr/>
        </p:nvSpPr>
        <p:spPr>
          <a:xfrm>
            <a:off x="1230846" y="4397324"/>
            <a:ext cx="5981484" cy="544947"/>
          </a:xfrm>
          <a:prstGeom prst="rect">
            <a:avLst/>
          </a:prstGeom>
        </p:spPr>
        <p:txBody>
          <a:bodyPr vert="horz" lIns="91440" tIns="45720" rIns="91440" bIns="45720" rtlCol="0">
            <a:normAutofit lnSpcReduction="10000"/>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kumimoji="1"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400" kern="1200" baseline="0">
                <a:solidFill>
                  <a:schemeClr val="tx2"/>
                </a:solidFill>
                <a:latin typeface="+mn-lt"/>
                <a:ea typeface="+mn-ea"/>
                <a:cs typeface="+mn-cs"/>
              </a:defRPr>
            </a:lvl9pPr>
          </a:lstStyle>
          <a:p>
            <a:r>
              <a:rPr lang="ja-JP" altLang="en-US" sz="3200" dirty="0"/>
              <a:t>プライバシーとセキュリティ</a:t>
            </a:r>
          </a:p>
        </p:txBody>
      </p:sp>
      <p:sp>
        <p:nvSpPr>
          <p:cNvPr id="10" name="テキスト ボックス 9">
            <a:extLst>
              <a:ext uri="{FF2B5EF4-FFF2-40B4-BE49-F238E27FC236}">
                <a16:creationId xmlns:a16="http://schemas.microsoft.com/office/drawing/2014/main" id="{C0DE72CB-D61C-409E-AE98-7BA3763136D6}"/>
              </a:ext>
            </a:extLst>
          </p:cNvPr>
          <p:cNvSpPr txBox="1"/>
          <p:nvPr/>
        </p:nvSpPr>
        <p:spPr>
          <a:xfrm>
            <a:off x="1729636" y="4942271"/>
            <a:ext cx="10033516" cy="1200329"/>
          </a:xfrm>
          <a:prstGeom prst="rect">
            <a:avLst/>
          </a:prstGeom>
          <a:noFill/>
        </p:spPr>
        <p:txBody>
          <a:bodyPr wrap="none" rtlCol="0">
            <a:spAutoFit/>
          </a:bodyPr>
          <a:lstStyle/>
          <a:p>
            <a:pPr marL="0" indent="0">
              <a:buNone/>
            </a:pPr>
            <a:r>
              <a:rPr lang="ja-JP" altLang="en-US" sz="2400" dirty="0">
                <a:latin typeface="+mn-ea"/>
              </a:rPr>
              <a:t>法的文書には多数の機密情報を含む場合があるため、</a:t>
            </a:r>
          </a:p>
          <a:p>
            <a:pPr marL="0" indent="0">
              <a:buNone/>
            </a:pPr>
            <a:r>
              <a:rPr lang="ja-JP" altLang="en-US" sz="2400" dirty="0">
                <a:latin typeface="+mn-ea"/>
              </a:rPr>
              <a:t>ユーザが安心してアプリを使用するためには、テキストデータを適切に</a:t>
            </a:r>
            <a:endParaRPr lang="en-US" altLang="ja-JP" sz="2400" dirty="0">
              <a:latin typeface="+mn-ea"/>
            </a:endParaRPr>
          </a:p>
          <a:p>
            <a:pPr marL="0" indent="0">
              <a:buNone/>
            </a:pPr>
            <a:r>
              <a:rPr lang="ja-JP" altLang="en-US" sz="2400" dirty="0">
                <a:latin typeface="+mn-ea"/>
              </a:rPr>
              <a:t>保護し、管理することが必要不可欠。</a:t>
            </a:r>
          </a:p>
        </p:txBody>
      </p:sp>
      <p:sp>
        <p:nvSpPr>
          <p:cNvPr id="14" name="テキスト ボックス 13">
            <a:extLst>
              <a:ext uri="{FF2B5EF4-FFF2-40B4-BE49-F238E27FC236}">
                <a16:creationId xmlns:a16="http://schemas.microsoft.com/office/drawing/2014/main" id="{39FC3566-7030-4B6D-B63F-95F88B5E50A4}"/>
              </a:ext>
            </a:extLst>
          </p:cNvPr>
          <p:cNvSpPr txBox="1"/>
          <p:nvPr/>
        </p:nvSpPr>
        <p:spPr>
          <a:xfrm>
            <a:off x="1551622" y="3369927"/>
            <a:ext cx="10211530" cy="461665"/>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⇒本文の代用としてではなく、要約としての利用に留まる可能性がある。</a:t>
            </a:r>
          </a:p>
        </p:txBody>
      </p:sp>
    </p:spTree>
    <p:extLst>
      <p:ext uri="{BB962C8B-B14F-4D97-AF65-F5344CB8AC3E}">
        <p14:creationId xmlns:p14="http://schemas.microsoft.com/office/powerpoint/2010/main" val="20990314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BFC93F-869F-4E89-9202-FD6BE3A08C8F}"/>
              </a:ext>
            </a:extLst>
          </p:cNvPr>
          <p:cNvSpPr>
            <a:spLocks noGrp="1"/>
          </p:cNvSpPr>
          <p:nvPr>
            <p:ph type="title"/>
          </p:nvPr>
        </p:nvSpPr>
        <p:spPr/>
        <p:txBody>
          <a:bodyPr/>
          <a:lstStyle/>
          <a:p>
            <a:r>
              <a:rPr lang="ja-JP" altLang="en-US" dirty="0"/>
              <a:t>まとめ</a:t>
            </a:r>
            <a:endParaRPr kumimoji="1" lang="ja-JP" altLang="en-US" dirty="0"/>
          </a:p>
        </p:txBody>
      </p:sp>
      <p:sp>
        <p:nvSpPr>
          <p:cNvPr id="3" name="コンテンツ プレースホルダー 2">
            <a:extLst>
              <a:ext uri="{FF2B5EF4-FFF2-40B4-BE49-F238E27FC236}">
                <a16:creationId xmlns:a16="http://schemas.microsoft.com/office/drawing/2014/main" id="{77FCDA6C-DE4A-47C0-A148-504BE124468E}"/>
              </a:ext>
            </a:extLst>
          </p:cNvPr>
          <p:cNvSpPr>
            <a:spLocks noGrp="1"/>
          </p:cNvSpPr>
          <p:nvPr>
            <p:ph idx="1"/>
          </p:nvPr>
        </p:nvSpPr>
        <p:spPr>
          <a:xfrm>
            <a:off x="1601259" y="1377871"/>
            <a:ext cx="9811338" cy="1245871"/>
          </a:xfrm>
        </p:spPr>
        <p:txBody>
          <a:bodyPr>
            <a:normAutofit fontScale="92500"/>
          </a:bodyPr>
          <a:lstStyle/>
          <a:p>
            <a:pPr marL="0" indent="0" algn="ctr">
              <a:buNone/>
            </a:pPr>
            <a:r>
              <a:rPr kumimoji="1" lang="ja-JP" altLang="en-US" sz="3600" dirty="0"/>
              <a:t>法的文書を読まない人が多く、</a:t>
            </a:r>
            <a:br>
              <a:rPr kumimoji="1" lang="en-US" altLang="ja-JP" sz="3600" dirty="0"/>
            </a:br>
            <a:r>
              <a:rPr kumimoji="1" lang="ja-JP" altLang="en-US" sz="3600" dirty="0"/>
              <a:t>思わぬトラブルに巻き込まれる人が</a:t>
            </a:r>
            <a:r>
              <a:rPr lang="ja-JP" altLang="en-US" sz="3600" dirty="0"/>
              <a:t>後を絶たない</a:t>
            </a:r>
            <a:endParaRPr kumimoji="1" lang="en-US" altLang="ja-JP" sz="3600" dirty="0"/>
          </a:p>
        </p:txBody>
      </p:sp>
      <p:sp>
        <p:nvSpPr>
          <p:cNvPr id="12" name="テキスト ボックス 11">
            <a:extLst>
              <a:ext uri="{FF2B5EF4-FFF2-40B4-BE49-F238E27FC236}">
                <a16:creationId xmlns:a16="http://schemas.microsoft.com/office/drawing/2014/main" id="{E277CFFB-8CA6-415F-81A8-229BE2D58270}"/>
              </a:ext>
            </a:extLst>
          </p:cNvPr>
          <p:cNvSpPr txBox="1"/>
          <p:nvPr/>
        </p:nvSpPr>
        <p:spPr>
          <a:xfrm>
            <a:off x="913605" y="3587102"/>
            <a:ext cx="11171662" cy="1296060"/>
          </a:xfrm>
          <a:prstGeom prst="rect">
            <a:avLst/>
          </a:prstGeom>
          <a:noFill/>
        </p:spPr>
        <p:txBody>
          <a:bodyPr wrap="square">
            <a:spAutoFit/>
          </a:bodyPr>
          <a:lstStyle/>
          <a:p>
            <a:pPr marL="0" marR="0" lvl="0" indent="0" algn="ctr" defTabSz="914400" rtl="0" eaLnBrk="1" fontAlgn="auto" latinLnBrk="0" hangingPunct="1">
              <a:lnSpc>
                <a:spcPct val="94000"/>
              </a:lnSpc>
              <a:spcBef>
                <a:spcPts val="1000"/>
              </a:spcBef>
              <a:spcAft>
                <a:spcPts val="200"/>
              </a:spcAft>
              <a:buClrTx/>
              <a:buSzTx/>
              <a:buFont typeface="Franklin Gothic Book" panose="020B0503020102020204" pitchFamily="34" charset="0"/>
              <a:buNone/>
              <a:tabLst/>
              <a:defRPr/>
            </a:pPr>
            <a:r>
              <a:rPr kumimoji="1" lang="ja-JP" altLang="en-US" sz="3600" i="0" u="none" strike="noStrike" kern="1200" cap="none" spc="0" normalizeH="0" baseline="0" noProof="0" dirty="0">
                <a:ln>
                  <a:noFill/>
                </a:ln>
                <a:solidFill>
                  <a:srgbClr val="191B0E"/>
                </a:solidFill>
                <a:effectLst/>
                <a:uLnTx/>
                <a:uFillTx/>
                <a:latin typeface="Franklin Gothic Book" panose="020B0503020102020204"/>
                <a:ea typeface="メイリオ" panose="020B0604030504040204" pitchFamily="50" charset="-128"/>
                <a:cs typeface="+mn-cs"/>
              </a:rPr>
              <a:t>アプリで分かりやすい文章に再構築することによって</a:t>
            </a:r>
            <a:endParaRPr kumimoji="1" lang="en-US" altLang="ja-JP" sz="3600" i="0" u="none" strike="noStrike" kern="1200" cap="none" spc="0" normalizeH="0" baseline="0" noProof="0" dirty="0">
              <a:ln>
                <a:noFill/>
              </a:ln>
              <a:solidFill>
                <a:srgbClr val="191B0E"/>
              </a:solidFill>
              <a:effectLst/>
              <a:uLnTx/>
              <a:uFillTx/>
              <a:latin typeface="Franklin Gothic Book" panose="020B0503020102020204"/>
              <a:ea typeface="メイリオ" panose="020B0604030504040204" pitchFamily="50" charset="-128"/>
              <a:cs typeface="+mn-cs"/>
            </a:endParaRPr>
          </a:p>
          <a:p>
            <a:pPr marL="0" marR="0" lvl="0" indent="0" algn="ctr" defTabSz="914400" rtl="0" eaLnBrk="1" fontAlgn="auto" latinLnBrk="0" hangingPunct="1">
              <a:lnSpc>
                <a:spcPct val="94000"/>
              </a:lnSpc>
              <a:spcBef>
                <a:spcPts val="1000"/>
              </a:spcBef>
              <a:spcAft>
                <a:spcPts val="200"/>
              </a:spcAft>
              <a:buClrTx/>
              <a:buSzTx/>
              <a:buFont typeface="Franklin Gothic Book" panose="020B0503020102020204" pitchFamily="34" charset="0"/>
              <a:buNone/>
              <a:tabLst/>
              <a:defRPr/>
            </a:pPr>
            <a:r>
              <a:rPr kumimoji="1" lang="ja-JP" altLang="en-US" sz="3600" b="1" i="0" u="none" strike="noStrike" kern="1200" cap="none" spc="0" normalizeH="0" baseline="0" noProof="0" dirty="0">
                <a:ln>
                  <a:noFill/>
                </a:ln>
                <a:solidFill>
                  <a:srgbClr val="FF0000"/>
                </a:solidFill>
                <a:effectLst/>
                <a:uLnTx/>
                <a:uFillTx/>
                <a:latin typeface="Franklin Gothic Book" panose="020B0503020102020204"/>
                <a:ea typeface="メイリオ" panose="020B0604030504040204" pitchFamily="50" charset="-128"/>
                <a:cs typeface="+mn-cs"/>
              </a:rPr>
              <a:t>短時間で簡潔に法的文書を理解</a:t>
            </a:r>
            <a:endParaRPr kumimoji="1" lang="en-US" altLang="ja-JP" sz="3600" b="1" i="0" u="none" strike="noStrike" kern="1200" cap="none" spc="0" normalizeH="0" baseline="0" noProof="0" dirty="0">
              <a:ln>
                <a:noFill/>
              </a:ln>
              <a:solidFill>
                <a:srgbClr val="FF0000"/>
              </a:solidFill>
              <a:effectLst/>
              <a:uLnTx/>
              <a:uFillTx/>
              <a:latin typeface="Franklin Gothic Book" panose="020B0503020102020204"/>
              <a:ea typeface="メイリオ" panose="020B0604030504040204" pitchFamily="50" charset="-128"/>
              <a:cs typeface="+mn-cs"/>
            </a:endParaRPr>
          </a:p>
        </p:txBody>
      </p:sp>
      <p:sp>
        <p:nvSpPr>
          <p:cNvPr id="13" name="二等辺三角形 12">
            <a:extLst>
              <a:ext uri="{FF2B5EF4-FFF2-40B4-BE49-F238E27FC236}">
                <a16:creationId xmlns:a16="http://schemas.microsoft.com/office/drawing/2014/main" id="{7FABDED7-739A-466E-9E03-7B0D7ADF5001}"/>
              </a:ext>
            </a:extLst>
          </p:cNvPr>
          <p:cNvSpPr/>
          <p:nvPr/>
        </p:nvSpPr>
        <p:spPr>
          <a:xfrm rot="10800000">
            <a:off x="5300307" y="2940245"/>
            <a:ext cx="2398259" cy="330354"/>
          </a:xfrm>
          <a:prstGeom prst="triangle">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9332E19C-6D00-46EA-8FED-60B908F7299C}"/>
              </a:ext>
            </a:extLst>
          </p:cNvPr>
          <p:cNvSpPr txBox="1"/>
          <p:nvPr/>
        </p:nvSpPr>
        <p:spPr>
          <a:xfrm>
            <a:off x="1586275" y="5846522"/>
            <a:ext cx="9826322" cy="646331"/>
          </a:xfrm>
          <a:prstGeom prst="rect">
            <a:avLst/>
          </a:prstGeom>
          <a:noFill/>
        </p:spPr>
        <p:txBody>
          <a:bodyPr wrap="square">
            <a:spAutoFit/>
          </a:bodyPr>
          <a:lstStyle/>
          <a:p>
            <a:pPr algn="ctr"/>
            <a:r>
              <a:rPr kumimoji="1" lang="ja-JP" altLang="en-US" sz="3600" b="1" i="0" u="none" strike="noStrike" kern="1200" cap="none" spc="0" normalizeH="0" baseline="0" noProof="0" dirty="0">
                <a:ln>
                  <a:noFill/>
                </a:ln>
                <a:solidFill>
                  <a:srgbClr val="FF0000"/>
                </a:solidFill>
                <a:effectLst/>
                <a:uLnTx/>
                <a:uFillTx/>
                <a:latin typeface="Franklin Gothic Book" panose="020B0503020102020204"/>
                <a:ea typeface="メイリオ" panose="020B0604030504040204" pitchFamily="50" charset="-128"/>
                <a:cs typeface="+mn-cs"/>
              </a:rPr>
              <a:t>リスク軽減</a:t>
            </a:r>
            <a:r>
              <a:rPr kumimoji="1" lang="ja-JP" altLang="en-US" sz="3600" b="1" i="0" u="none" strike="noStrike" kern="1200" cap="none" spc="0" normalizeH="0" baseline="0" noProof="0" dirty="0">
                <a:ln>
                  <a:noFill/>
                </a:ln>
                <a:solidFill>
                  <a:srgbClr val="191B0E"/>
                </a:solidFill>
                <a:effectLst/>
                <a:uLnTx/>
                <a:uFillTx/>
                <a:latin typeface="Franklin Gothic Book" panose="020B0503020102020204"/>
                <a:ea typeface="メイリオ" panose="020B0604030504040204" pitchFamily="50" charset="-128"/>
                <a:cs typeface="+mn-cs"/>
              </a:rPr>
              <a:t>・</a:t>
            </a:r>
            <a:r>
              <a:rPr kumimoji="1" lang="ja-JP" altLang="en-US" sz="3600" b="1" i="0" u="none" strike="noStrike" kern="1200" cap="none" spc="0" normalizeH="0" baseline="0" noProof="0" dirty="0">
                <a:ln>
                  <a:noFill/>
                </a:ln>
                <a:solidFill>
                  <a:srgbClr val="FF0000"/>
                </a:solidFill>
                <a:effectLst/>
                <a:uLnTx/>
                <a:uFillTx/>
                <a:latin typeface="Franklin Gothic Book" panose="020B0503020102020204"/>
                <a:ea typeface="メイリオ" panose="020B0604030504040204" pitchFamily="50" charset="-128"/>
                <a:cs typeface="+mn-cs"/>
              </a:rPr>
              <a:t>時間と労力の削減</a:t>
            </a:r>
            <a:r>
              <a:rPr kumimoji="1" lang="ja-JP" altLang="en-US" sz="3600" b="1" i="0" u="none" strike="noStrike" kern="1200" cap="none" spc="0" normalizeH="0" baseline="0" noProof="0" dirty="0">
                <a:ln>
                  <a:noFill/>
                </a:ln>
                <a:solidFill>
                  <a:srgbClr val="191B0E"/>
                </a:solidFill>
                <a:effectLst/>
                <a:uLnTx/>
                <a:uFillTx/>
                <a:latin typeface="Franklin Gothic Book" panose="020B0503020102020204"/>
                <a:ea typeface="メイリオ" panose="020B0604030504040204" pitchFamily="50" charset="-128"/>
                <a:cs typeface="+mn-cs"/>
              </a:rPr>
              <a:t>・</a:t>
            </a:r>
            <a:r>
              <a:rPr kumimoji="1" lang="ja-JP" altLang="en-US" sz="3600" b="1" i="0" u="none" strike="noStrike" kern="1200" cap="none" spc="0" normalizeH="0" baseline="0" noProof="0" dirty="0">
                <a:ln>
                  <a:noFill/>
                </a:ln>
                <a:solidFill>
                  <a:srgbClr val="FF0000"/>
                </a:solidFill>
                <a:effectLst/>
                <a:uLnTx/>
                <a:uFillTx/>
                <a:latin typeface="Franklin Gothic Book" panose="020B0503020102020204"/>
                <a:ea typeface="メイリオ" panose="020B0604030504040204" pitchFamily="50" charset="-128"/>
                <a:cs typeface="+mn-cs"/>
              </a:rPr>
              <a:t>理解度向上</a:t>
            </a:r>
            <a:endParaRPr lang="ja-JP" altLang="en-US" dirty="0"/>
          </a:p>
        </p:txBody>
      </p:sp>
      <p:sp>
        <p:nvSpPr>
          <p:cNvPr id="18" name="二等辺三角形 17">
            <a:extLst>
              <a:ext uri="{FF2B5EF4-FFF2-40B4-BE49-F238E27FC236}">
                <a16:creationId xmlns:a16="http://schemas.microsoft.com/office/drawing/2014/main" id="{A367CE69-257F-4889-B53B-9C74D56E1CD3}"/>
              </a:ext>
            </a:extLst>
          </p:cNvPr>
          <p:cNvSpPr/>
          <p:nvPr/>
        </p:nvSpPr>
        <p:spPr>
          <a:xfrm rot="10800000">
            <a:off x="5300307" y="5199665"/>
            <a:ext cx="2398259" cy="330354"/>
          </a:xfrm>
          <a:prstGeom prst="triangle">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20968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730E3FCE-82DB-49DD-9767-339E8E4C5C59}"/>
              </a:ext>
            </a:extLst>
          </p:cNvPr>
          <p:cNvSpPr>
            <a:spLocks noGrp="1"/>
          </p:cNvSpPr>
          <p:nvPr>
            <p:ph type="title"/>
          </p:nvPr>
        </p:nvSpPr>
        <p:spPr/>
        <p:txBody>
          <a:bodyPr/>
          <a:lstStyle/>
          <a:p>
            <a:r>
              <a:rPr lang="ja-JP" altLang="en-US" dirty="0"/>
              <a:t>背景</a:t>
            </a:r>
          </a:p>
        </p:txBody>
      </p:sp>
      <p:pic>
        <p:nvPicPr>
          <p:cNvPr id="7" name="コンテンツ プレースホルダー 6">
            <a:extLst>
              <a:ext uri="{FF2B5EF4-FFF2-40B4-BE49-F238E27FC236}">
                <a16:creationId xmlns:a16="http://schemas.microsoft.com/office/drawing/2014/main" id="{FF76E247-45B1-439B-A576-23676F1B7B95}"/>
              </a:ext>
            </a:extLst>
          </p:cNvPr>
          <p:cNvPicPr>
            <a:picLocks noGrp="1" noChangeAspect="1"/>
          </p:cNvPicPr>
          <p:nvPr>
            <p:ph idx="1"/>
          </p:nvPr>
        </p:nvPicPr>
        <p:blipFill>
          <a:blip r:embed="rId3"/>
          <a:stretch>
            <a:fillRect/>
          </a:stretch>
        </p:blipFill>
        <p:spPr>
          <a:xfrm>
            <a:off x="770021" y="2768582"/>
            <a:ext cx="5422231" cy="2616231"/>
          </a:xfrm>
          <a:prstGeom prst="rect">
            <a:avLst/>
          </a:prstGeom>
        </p:spPr>
      </p:pic>
      <p:sp>
        <p:nvSpPr>
          <p:cNvPr id="6" name="コンテンツ プレースホルダー 5">
            <a:extLst>
              <a:ext uri="{FF2B5EF4-FFF2-40B4-BE49-F238E27FC236}">
                <a16:creationId xmlns:a16="http://schemas.microsoft.com/office/drawing/2014/main" id="{6B8ED6D5-7C91-4472-B98A-49EA49D3BC52}"/>
              </a:ext>
            </a:extLst>
          </p:cNvPr>
          <p:cNvSpPr>
            <a:spLocks noGrp="1"/>
          </p:cNvSpPr>
          <p:nvPr>
            <p:ph sz="half" idx="4294967295"/>
          </p:nvPr>
        </p:nvSpPr>
        <p:spPr>
          <a:xfrm>
            <a:off x="1203325" y="1601788"/>
            <a:ext cx="10988675" cy="923925"/>
          </a:xfrm>
        </p:spPr>
        <p:txBody>
          <a:bodyPr>
            <a:normAutofit/>
          </a:bodyPr>
          <a:lstStyle/>
          <a:p>
            <a:r>
              <a:rPr lang="ja-JP" altLang="en-US" dirty="0"/>
              <a:t>利用規約（法的文書）を精読していない割合が</a:t>
            </a:r>
            <a:r>
              <a:rPr lang="ja-JP" altLang="en-US" b="1" dirty="0">
                <a:solidFill>
                  <a:srgbClr val="FF0000"/>
                </a:solidFill>
              </a:rPr>
              <a:t>約</a:t>
            </a:r>
            <a:r>
              <a:rPr lang="en-US" altLang="ja-JP" b="1" dirty="0">
                <a:solidFill>
                  <a:srgbClr val="FF0000"/>
                </a:solidFill>
              </a:rPr>
              <a:t>88</a:t>
            </a:r>
            <a:r>
              <a:rPr lang="ja-JP" altLang="en-US" b="1" dirty="0">
                <a:solidFill>
                  <a:srgbClr val="FF0000"/>
                </a:solidFill>
              </a:rPr>
              <a:t>％</a:t>
            </a:r>
            <a:r>
              <a:rPr lang="ja-JP" altLang="en-US" dirty="0"/>
              <a:t>と非常に高い。（左：図</a:t>
            </a:r>
            <a:r>
              <a:rPr lang="en-US" altLang="ja-JP" dirty="0"/>
              <a:t>31</a:t>
            </a:r>
            <a:r>
              <a:rPr lang="ja-JP" altLang="en-US" dirty="0"/>
              <a:t>）</a:t>
            </a:r>
            <a:endParaRPr lang="en-US" altLang="ja-JP" dirty="0"/>
          </a:p>
          <a:p>
            <a:r>
              <a:rPr lang="ja-JP" altLang="en-US" b="1" dirty="0">
                <a:solidFill>
                  <a:srgbClr val="FF0000"/>
                </a:solidFill>
              </a:rPr>
              <a:t>約</a:t>
            </a:r>
            <a:r>
              <a:rPr lang="en-US" altLang="ja-JP" b="1" dirty="0">
                <a:solidFill>
                  <a:srgbClr val="FF0000"/>
                </a:solidFill>
              </a:rPr>
              <a:t>40%</a:t>
            </a:r>
            <a:r>
              <a:rPr lang="ja-JP" altLang="en-US" dirty="0"/>
              <a:t>の割合で利用規約（法的文書）を 「読みにくい」と感じている。（右：図</a:t>
            </a:r>
            <a:r>
              <a:rPr lang="en-US" altLang="ja-JP" dirty="0"/>
              <a:t>33</a:t>
            </a:r>
            <a:r>
              <a:rPr lang="ja-JP" altLang="en-US" dirty="0"/>
              <a:t>）</a:t>
            </a:r>
          </a:p>
        </p:txBody>
      </p:sp>
      <p:sp>
        <p:nvSpPr>
          <p:cNvPr id="10" name="テキスト ボックス 9">
            <a:extLst>
              <a:ext uri="{FF2B5EF4-FFF2-40B4-BE49-F238E27FC236}">
                <a16:creationId xmlns:a16="http://schemas.microsoft.com/office/drawing/2014/main" id="{F28EFF7E-4A4F-4EAA-831F-6FAD3382FBA1}"/>
              </a:ext>
            </a:extLst>
          </p:cNvPr>
          <p:cNvSpPr txBox="1"/>
          <p:nvPr/>
        </p:nvSpPr>
        <p:spPr>
          <a:xfrm>
            <a:off x="797194" y="5901630"/>
            <a:ext cx="10988675" cy="923330"/>
          </a:xfrm>
          <a:prstGeom prst="rect">
            <a:avLst/>
          </a:prstGeom>
          <a:noFill/>
        </p:spPr>
        <p:txBody>
          <a:bodyPr wrap="square">
            <a:spAutoFit/>
          </a:bodyPr>
          <a:lstStyle/>
          <a:p>
            <a:r>
              <a:rPr kumimoji="1" lang="ja-JP" altLang="en-US" dirty="0"/>
              <a:t>（引用）公正取引委員会</a:t>
            </a:r>
            <a:r>
              <a:rPr lang="ja-JP" altLang="en-US" dirty="0"/>
              <a:t>．デジタル・プラットフォーム事業者の取引慣行等に関する実態調査</a:t>
            </a:r>
            <a:endParaRPr lang="en-US" altLang="ja-JP" dirty="0"/>
          </a:p>
          <a:p>
            <a:r>
              <a:rPr lang="ja-JP" altLang="en-US" dirty="0"/>
              <a:t>　　　　</a:t>
            </a:r>
            <a:r>
              <a:rPr lang="en-US" altLang="ja-JP" dirty="0"/>
              <a:t>(</a:t>
            </a:r>
            <a:r>
              <a:rPr lang="ja-JP" altLang="en-US" dirty="0"/>
              <a:t>デジタル広告分野</a:t>
            </a:r>
            <a:r>
              <a:rPr lang="en-US" altLang="ja-JP" dirty="0"/>
              <a:t>)</a:t>
            </a:r>
            <a:r>
              <a:rPr lang="ja-JP" altLang="en-US" dirty="0"/>
              <a:t>について</a:t>
            </a:r>
            <a:endParaRPr lang="en-US" altLang="ja-JP" dirty="0"/>
          </a:p>
          <a:p>
            <a:r>
              <a:rPr kumimoji="1" lang="ja-JP" altLang="en-US" dirty="0"/>
              <a:t>　　　　</a:t>
            </a:r>
            <a:r>
              <a:rPr kumimoji="1" lang="en-US" altLang="ja-JP" dirty="0">
                <a:hlinkClick r:id="rId4"/>
              </a:rPr>
              <a:t>https://www.jftc.go.jp/houdou/pressrelease/2021/feb/210217.html</a:t>
            </a:r>
            <a:r>
              <a:rPr kumimoji="1" lang="ja-JP" altLang="en-US" dirty="0"/>
              <a:t>，　</a:t>
            </a:r>
            <a:r>
              <a:rPr kumimoji="1" lang="en-US" altLang="ja-JP" dirty="0"/>
              <a:t>2023</a:t>
            </a:r>
            <a:r>
              <a:rPr kumimoji="1" lang="ja-JP" altLang="en-US" dirty="0"/>
              <a:t>年</a:t>
            </a:r>
            <a:r>
              <a:rPr kumimoji="1" lang="en-US" altLang="ja-JP" dirty="0"/>
              <a:t>9</a:t>
            </a:r>
            <a:r>
              <a:rPr kumimoji="1" lang="ja-JP" altLang="en-US" dirty="0"/>
              <a:t>月</a:t>
            </a:r>
            <a:r>
              <a:rPr kumimoji="1" lang="en-US" altLang="ja-JP" dirty="0"/>
              <a:t>13</a:t>
            </a:r>
            <a:r>
              <a:rPr kumimoji="1" lang="ja-JP" altLang="en-US" dirty="0"/>
              <a:t>日</a:t>
            </a:r>
          </a:p>
        </p:txBody>
      </p:sp>
      <p:pic>
        <p:nvPicPr>
          <p:cNvPr id="11" name="コンテンツ プレースホルダー 7">
            <a:extLst>
              <a:ext uri="{FF2B5EF4-FFF2-40B4-BE49-F238E27FC236}">
                <a16:creationId xmlns:a16="http://schemas.microsoft.com/office/drawing/2014/main" id="{9720BE26-B3C8-4DCB-807A-D28FB167307F}"/>
              </a:ext>
            </a:extLst>
          </p:cNvPr>
          <p:cNvPicPr>
            <a:picLocks noChangeAspect="1"/>
          </p:cNvPicPr>
          <p:nvPr/>
        </p:nvPicPr>
        <p:blipFill>
          <a:blip r:embed="rId5"/>
          <a:stretch>
            <a:fillRect/>
          </a:stretch>
        </p:blipFill>
        <p:spPr>
          <a:xfrm>
            <a:off x="6291532" y="2768582"/>
            <a:ext cx="5900468" cy="2616231"/>
          </a:xfrm>
          <a:prstGeom prst="rect">
            <a:avLst/>
          </a:prstGeom>
        </p:spPr>
      </p:pic>
    </p:spTree>
    <p:extLst>
      <p:ext uri="{BB962C8B-B14F-4D97-AF65-F5344CB8AC3E}">
        <p14:creationId xmlns:p14="http://schemas.microsoft.com/office/powerpoint/2010/main" val="445615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図 20">
            <a:extLst>
              <a:ext uri="{FF2B5EF4-FFF2-40B4-BE49-F238E27FC236}">
                <a16:creationId xmlns:a16="http://schemas.microsoft.com/office/drawing/2014/main" id="{9DAD6F11-A3D9-4A2D-9EA7-FCCE3B3ECF5D}"/>
              </a:ext>
            </a:extLst>
          </p:cNvPr>
          <p:cNvPicPr>
            <a:picLocks noChangeAspect="1"/>
          </p:cNvPicPr>
          <p:nvPr/>
        </p:nvPicPr>
        <p:blipFill>
          <a:blip r:embed="rId3"/>
          <a:stretch>
            <a:fillRect/>
          </a:stretch>
        </p:blipFill>
        <p:spPr>
          <a:xfrm>
            <a:off x="5823065" y="492648"/>
            <a:ext cx="6228452" cy="5540373"/>
          </a:xfrm>
          <a:prstGeom prst="rect">
            <a:avLst/>
          </a:prstGeom>
        </p:spPr>
      </p:pic>
      <p:sp>
        <p:nvSpPr>
          <p:cNvPr id="4" name="タイトル 3">
            <a:extLst>
              <a:ext uri="{FF2B5EF4-FFF2-40B4-BE49-F238E27FC236}">
                <a16:creationId xmlns:a16="http://schemas.microsoft.com/office/drawing/2014/main" id="{96E530E2-3E02-41C2-9C31-E91EED7081C9}"/>
              </a:ext>
            </a:extLst>
          </p:cNvPr>
          <p:cNvSpPr>
            <a:spLocks noGrp="1"/>
          </p:cNvSpPr>
          <p:nvPr>
            <p:ph type="title"/>
          </p:nvPr>
        </p:nvSpPr>
        <p:spPr/>
        <p:txBody>
          <a:bodyPr/>
          <a:lstStyle/>
          <a:p>
            <a:r>
              <a:rPr lang="ja-JP" altLang="en-US" dirty="0"/>
              <a:t>課題</a:t>
            </a:r>
          </a:p>
        </p:txBody>
      </p:sp>
      <p:sp>
        <p:nvSpPr>
          <p:cNvPr id="5" name="コンテンツ プレースホルダー 4">
            <a:extLst>
              <a:ext uri="{FF2B5EF4-FFF2-40B4-BE49-F238E27FC236}">
                <a16:creationId xmlns:a16="http://schemas.microsoft.com/office/drawing/2014/main" id="{F4FF3FA4-988D-46F0-BB39-2443FD999975}"/>
              </a:ext>
            </a:extLst>
          </p:cNvPr>
          <p:cNvSpPr>
            <a:spLocks noGrp="1"/>
          </p:cNvSpPr>
          <p:nvPr>
            <p:ph idx="1"/>
          </p:nvPr>
        </p:nvSpPr>
        <p:spPr>
          <a:xfrm>
            <a:off x="878086" y="1543049"/>
            <a:ext cx="4877028" cy="4782935"/>
          </a:xfrm>
        </p:spPr>
        <p:txBody>
          <a:bodyPr>
            <a:normAutofit/>
          </a:bodyPr>
          <a:lstStyle/>
          <a:p>
            <a:r>
              <a:rPr kumimoji="1" lang="ja-JP" altLang="en-US" sz="2800" dirty="0"/>
              <a:t>契約書などの法的文書を、きちんと読まない事で右図のような思わぬ被害に合う可能性がある。</a:t>
            </a:r>
            <a:endParaRPr kumimoji="1" lang="en-US" altLang="ja-JP" sz="2800" dirty="0"/>
          </a:p>
          <a:p>
            <a:endParaRPr lang="en-US" altLang="ja-JP" sz="2800" dirty="0"/>
          </a:p>
          <a:p>
            <a:r>
              <a:rPr lang="ja-JP" altLang="en-US" sz="2800" dirty="0"/>
              <a:t>契約書などによる、消費者トラブルが後を絶たない。</a:t>
            </a:r>
            <a:br>
              <a:rPr lang="en-US" altLang="ja-JP" sz="2800" dirty="0"/>
            </a:br>
            <a:r>
              <a:rPr lang="en-US" altLang="ja-JP" sz="2800" dirty="0"/>
              <a:t>(</a:t>
            </a:r>
            <a:r>
              <a:rPr lang="en-US" altLang="ja-JP" sz="2400" dirty="0">
                <a:latin typeface="+mn-ea"/>
              </a:rPr>
              <a:t>2022</a:t>
            </a:r>
            <a:r>
              <a:rPr lang="ja-JP" altLang="en-US" sz="2400" dirty="0">
                <a:latin typeface="+mn-ea"/>
              </a:rPr>
              <a:t>年度相談件数 </a:t>
            </a:r>
            <a:r>
              <a:rPr lang="en-US" altLang="ja-JP" sz="2400" dirty="0">
                <a:latin typeface="+mn-ea"/>
              </a:rPr>
              <a:t>89</a:t>
            </a:r>
            <a:r>
              <a:rPr lang="ja-JP" altLang="en-US" sz="2400" dirty="0">
                <a:latin typeface="+mn-ea"/>
              </a:rPr>
              <a:t>万件超</a:t>
            </a:r>
            <a:r>
              <a:rPr lang="en-US" altLang="ja-JP" sz="2400" dirty="0">
                <a:latin typeface="+mn-ea"/>
              </a:rPr>
              <a:t>)</a:t>
            </a:r>
          </a:p>
        </p:txBody>
      </p:sp>
      <p:cxnSp>
        <p:nvCxnSpPr>
          <p:cNvPr id="8" name="直線コネクタ 7">
            <a:extLst>
              <a:ext uri="{FF2B5EF4-FFF2-40B4-BE49-F238E27FC236}">
                <a16:creationId xmlns:a16="http://schemas.microsoft.com/office/drawing/2014/main" id="{370F1798-3D04-4E5F-8D78-CBCDCCA83C34}"/>
              </a:ext>
            </a:extLst>
          </p:cNvPr>
          <p:cNvCxnSpPr>
            <a:cxnSpLocks/>
          </p:cNvCxnSpPr>
          <p:nvPr/>
        </p:nvCxnSpPr>
        <p:spPr>
          <a:xfrm>
            <a:off x="6215339" y="3228364"/>
            <a:ext cx="559458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267C1211-529C-4DA9-8AAA-05465083F663}"/>
              </a:ext>
            </a:extLst>
          </p:cNvPr>
          <p:cNvCxnSpPr>
            <a:cxnSpLocks/>
          </p:cNvCxnSpPr>
          <p:nvPr/>
        </p:nvCxnSpPr>
        <p:spPr>
          <a:xfrm>
            <a:off x="6028282" y="3467637"/>
            <a:ext cx="5781645"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CF9D0126-95E3-4FAD-AEA3-421C9B9CDDE4}"/>
              </a:ext>
            </a:extLst>
          </p:cNvPr>
          <p:cNvCxnSpPr>
            <a:cxnSpLocks/>
          </p:cNvCxnSpPr>
          <p:nvPr/>
        </p:nvCxnSpPr>
        <p:spPr>
          <a:xfrm>
            <a:off x="6028282" y="5754990"/>
            <a:ext cx="5887481"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C4AE7611-5C69-4E96-B6B8-ABACCB630A02}"/>
              </a:ext>
            </a:extLst>
          </p:cNvPr>
          <p:cNvSpPr txBox="1"/>
          <p:nvPr/>
        </p:nvSpPr>
        <p:spPr>
          <a:xfrm>
            <a:off x="878086" y="5906835"/>
            <a:ext cx="11313914" cy="923330"/>
          </a:xfrm>
          <a:prstGeom prst="rect">
            <a:avLst/>
          </a:prstGeom>
          <a:noFill/>
        </p:spPr>
        <p:txBody>
          <a:bodyPr wrap="square">
            <a:spAutoFit/>
          </a:bodyPr>
          <a:lstStyle/>
          <a:p>
            <a:pPr marL="0" indent="0">
              <a:buNone/>
            </a:pPr>
            <a:r>
              <a:rPr lang="en-US" altLang="ja-JP" dirty="0"/>
              <a:t>(</a:t>
            </a:r>
            <a:r>
              <a:rPr lang="ja-JP" altLang="en-US" sz="1800" dirty="0"/>
              <a:t>引用</a:t>
            </a:r>
            <a:r>
              <a:rPr lang="en-US" altLang="ja-JP" dirty="0"/>
              <a:t>)</a:t>
            </a:r>
            <a:r>
              <a:rPr lang="ja-JP" altLang="en-US" dirty="0"/>
              <a:t> </a:t>
            </a:r>
            <a:r>
              <a:rPr lang="ja-JP" altLang="en-US" sz="1800" dirty="0"/>
              <a:t>独立行政法人国民生活センター</a:t>
            </a:r>
            <a:r>
              <a:rPr lang="ja-JP" altLang="en-US" dirty="0"/>
              <a:t>．</a:t>
            </a:r>
            <a:endParaRPr lang="en-US" altLang="ja-JP" sz="1800" dirty="0"/>
          </a:p>
          <a:p>
            <a:r>
              <a:rPr lang="ja-JP" altLang="en-US" sz="1800" dirty="0"/>
              <a:t>消費者トラブル解説集  </a:t>
            </a:r>
            <a:r>
              <a:rPr lang="ja-JP" altLang="en-US" dirty="0">
                <a:hlinkClick r:id="rId4"/>
              </a:rPr>
              <a:t>https://www.kokusen.go.jp/t_box/data/t_box-faq_qa2019_25.html</a:t>
            </a:r>
            <a:endParaRPr lang="en-US" altLang="ja-JP" sz="1800" dirty="0"/>
          </a:p>
          <a:p>
            <a:r>
              <a:rPr lang="en-US" altLang="ja-JP" dirty="0"/>
              <a:t>2022</a:t>
            </a:r>
            <a:r>
              <a:rPr lang="ja-JP" altLang="en-US" dirty="0"/>
              <a:t>年度 全国の消費生活相談の状況  </a:t>
            </a:r>
            <a:r>
              <a:rPr lang="en-US" altLang="ja-JP" dirty="0">
                <a:hlinkClick r:id="rId5"/>
              </a:rPr>
              <a:t>https://www.kokusen.go.jp/pdf/n-20230809_1.pdf</a:t>
            </a:r>
            <a:r>
              <a:rPr lang="en-US" altLang="ja-JP" dirty="0"/>
              <a:t> </a:t>
            </a:r>
            <a:r>
              <a:rPr lang="ja-JP" altLang="en-US" sz="1800" dirty="0"/>
              <a:t>（</a:t>
            </a:r>
            <a:r>
              <a:rPr lang="en-US" altLang="ja-JP" sz="1800" dirty="0"/>
              <a:t>2023</a:t>
            </a:r>
            <a:r>
              <a:rPr lang="ja-JP" altLang="en-US" sz="1800" dirty="0"/>
              <a:t>年</a:t>
            </a:r>
            <a:r>
              <a:rPr lang="en-US" altLang="ja-JP" dirty="0"/>
              <a:t>9</a:t>
            </a:r>
            <a:r>
              <a:rPr lang="ja-JP" altLang="en-US" sz="1800" dirty="0"/>
              <a:t>月</a:t>
            </a:r>
            <a:r>
              <a:rPr lang="en-US" altLang="ja-JP" dirty="0"/>
              <a:t>13</a:t>
            </a:r>
            <a:r>
              <a:rPr lang="ja-JP" altLang="en-US" sz="1800" dirty="0"/>
              <a:t>日）</a:t>
            </a:r>
            <a:endParaRPr lang="en-US" altLang="ja-JP" sz="1800" dirty="0"/>
          </a:p>
        </p:txBody>
      </p:sp>
      <p:cxnSp>
        <p:nvCxnSpPr>
          <p:cNvPr id="15" name="直線コネクタ 14">
            <a:extLst>
              <a:ext uri="{FF2B5EF4-FFF2-40B4-BE49-F238E27FC236}">
                <a16:creationId xmlns:a16="http://schemas.microsoft.com/office/drawing/2014/main" id="{C03307C6-3134-456A-AC16-04E8468965AB}"/>
              </a:ext>
            </a:extLst>
          </p:cNvPr>
          <p:cNvCxnSpPr>
            <a:cxnSpLocks/>
          </p:cNvCxnSpPr>
          <p:nvPr/>
        </p:nvCxnSpPr>
        <p:spPr>
          <a:xfrm>
            <a:off x="6028282" y="3699456"/>
            <a:ext cx="4094512"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8C7CBEF1-49F8-4142-A2D0-070C4E25042C}"/>
              </a:ext>
            </a:extLst>
          </p:cNvPr>
          <p:cNvCxnSpPr>
            <a:cxnSpLocks/>
          </p:cNvCxnSpPr>
          <p:nvPr/>
        </p:nvCxnSpPr>
        <p:spPr>
          <a:xfrm>
            <a:off x="7237927" y="5536049"/>
            <a:ext cx="4677836"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42B4F366-CEB8-4B65-8788-4A9736834902}"/>
              </a:ext>
            </a:extLst>
          </p:cNvPr>
          <p:cNvCxnSpPr>
            <a:cxnSpLocks/>
          </p:cNvCxnSpPr>
          <p:nvPr/>
        </p:nvCxnSpPr>
        <p:spPr>
          <a:xfrm>
            <a:off x="6028282" y="5973931"/>
            <a:ext cx="3283143"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7522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CEBE5F-C68C-4458-AD97-FB37959B9F66}"/>
              </a:ext>
            </a:extLst>
          </p:cNvPr>
          <p:cNvSpPr>
            <a:spLocks noGrp="1"/>
          </p:cNvSpPr>
          <p:nvPr>
            <p:ph type="title"/>
          </p:nvPr>
        </p:nvSpPr>
        <p:spPr/>
        <p:txBody>
          <a:bodyPr/>
          <a:lstStyle/>
          <a:p>
            <a:r>
              <a:rPr lang="ja-JP" altLang="en-US" dirty="0"/>
              <a:t>提案アプリケーション</a:t>
            </a:r>
            <a:endParaRPr kumimoji="1" lang="ja-JP" altLang="en-US" dirty="0"/>
          </a:p>
        </p:txBody>
      </p:sp>
      <p:sp>
        <p:nvSpPr>
          <p:cNvPr id="3" name="コンテンツ プレースホルダー 2">
            <a:extLst>
              <a:ext uri="{FF2B5EF4-FFF2-40B4-BE49-F238E27FC236}">
                <a16:creationId xmlns:a16="http://schemas.microsoft.com/office/drawing/2014/main" id="{1BCEBD57-C0C8-452D-8911-E56999D8F618}"/>
              </a:ext>
            </a:extLst>
          </p:cNvPr>
          <p:cNvSpPr>
            <a:spLocks noGrp="1"/>
          </p:cNvSpPr>
          <p:nvPr>
            <p:ph idx="1"/>
          </p:nvPr>
        </p:nvSpPr>
        <p:spPr>
          <a:xfrm>
            <a:off x="1504603" y="3009207"/>
            <a:ext cx="10365971" cy="2128058"/>
          </a:xfrm>
        </p:spPr>
        <p:txBody>
          <a:bodyPr>
            <a:normAutofit/>
          </a:bodyPr>
          <a:lstStyle/>
          <a:p>
            <a:pPr marL="0" indent="0" algn="ctr">
              <a:buNone/>
            </a:pPr>
            <a:r>
              <a:rPr kumimoji="1" lang="ja-JP" altLang="en-US" sz="5400" dirty="0"/>
              <a:t>法的文書再構築アプリ</a:t>
            </a:r>
          </a:p>
        </p:txBody>
      </p:sp>
    </p:spTree>
    <p:extLst>
      <p:ext uri="{BB962C8B-B14F-4D97-AF65-F5344CB8AC3E}">
        <p14:creationId xmlns:p14="http://schemas.microsoft.com/office/powerpoint/2010/main" val="2089301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BE3F9B-E465-4B65-9596-4BE7F31F83B3}"/>
              </a:ext>
            </a:extLst>
          </p:cNvPr>
          <p:cNvSpPr>
            <a:spLocks noGrp="1"/>
          </p:cNvSpPr>
          <p:nvPr>
            <p:ph type="title"/>
          </p:nvPr>
        </p:nvSpPr>
        <p:spPr>
          <a:xfrm>
            <a:off x="1371600" y="685800"/>
            <a:ext cx="9601200" cy="777240"/>
          </a:xfrm>
        </p:spPr>
        <p:txBody>
          <a:bodyPr/>
          <a:lstStyle/>
          <a:p>
            <a:r>
              <a:rPr kumimoji="1" lang="ja-JP" altLang="en-US" dirty="0"/>
              <a:t>法的文書再構築アプリとは</a:t>
            </a:r>
          </a:p>
        </p:txBody>
      </p:sp>
      <p:sp>
        <p:nvSpPr>
          <p:cNvPr id="3" name="コンテンツ プレースホルダー 2">
            <a:extLst>
              <a:ext uri="{FF2B5EF4-FFF2-40B4-BE49-F238E27FC236}">
                <a16:creationId xmlns:a16="http://schemas.microsoft.com/office/drawing/2014/main" id="{6DBBD947-3833-4096-8058-5CD937B6F77D}"/>
              </a:ext>
            </a:extLst>
          </p:cNvPr>
          <p:cNvSpPr>
            <a:spLocks noGrp="1"/>
          </p:cNvSpPr>
          <p:nvPr>
            <p:ph idx="1"/>
          </p:nvPr>
        </p:nvSpPr>
        <p:spPr>
          <a:xfrm>
            <a:off x="847898" y="1463040"/>
            <a:ext cx="11344102" cy="4404360"/>
          </a:xfrm>
        </p:spPr>
        <p:txBody>
          <a:bodyPr>
            <a:normAutofit/>
          </a:bodyPr>
          <a:lstStyle/>
          <a:p>
            <a:pPr marL="0" indent="0">
              <a:buNone/>
            </a:pPr>
            <a:r>
              <a:rPr kumimoji="1" lang="ja-JP" altLang="en-US" sz="3200" dirty="0">
                <a:solidFill>
                  <a:srgbClr val="FF0000"/>
                </a:solidFill>
              </a:rPr>
              <a:t>文章を把握・解析</a:t>
            </a:r>
            <a:r>
              <a:rPr kumimoji="1" lang="ja-JP" altLang="en-US" sz="3200" dirty="0"/>
              <a:t>し要点を</a:t>
            </a:r>
            <a:r>
              <a:rPr lang="ja-JP" altLang="en-US" sz="3200" dirty="0"/>
              <a:t>抑え</a:t>
            </a:r>
            <a:r>
              <a:rPr kumimoji="1" lang="ja-JP" altLang="en-US" sz="3200" dirty="0"/>
              <a:t>ながら契約書などの</a:t>
            </a:r>
            <a:endParaRPr kumimoji="1" lang="en-US" altLang="ja-JP" sz="3200" dirty="0"/>
          </a:p>
          <a:p>
            <a:pPr marL="0" indent="0">
              <a:buNone/>
            </a:pPr>
            <a:r>
              <a:rPr kumimoji="1" lang="ja-JP" altLang="en-US" sz="3200" dirty="0"/>
              <a:t>法的文書を</a:t>
            </a:r>
            <a:r>
              <a:rPr kumimoji="1" lang="ja-JP" altLang="en-US" sz="3200" dirty="0">
                <a:solidFill>
                  <a:srgbClr val="FF0000"/>
                </a:solidFill>
              </a:rPr>
              <a:t>分かりやすい文章に再構築</a:t>
            </a:r>
            <a:r>
              <a:rPr kumimoji="1" lang="ja-JP" altLang="en-US" sz="3200" dirty="0"/>
              <a:t>するアプリケーション</a:t>
            </a:r>
          </a:p>
        </p:txBody>
      </p:sp>
      <p:pic>
        <p:nvPicPr>
          <p:cNvPr id="5" name="図 4" descr="テキスト&#10;&#10;自動的に生成された説明">
            <a:extLst>
              <a:ext uri="{FF2B5EF4-FFF2-40B4-BE49-F238E27FC236}">
                <a16:creationId xmlns:a16="http://schemas.microsoft.com/office/drawing/2014/main" id="{61C3E63A-2432-495E-925A-3BBA8FF2AD95}"/>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686063" y="4013835"/>
            <a:ext cx="2466975" cy="1847850"/>
          </a:xfrm>
          <a:prstGeom prst="rect">
            <a:avLst/>
          </a:prstGeom>
        </p:spPr>
      </p:pic>
      <p:pic>
        <p:nvPicPr>
          <p:cNvPr id="7" name="図 6" descr="黒いバックグラウンドの前に座っている人形&#10;&#10;低い精度で自動的に生成された説明">
            <a:extLst>
              <a:ext uri="{FF2B5EF4-FFF2-40B4-BE49-F238E27FC236}">
                <a16:creationId xmlns:a16="http://schemas.microsoft.com/office/drawing/2014/main" id="{F0063467-3C33-427E-8658-522E3A362DE5}"/>
              </a:ext>
            </a:extLst>
          </p:cNvPr>
          <p:cNvPicPr>
            <a:picLocks noChangeAspect="1"/>
          </p:cNvPicPr>
          <p:nvPr/>
        </p:nvPicPr>
        <p:blipFill>
          <a:blip r:embed="rId4">
            <a:clrChange>
              <a:clrFrom>
                <a:srgbClr val="000000">
                  <a:alpha val="0"/>
                </a:srgbClr>
              </a:clrFrom>
              <a:clrTo>
                <a:srgbClr val="000000">
                  <a:alpha val="0"/>
                </a:srgbClr>
              </a:clrTo>
            </a:clrChange>
            <a:extLst>
              <a:ext uri="{28A0092B-C50C-407E-A947-70E740481C1C}">
                <a14:useLocalDpi xmlns:a14="http://schemas.microsoft.com/office/drawing/2010/main" val="0"/>
              </a:ext>
            </a:extLst>
          </a:blip>
          <a:stretch>
            <a:fillRect/>
          </a:stretch>
        </p:blipFill>
        <p:spPr>
          <a:xfrm>
            <a:off x="2512806" y="2876548"/>
            <a:ext cx="1714500" cy="1714500"/>
          </a:xfrm>
          <a:prstGeom prst="rect">
            <a:avLst/>
          </a:prstGeom>
        </p:spPr>
      </p:pic>
      <p:sp>
        <p:nvSpPr>
          <p:cNvPr id="8" name="矢印: 右 7">
            <a:extLst>
              <a:ext uri="{FF2B5EF4-FFF2-40B4-BE49-F238E27FC236}">
                <a16:creationId xmlns:a16="http://schemas.microsoft.com/office/drawing/2014/main" id="{89B1414E-E522-4495-84DA-DC1D971BC160}"/>
              </a:ext>
            </a:extLst>
          </p:cNvPr>
          <p:cNvSpPr/>
          <p:nvPr/>
        </p:nvSpPr>
        <p:spPr>
          <a:xfrm>
            <a:off x="4870246" y="3689985"/>
            <a:ext cx="2924175" cy="1704975"/>
          </a:xfrm>
          <a:prstGeom prst="rightArrow">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ACA38A71-A69B-4712-ABAB-574350F1F7A2}"/>
              </a:ext>
            </a:extLst>
          </p:cNvPr>
          <p:cNvSpPr txBox="1"/>
          <p:nvPr/>
        </p:nvSpPr>
        <p:spPr>
          <a:xfrm>
            <a:off x="5075339" y="4360216"/>
            <a:ext cx="2332140" cy="461665"/>
          </a:xfrm>
          <a:prstGeom prst="rect">
            <a:avLst/>
          </a:prstGeom>
          <a:noFill/>
        </p:spPr>
        <p:txBody>
          <a:bodyPr wrap="square" rtlCol="0">
            <a:spAutoFit/>
          </a:bodyPr>
          <a:lstStyle/>
          <a:p>
            <a:pPr algn="ctr"/>
            <a:r>
              <a:rPr kumimoji="1" lang="ja-JP" altLang="en-US" sz="2400" b="1" dirty="0"/>
              <a:t>再構築</a:t>
            </a:r>
          </a:p>
        </p:txBody>
      </p:sp>
      <p:pic>
        <p:nvPicPr>
          <p:cNvPr id="11" name="図 10" descr="ダイアグラム が含まれている画像&#10;&#10;自動的に生成された説明">
            <a:extLst>
              <a:ext uri="{FF2B5EF4-FFF2-40B4-BE49-F238E27FC236}">
                <a16:creationId xmlns:a16="http://schemas.microsoft.com/office/drawing/2014/main" id="{CF99CE8A-661A-4A46-8536-E0F73D4B1F5F}"/>
              </a:ext>
            </a:extLst>
          </p:cNvPr>
          <p:cNvPicPr>
            <a:picLocks noChangeAspect="1"/>
          </p:cNvPicPr>
          <p:nvPr/>
        </p:nvPicPr>
        <p:blipFill>
          <a:blip r:embed="rId5">
            <a:clrChange>
              <a:clrFrom>
                <a:srgbClr val="FDFFFE"/>
              </a:clrFrom>
              <a:clrTo>
                <a:srgbClr val="FDFFFE">
                  <a:alpha val="0"/>
                </a:srgbClr>
              </a:clrTo>
            </a:clrChange>
            <a:extLst>
              <a:ext uri="{28A0092B-C50C-407E-A947-70E740481C1C}">
                <a14:useLocalDpi xmlns:a14="http://schemas.microsoft.com/office/drawing/2010/main" val="0"/>
              </a:ext>
            </a:extLst>
          </a:blip>
          <a:stretch>
            <a:fillRect/>
          </a:stretch>
        </p:blipFill>
        <p:spPr>
          <a:xfrm>
            <a:off x="740850" y="4156710"/>
            <a:ext cx="2466975" cy="1847850"/>
          </a:xfrm>
          <a:prstGeom prst="rect">
            <a:avLst/>
          </a:prstGeom>
        </p:spPr>
      </p:pic>
      <p:pic>
        <p:nvPicPr>
          <p:cNvPr id="13" name="図 12" descr="おもちゃ, 人形 が含まれている画像&#10;&#10;自動的に生成された説明">
            <a:extLst>
              <a:ext uri="{FF2B5EF4-FFF2-40B4-BE49-F238E27FC236}">
                <a16:creationId xmlns:a16="http://schemas.microsoft.com/office/drawing/2014/main" id="{234B40E0-641A-4C5C-87EA-4E624E35DDD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784709" y="2997518"/>
            <a:ext cx="1714500" cy="1714500"/>
          </a:xfrm>
          <a:prstGeom prst="rect">
            <a:avLst/>
          </a:prstGeom>
        </p:spPr>
      </p:pic>
      <p:pic>
        <p:nvPicPr>
          <p:cNvPr id="15" name="図 14" descr="ロゴ&#10;&#10;自動的に生成された説明">
            <a:extLst>
              <a:ext uri="{FF2B5EF4-FFF2-40B4-BE49-F238E27FC236}">
                <a16:creationId xmlns:a16="http://schemas.microsoft.com/office/drawing/2014/main" id="{CC818433-1FBC-4D9A-9F90-EF1443477CE0}"/>
              </a:ext>
            </a:extLst>
          </p:cNvPr>
          <p:cNvPicPr>
            <a:picLocks noChangeAspect="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960940" y="3854768"/>
            <a:ext cx="660279" cy="466725"/>
          </a:xfrm>
          <a:prstGeom prst="rect">
            <a:avLst/>
          </a:prstGeom>
        </p:spPr>
      </p:pic>
      <p:pic>
        <p:nvPicPr>
          <p:cNvPr id="16" name="図 15" descr="ロゴ&#10;&#10;自動的に生成された説明">
            <a:extLst>
              <a:ext uri="{FF2B5EF4-FFF2-40B4-BE49-F238E27FC236}">
                <a16:creationId xmlns:a16="http://schemas.microsoft.com/office/drawing/2014/main" id="{1A7326DB-9E69-4881-A43E-B36D6968CD8D}"/>
              </a:ext>
            </a:extLst>
          </p:cNvPr>
          <p:cNvPicPr>
            <a:picLocks noChangeAspect="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316590" y="5394960"/>
            <a:ext cx="660279" cy="466725"/>
          </a:xfrm>
          <a:prstGeom prst="rect">
            <a:avLst/>
          </a:prstGeom>
        </p:spPr>
      </p:pic>
    </p:spTree>
    <p:extLst>
      <p:ext uri="{BB962C8B-B14F-4D97-AF65-F5344CB8AC3E}">
        <p14:creationId xmlns:p14="http://schemas.microsoft.com/office/powerpoint/2010/main" val="1077403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5EAD1A-4920-48B6-9C07-CB48A99F6B81}"/>
              </a:ext>
            </a:extLst>
          </p:cNvPr>
          <p:cNvSpPr>
            <a:spLocks noGrp="1"/>
          </p:cNvSpPr>
          <p:nvPr>
            <p:ph type="title"/>
          </p:nvPr>
        </p:nvSpPr>
        <p:spPr/>
        <p:txBody>
          <a:bodyPr>
            <a:normAutofit/>
          </a:bodyPr>
          <a:lstStyle/>
          <a:p>
            <a:r>
              <a:rPr lang="ja-JP" altLang="en-US" dirty="0"/>
              <a:t>詳細説明</a:t>
            </a:r>
          </a:p>
        </p:txBody>
      </p:sp>
      <p:sp>
        <p:nvSpPr>
          <p:cNvPr id="9" name="フリーフォーム: 図形 8">
            <a:extLst>
              <a:ext uri="{FF2B5EF4-FFF2-40B4-BE49-F238E27FC236}">
                <a16:creationId xmlns:a16="http://schemas.microsoft.com/office/drawing/2014/main" id="{D6DCE0B4-4FEB-4CE7-94AD-EAED09870160}"/>
              </a:ext>
            </a:extLst>
          </p:cNvPr>
          <p:cNvSpPr/>
          <p:nvPr/>
        </p:nvSpPr>
        <p:spPr>
          <a:xfrm>
            <a:off x="4474046" y="1672424"/>
            <a:ext cx="7596034" cy="1115447"/>
          </a:xfrm>
          <a:custGeom>
            <a:avLst/>
            <a:gdLst>
              <a:gd name="connsiteX0" fmla="*/ 0 w 1012258"/>
              <a:gd name="connsiteY0" fmla="*/ 0 h 787400"/>
              <a:gd name="connsiteX1" fmla="*/ 1012258 w 1012258"/>
              <a:gd name="connsiteY1" fmla="*/ 0 h 787400"/>
              <a:gd name="connsiteX2" fmla="*/ 1012258 w 1012258"/>
              <a:gd name="connsiteY2" fmla="*/ 787400 h 787400"/>
              <a:gd name="connsiteX3" fmla="*/ 0 w 1012258"/>
              <a:gd name="connsiteY3" fmla="*/ 787400 h 787400"/>
              <a:gd name="connsiteX4" fmla="*/ 0 w 1012258"/>
              <a:gd name="connsiteY4" fmla="*/ 0 h 787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2258" h="787400">
                <a:moveTo>
                  <a:pt x="0" y="0"/>
                </a:moveTo>
                <a:lnTo>
                  <a:pt x="1012258" y="0"/>
                </a:lnTo>
                <a:lnTo>
                  <a:pt x="1012258" y="787400"/>
                </a:lnTo>
                <a:lnTo>
                  <a:pt x="0" y="787400"/>
                </a:lnTo>
                <a:lnTo>
                  <a:pt x="0" y="0"/>
                </a:lnTo>
                <a:close/>
              </a:path>
            </a:pathLst>
          </a:custGeom>
          <a:ln>
            <a:noFill/>
          </a:ln>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4770" tIns="64770" rIns="64770" bIns="64770" numCol="1" spcCol="1270" anchor="ctr" anchorCtr="0">
            <a:noAutofit/>
          </a:bodyPr>
          <a:lstStyle/>
          <a:p>
            <a:r>
              <a:rPr kumimoji="1" lang="ja-JP" altLang="en-US" sz="2000" b="1" dirty="0"/>
              <a:t>再構築・翻訳したい文章を入力する。</a:t>
            </a:r>
            <a:endParaRPr kumimoji="1" lang="en-US" altLang="ja-JP" sz="2000" b="1" dirty="0"/>
          </a:p>
          <a:p>
            <a:r>
              <a:rPr kumimoji="1" lang="en-US" altLang="ja-JP" sz="2000" b="1" dirty="0"/>
              <a:t>【</a:t>
            </a:r>
            <a:r>
              <a:rPr kumimoji="1" lang="ja-JP" altLang="en-US" sz="2000" b="1" dirty="0"/>
              <a:t>入力方法</a:t>
            </a:r>
            <a:r>
              <a:rPr kumimoji="1" lang="en-US" altLang="ja-JP" sz="2000" b="1" dirty="0"/>
              <a:t>】</a:t>
            </a:r>
          </a:p>
          <a:p>
            <a:r>
              <a:rPr kumimoji="1" lang="ja-JP" altLang="en-US" sz="2000" b="1" dirty="0"/>
              <a:t>テキスト入力・ファイルアップロード・カメラでの読み取り 等</a:t>
            </a:r>
            <a:endParaRPr kumimoji="1" lang="en-US" altLang="ja-JP" sz="2000" b="1" dirty="0"/>
          </a:p>
        </p:txBody>
      </p:sp>
      <p:sp>
        <p:nvSpPr>
          <p:cNvPr id="29" name="フリーフォーム: 図形 28">
            <a:extLst>
              <a:ext uri="{FF2B5EF4-FFF2-40B4-BE49-F238E27FC236}">
                <a16:creationId xmlns:a16="http://schemas.microsoft.com/office/drawing/2014/main" id="{26BD4C29-758E-4C5A-83BB-2C6B246A3583}"/>
              </a:ext>
            </a:extLst>
          </p:cNvPr>
          <p:cNvSpPr/>
          <p:nvPr/>
        </p:nvSpPr>
        <p:spPr>
          <a:xfrm>
            <a:off x="4473969" y="3481658"/>
            <a:ext cx="4544975" cy="733592"/>
          </a:xfrm>
          <a:custGeom>
            <a:avLst/>
            <a:gdLst>
              <a:gd name="connsiteX0" fmla="*/ 0 w 1012258"/>
              <a:gd name="connsiteY0" fmla="*/ 0 h 787400"/>
              <a:gd name="connsiteX1" fmla="*/ 1012258 w 1012258"/>
              <a:gd name="connsiteY1" fmla="*/ 0 h 787400"/>
              <a:gd name="connsiteX2" fmla="*/ 1012258 w 1012258"/>
              <a:gd name="connsiteY2" fmla="*/ 787400 h 787400"/>
              <a:gd name="connsiteX3" fmla="*/ 0 w 1012258"/>
              <a:gd name="connsiteY3" fmla="*/ 787400 h 787400"/>
              <a:gd name="connsiteX4" fmla="*/ 0 w 1012258"/>
              <a:gd name="connsiteY4" fmla="*/ 0 h 787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2258" h="787400">
                <a:moveTo>
                  <a:pt x="0" y="0"/>
                </a:moveTo>
                <a:lnTo>
                  <a:pt x="1012258" y="0"/>
                </a:lnTo>
                <a:lnTo>
                  <a:pt x="1012258" y="787400"/>
                </a:lnTo>
                <a:lnTo>
                  <a:pt x="0" y="787400"/>
                </a:lnTo>
                <a:lnTo>
                  <a:pt x="0" y="0"/>
                </a:lnTo>
                <a:close/>
              </a:path>
            </a:pathLst>
          </a:custGeom>
          <a:ln>
            <a:noFill/>
          </a:ln>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4770" tIns="64770" rIns="64770" bIns="64770" numCol="1" spcCol="1270" anchor="ctr" anchorCtr="0">
            <a:noAutofit/>
          </a:bodyPr>
          <a:lstStyle/>
          <a:p>
            <a:r>
              <a:rPr kumimoji="1" lang="ja-JP" altLang="en-US" sz="2000" b="1" dirty="0"/>
              <a:t>不要な改行や特殊文字の削除を行う</a:t>
            </a:r>
            <a:endParaRPr kumimoji="1" lang="en-US" altLang="ja-JP" sz="2000" b="1" dirty="0"/>
          </a:p>
        </p:txBody>
      </p:sp>
      <p:sp>
        <p:nvSpPr>
          <p:cNvPr id="30" name="フリーフォーム: 図形 29">
            <a:extLst>
              <a:ext uri="{FF2B5EF4-FFF2-40B4-BE49-F238E27FC236}">
                <a16:creationId xmlns:a16="http://schemas.microsoft.com/office/drawing/2014/main" id="{EE9DECE8-A5D8-4F49-97F9-05799AFFB138}"/>
              </a:ext>
            </a:extLst>
          </p:cNvPr>
          <p:cNvSpPr/>
          <p:nvPr/>
        </p:nvSpPr>
        <p:spPr>
          <a:xfrm>
            <a:off x="4531462" y="5145605"/>
            <a:ext cx="7538618" cy="1005624"/>
          </a:xfrm>
          <a:custGeom>
            <a:avLst/>
            <a:gdLst>
              <a:gd name="connsiteX0" fmla="*/ 0 w 1012258"/>
              <a:gd name="connsiteY0" fmla="*/ 0 h 787400"/>
              <a:gd name="connsiteX1" fmla="*/ 1012258 w 1012258"/>
              <a:gd name="connsiteY1" fmla="*/ 0 h 787400"/>
              <a:gd name="connsiteX2" fmla="*/ 1012258 w 1012258"/>
              <a:gd name="connsiteY2" fmla="*/ 787400 h 787400"/>
              <a:gd name="connsiteX3" fmla="*/ 0 w 1012258"/>
              <a:gd name="connsiteY3" fmla="*/ 787400 h 787400"/>
              <a:gd name="connsiteX4" fmla="*/ 0 w 1012258"/>
              <a:gd name="connsiteY4" fmla="*/ 0 h 787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2258" h="787400">
                <a:moveTo>
                  <a:pt x="0" y="0"/>
                </a:moveTo>
                <a:lnTo>
                  <a:pt x="1012258" y="0"/>
                </a:lnTo>
                <a:lnTo>
                  <a:pt x="1012258" y="787400"/>
                </a:lnTo>
                <a:lnTo>
                  <a:pt x="0" y="787400"/>
                </a:lnTo>
                <a:lnTo>
                  <a:pt x="0" y="0"/>
                </a:lnTo>
                <a:close/>
              </a:path>
            </a:pathLst>
          </a:custGeom>
          <a:ln>
            <a:noFill/>
          </a:ln>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4770" tIns="64770" rIns="64770" bIns="64770" numCol="1" spcCol="1270" anchor="ctr" anchorCtr="0">
            <a:noAutofit/>
          </a:bodyPr>
          <a:lstStyle/>
          <a:p>
            <a:br>
              <a:rPr kumimoji="1" lang="en-US" altLang="ja-JP" sz="2000" b="1" dirty="0"/>
            </a:br>
            <a:r>
              <a:rPr kumimoji="1" lang="ja-JP" altLang="en-US" sz="2000" b="1" dirty="0"/>
              <a:t>テキストを文や単語に分割し、文法的な構造や意味を理解する。</a:t>
            </a:r>
            <a:endParaRPr kumimoji="1" lang="en-US" altLang="ja-JP" sz="2000" b="1" dirty="0"/>
          </a:p>
          <a:p>
            <a:r>
              <a:rPr kumimoji="1" lang="ja-JP" altLang="en-US" sz="2000" b="1" dirty="0"/>
              <a:t>テキストの要素や関係性が抽出される。</a:t>
            </a:r>
          </a:p>
        </p:txBody>
      </p:sp>
      <p:sp>
        <p:nvSpPr>
          <p:cNvPr id="5" name="二等辺三角形 4">
            <a:extLst>
              <a:ext uri="{FF2B5EF4-FFF2-40B4-BE49-F238E27FC236}">
                <a16:creationId xmlns:a16="http://schemas.microsoft.com/office/drawing/2014/main" id="{319CC597-8731-49CC-9469-2BF30FE70AE3}"/>
              </a:ext>
            </a:extLst>
          </p:cNvPr>
          <p:cNvSpPr/>
          <p:nvPr/>
        </p:nvSpPr>
        <p:spPr>
          <a:xfrm rot="10800000">
            <a:off x="2229497" y="2861540"/>
            <a:ext cx="1161790" cy="330354"/>
          </a:xfrm>
          <a:prstGeom prst="triangle">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6727C05A-5A98-4D61-9C6C-EEB3E908FE94}"/>
              </a:ext>
            </a:extLst>
          </p:cNvPr>
          <p:cNvSpPr/>
          <p:nvPr/>
        </p:nvSpPr>
        <p:spPr>
          <a:xfrm>
            <a:off x="1416268" y="3347032"/>
            <a:ext cx="2788246" cy="96738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F5594992-D047-4514-877D-57340CC8D1C9}"/>
              </a:ext>
            </a:extLst>
          </p:cNvPr>
          <p:cNvSpPr txBox="1"/>
          <p:nvPr/>
        </p:nvSpPr>
        <p:spPr>
          <a:xfrm>
            <a:off x="1685723" y="3586844"/>
            <a:ext cx="2249334" cy="523220"/>
          </a:xfrm>
          <a:prstGeom prst="rect">
            <a:avLst/>
          </a:prstGeom>
          <a:noFill/>
        </p:spPr>
        <p:txBody>
          <a:bodyPr wrap="none" rtlCol="0">
            <a:spAutoFit/>
          </a:bodyPr>
          <a:lstStyle/>
          <a:p>
            <a:pPr algn="ctr"/>
            <a:r>
              <a:rPr kumimoji="1" lang="ja-JP" altLang="en-US" sz="2800" dirty="0"/>
              <a:t>② 修正･整形</a:t>
            </a:r>
          </a:p>
        </p:txBody>
      </p:sp>
      <p:sp>
        <p:nvSpPr>
          <p:cNvPr id="16" name="二等辺三角形 15">
            <a:extLst>
              <a:ext uri="{FF2B5EF4-FFF2-40B4-BE49-F238E27FC236}">
                <a16:creationId xmlns:a16="http://schemas.microsoft.com/office/drawing/2014/main" id="{CD3B132A-6403-4AA8-9DFC-FB69580380E8}"/>
              </a:ext>
            </a:extLst>
          </p:cNvPr>
          <p:cNvSpPr/>
          <p:nvPr/>
        </p:nvSpPr>
        <p:spPr>
          <a:xfrm rot="10800000">
            <a:off x="2229497" y="4469550"/>
            <a:ext cx="1161790" cy="330354"/>
          </a:xfrm>
          <a:prstGeom prst="triangle">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D1B562CD-CFC8-4E17-A63A-D8E2BB3269E7}"/>
              </a:ext>
            </a:extLst>
          </p:cNvPr>
          <p:cNvSpPr/>
          <p:nvPr/>
        </p:nvSpPr>
        <p:spPr>
          <a:xfrm>
            <a:off x="1416268" y="4955041"/>
            <a:ext cx="2788246" cy="96738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96F91F51-85E1-4707-89CE-3BDD00BD77F0}"/>
              </a:ext>
            </a:extLst>
          </p:cNvPr>
          <p:cNvSpPr txBox="1"/>
          <p:nvPr/>
        </p:nvSpPr>
        <p:spPr>
          <a:xfrm>
            <a:off x="1416418" y="5194853"/>
            <a:ext cx="2787943" cy="523220"/>
          </a:xfrm>
          <a:prstGeom prst="rect">
            <a:avLst/>
          </a:prstGeom>
          <a:noFill/>
        </p:spPr>
        <p:txBody>
          <a:bodyPr wrap="none" rtlCol="0">
            <a:spAutoFit/>
          </a:bodyPr>
          <a:lstStyle/>
          <a:p>
            <a:pPr algn="ctr"/>
            <a:r>
              <a:rPr kumimoji="1" lang="ja-JP" altLang="en-US" sz="2800" dirty="0"/>
              <a:t>③ テキスト解析</a:t>
            </a:r>
          </a:p>
        </p:txBody>
      </p:sp>
      <p:sp>
        <p:nvSpPr>
          <p:cNvPr id="19" name="二等辺三角形 18">
            <a:extLst>
              <a:ext uri="{FF2B5EF4-FFF2-40B4-BE49-F238E27FC236}">
                <a16:creationId xmlns:a16="http://schemas.microsoft.com/office/drawing/2014/main" id="{9C3C998A-AEC2-4E35-A527-6E0F3D6AF8D9}"/>
              </a:ext>
            </a:extLst>
          </p:cNvPr>
          <p:cNvSpPr/>
          <p:nvPr/>
        </p:nvSpPr>
        <p:spPr>
          <a:xfrm rot="10800000">
            <a:off x="2229497" y="6077559"/>
            <a:ext cx="1161790" cy="330354"/>
          </a:xfrm>
          <a:prstGeom prst="triangle">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0" name="図 19" descr="ダイアグラム が含まれている画像&#10;&#10;自動的に生成された説明">
            <a:extLst>
              <a:ext uri="{FF2B5EF4-FFF2-40B4-BE49-F238E27FC236}">
                <a16:creationId xmlns:a16="http://schemas.microsoft.com/office/drawing/2014/main" id="{75F5D19D-9407-4E25-8E5A-929EF6366975}"/>
              </a:ext>
            </a:extLst>
          </p:cNvPr>
          <p:cNvPicPr>
            <a:picLocks noChangeAspect="1"/>
          </p:cNvPicPr>
          <p:nvPr/>
        </p:nvPicPr>
        <p:blipFill>
          <a:blip r:embed="rId3">
            <a:clrChange>
              <a:clrFrom>
                <a:srgbClr val="FDFFFE"/>
              </a:clrFrom>
              <a:clrTo>
                <a:srgbClr val="FDFFFE">
                  <a:alpha val="0"/>
                </a:srgbClr>
              </a:clrTo>
            </a:clrChange>
            <a:extLst>
              <a:ext uri="{28A0092B-C50C-407E-A947-70E740481C1C}">
                <a14:useLocalDpi xmlns:a14="http://schemas.microsoft.com/office/drawing/2010/main" val="0"/>
              </a:ext>
            </a:extLst>
          </a:blip>
          <a:stretch>
            <a:fillRect/>
          </a:stretch>
        </p:blipFill>
        <p:spPr>
          <a:xfrm flipH="1">
            <a:off x="9018944" y="3194488"/>
            <a:ext cx="1779326" cy="1332777"/>
          </a:xfrm>
          <a:prstGeom prst="rect">
            <a:avLst/>
          </a:prstGeom>
        </p:spPr>
      </p:pic>
      <p:grpSp>
        <p:nvGrpSpPr>
          <p:cNvPr id="10" name="グループ化 9">
            <a:extLst>
              <a:ext uri="{FF2B5EF4-FFF2-40B4-BE49-F238E27FC236}">
                <a16:creationId xmlns:a16="http://schemas.microsoft.com/office/drawing/2014/main" id="{2697A8C0-25B6-4A74-8AE1-191559840D26}"/>
              </a:ext>
            </a:extLst>
          </p:cNvPr>
          <p:cNvGrpSpPr/>
          <p:nvPr/>
        </p:nvGrpSpPr>
        <p:grpSpPr>
          <a:xfrm>
            <a:off x="4524510" y="4905503"/>
            <a:ext cx="3656828" cy="466196"/>
            <a:chOff x="4615235" y="4695526"/>
            <a:chExt cx="3656828" cy="466196"/>
          </a:xfrm>
        </p:grpSpPr>
        <p:sp>
          <p:nvSpPr>
            <p:cNvPr id="8" name="四角形: 角を丸くする 7">
              <a:extLst>
                <a:ext uri="{FF2B5EF4-FFF2-40B4-BE49-F238E27FC236}">
                  <a16:creationId xmlns:a16="http://schemas.microsoft.com/office/drawing/2014/main" id="{AE179BD6-E12A-4A1E-9942-CE0640E06BD5}"/>
                </a:ext>
              </a:extLst>
            </p:cNvPr>
            <p:cNvSpPr/>
            <p:nvPr/>
          </p:nvSpPr>
          <p:spPr>
            <a:xfrm>
              <a:off x="4665480" y="4695526"/>
              <a:ext cx="3556338" cy="466196"/>
            </a:xfrm>
            <a:prstGeom prst="roundRect">
              <a:avLst>
                <a:gd name="adj" fmla="val 9857"/>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5" name="テキスト ボックス 24">
              <a:extLst>
                <a:ext uri="{FF2B5EF4-FFF2-40B4-BE49-F238E27FC236}">
                  <a16:creationId xmlns:a16="http://schemas.microsoft.com/office/drawing/2014/main" id="{8F655A9A-F65E-4C90-B9AC-923688A154B4}"/>
                </a:ext>
              </a:extLst>
            </p:cNvPr>
            <p:cNvSpPr txBox="1"/>
            <p:nvPr/>
          </p:nvSpPr>
          <p:spPr>
            <a:xfrm>
              <a:off x="4615235" y="4728569"/>
              <a:ext cx="3656828" cy="400110"/>
            </a:xfrm>
            <a:prstGeom prst="rect">
              <a:avLst/>
            </a:prstGeom>
            <a:noFill/>
          </p:spPr>
          <p:txBody>
            <a:bodyPr wrap="square">
              <a:spAutoFit/>
            </a:bodyPr>
            <a:lstStyle/>
            <a:p>
              <a:pPr algn="ctr"/>
              <a:r>
                <a:rPr kumimoji="1" lang="ja-JP" altLang="en-US" sz="2000" b="1" u="none" strike="noStrike" kern="1200" cap="none" spc="0" normalizeH="0" baseline="0" noProof="0" dirty="0">
                  <a:ln>
                    <a:noFill/>
                  </a:ln>
                  <a:solidFill>
                    <a:schemeClr val="bg1"/>
                  </a:solidFill>
                  <a:effectLst/>
                  <a:uLnTx/>
                  <a:uFillTx/>
                  <a:latin typeface="+mn-ea"/>
                  <a:cs typeface="+mn-cs"/>
                </a:rPr>
                <a:t>自然言語処理（</a:t>
              </a:r>
              <a:r>
                <a:rPr kumimoji="1" lang="en-US" altLang="ja-JP" sz="2000" b="1" u="none" strike="noStrike" kern="1200" cap="none" spc="0" normalizeH="0" baseline="0" noProof="0" dirty="0">
                  <a:ln>
                    <a:noFill/>
                  </a:ln>
                  <a:solidFill>
                    <a:schemeClr val="bg1"/>
                  </a:solidFill>
                  <a:effectLst/>
                  <a:uLnTx/>
                  <a:uFillTx/>
                  <a:latin typeface="+mn-ea"/>
                  <a:cs typeface="+mn-cs"/>
                </a:rPr>
                <a:t>NLP</a:t>
              </a:r>
              <a:r>
                <a:rPr kumimoji="1" lang="ja-JP" altLang="en-US" sz="2000" b="1" u="none" strike="noStrike" kern="1200" cap="none" spc="0" normalizeH="0" baseline="0" noProof="0" dirty="0">
                  <a:ln>
                    <a:noFill/>
                  </a:ln>
                  <a:solidFill>
                    <a:schemeClr val="bg1"/>
                  </a:solidFill>
                  <a:effectLst/>
                  <a:uLnTx/>
                  <a:uFillTx/>
                  <a:latin typeface="+mn-ea"/>
                  <a:cs typeface="+mn-cs"/>
                </a:rPr>
                <a:t>）を使用</a:t>
              </a:r>
              <a:endParaRPr lang="ja-JP" altLang="en-US" b="1" dirty="0">
                <a:solidFill>
                  <a:schemeClr val="bg1"/>
                </a:solidFill>
                <a:latin typeface="+mn-ea"/>
              </a:endParaRPr>
            </a:p>
          </p:txBody>
        </p:sp>
      </p:grpSp>
      <p:pic>
        <p:nvPicPr>
          <p:cNvPr id="26" name="図 25" descr="モニター, 暗い, 記号, ストリート が含まれている画像&#10;&#10;自動的に生成された説明">
            <a:extLst>
              <a:ext uri="{FF2B5EF4-FFF2-40B4-BE49-F238E27FC236}">
                <a16:creationId xmlns:a16="http://schemas.microsoft.com/office/drawing/2014/main" id="{5CA4692F-4EFE-4FE9-BD1C-426294CD0EC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10433347" y="3766222"/>
            <a:ext cx="887970" cy="1419354"/>
          </a:xfrm>
          <a:prstGeom prst="rect">
            <a:avLst/>
          </a:prstGeom>
        </p:spPr>
      </p:pic>
      <p:sp>
        <p:nvSpPr>
          <p:cNvPr id="33" name="正方形/長方形 32">
            <a:extLst>
              <a:ext uri="{FF2B5EF4-FFF2-40B4-BE49-F238E27FC236}">
                <a16:creationId xmlns:a16="http://schemas.microsoft.com/office/drawing/2014/main" id="{CA5C16D5-3977-4410-A1B1-E6A03B0E8340}"/>
              </a:ext>
            </a:extLst>
          </p:cNvPr>
          <p:cNvSpPr/>
          <p:nvPr/>
        </p:nvSpPr>
        <p:spPr>
          <a:xfrm>
            <a:off x="1416268" y="1660164"/>
            <a:ext cx="2788246" cy="96738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a:extLst>
              <a:ext uri="{FF2B5EF4-FFF2-40B4-BE49-F238E27FC236}">
                <a16:creationId xmlns:a16="http://schemas.microsoft.com/office/drawing/2014/main" id="{0D362258-3C61-4485-B526-24FF7E4FAAC3}"/>
              </a:ext>
            </a:extLst>
          </p:cNvPr>
          <p:cNvSpPr txBox="1"/>
          <p:nvPr/>
        </p:nvSpPr>
        <p:spPr>
          <a:xfrm>
            <a:off x="1595955" y="1899976"/>
            <a:ext cx="2428870" cy="523220"/>
          </a:xfrm>
          <a:prstGeom prst="rect">
            <a:avLst/>
          </a:prstGeom>
          <a:noFill/>
        </p:spPr>
        <p:txBody>
          <a:bodyPr wrap="none" rtlCol="0">
            <a:spAutoFit/>
          </a:bodyPr>
          <a:lstStyle/>
          <a:p>
            <a:pPr algn="ctr"/>
            <a:r>
              <a:rPr kumimoji="1" lang="ja-JP" altLang="en-US" sz="2800" dirty="0"/>
              <a:t>① データ入力</a:t>
            </a:r>
          </a:p>
        </p:txBody>
      </p:sp>
    </p:spTree>
    <p:extLst>
      <p:ext uri="{BB962C8B-B14F-4D97-AF65-F5344CB8AC3E}">
        <p14:creationId xmlns:p14="http://schemas.microsoft.com/office/powerpoint/2010/main" val="1934439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吹き出し: 角を丸めた四角形 36">
            <a:extLst>
              <a:ext uri="{FF2B5EF4-FFF2-40B4-BE49-F238E27FC236}">
                <a16:creationId xmlns:a16="http://schemas.microsoft.com/office/drawing/2014/main" id="{2B482210-DE40-4556-BE3D-683AEFA59499}"/>
              </a:ext>
            </a:extLst>
          </p:cNvPr>
          <p:cNvSpPr/>
          <p:nvPr/>
        </p:nvSpPr>
        <p:spPr>
          <a:xfrm>
            <a:off x="8885178" y="2664400"/>
            <a:ext cx="2493410" cy="665165"/>
          </a:xfrm>
          <a:prstGeom prst="wedgeRoundRectCallout">
            <a:avLst>
              <a:gd name="adj1" fmla="val -60428"/>
              <a:gd name="adj2" fmla="val -45841"/>
              <a:gd name="adj3" fmla="val 16667"/>
            </a:avLst>
          </a:prstGeom>
          <a:solidFill>
            <a:schemeClr val="bg1">
              <a:lumMod val="95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フリーフォーム: 図形 8">
            <a:extLst>
              <a:ext uri="{FF2B5EF4-FFF2-40B4-BE49-F238E27FC236}">
                <a16:creationId xmlns:a16="http://schemas.microsoft.com/office/drawing/2014/main" id="{D6DCE0B4-4FEB-4CE7-94AD-EAED09870160}"/>
              </a:ext>
            </a:extLst>
          </p:cNvPr>
          <p:cNvSpPr/>
          <p:nvPr/>
        </p:nvSpPr>
        <p:spPr>
          <a:xfrm>
            <a:off x="4474046" y="1938536"/>
            <a:ext cx="7596034" cy="1115447"/>
          </a:xfrm>
          <a:custGeom>
            <a:avLst/>
            <a:gdLst>
              <a:gd name="connsiteX0" fmla="*/ 0 w 1012258"/>
              <a:gd name="connsiteY0" fmla="*/ 0 h 787400"/>
              <a:gd name="connsiteX1" fmla="*/ 1012258 w 1012258"/>
              <a:gd name="connsiteY1" fmla="*/ 0 h 787400"/>
              <a:gd name="connsiteX2" fmla="*/ 1012258 w 1012258"/>
              <a:gd name="connsiteY2" fmla="*/ 787400 h 787400"/>
              <a:gd name="connsiteX3" fmla="*/ 0 w 1012258"/>
              <a:gd name="connsiteY3" fmla="*/ 787400 h 787400"/>
              <a:gd name="connsiteX4" fmla="*/ 0 w 1012258"/>
              <a:gd name="connsiteY4" fmla="*/ 0 h 787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2258" h="787400">
                <a:moveTo>
                  <a:pt x="0" y="0"/>
                </a:moveTo>
                <a:lnTo>
                  <a:pt x="1012258" y="0"/>
                </a:lnTo>
                <a:lnTo>
                  <a:pt x="1012258" y="787400"/>
                </a:lnTo>
                <a:lnTo>
                  <a:pt x="0" y="787400"/>
                </a:lnTo>
                <a:lnTo>
                  <a:pt x="0" y="0"/>
                </a:lnTo>
                <a:close/>
              </a:path>
            </a:pathLst>
          </a:custGeom>
          <a:ln>
            <a:noFill/>
          </a:ln>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4770" tIns="64770" rIns="64770" bIns="64770" numCol="1" spcCol="1270" anchor="ctr" anchorCtr="0">
            <a:noAutofit/>
          </a:bodyPr>
          <a:lstStyle/>
          <a:p>
            <a:r>
              <a:rPr kumimoji="1" lang="ja-JP" altLang="en-US" sz="2000" b="1" dirty="0"/>
              <a:t>解析されたテキストを簡素化・要約する。</a:t>
            </a:r>
            <a:endParaRPr kumimoji="1" lang="en-US" altLang="ja-JP" sz="2000" b="1" dirty="0"/>
          </a:p>
          <a:p>
            <a:r>
              <a:rPr kumimoji="1" lang="ja-JP" altLang="en-US" sz="2000" b="1" dirty="0"/>
              <a:t>複雑な文や長い文を短くまとめる・専門用語を一般的な言葉に</a:t>
            </a:r>
            <a:endParaRPr kumimoji="1" lang="en-US" altLang="ja-JP" sz="2000" b="1" dirty="0"/>
          </a:p>
          <a:p>
            <a:r>
              <a:rPr kumimoji="1" lang="ja-JP" altLang="en-US" sz="2000" b="1" dirty="0"/>
              <a:t>置き換えるなどの変換が行う。</a:t>
            </a:r>
          </a:p>
        </p:txBody>
      </p:sp>
      <p:sp>
        <p:nvSpPr>
          <p:cNvPr id="29" name="フリーフォーム: 図形 28">
            <a:extLst>
              <a:ext uri="{FF2B5EF4-FFF2-40B4-BE49-F238E27FC236}">
                <a16:creationId xmlns:a16="http://schemas.microsoft.com/office/drawing/2014/main" id="{26BD4C29-758E-4C5A-83BB-2C6B246A3583}"/>
              </a:ext>
            </a:extLst>
          </p:cNvPr>
          <p:cNvSpPr/>
          <p:nvPr/>
        </p:nvSpPr>
        <p:spPr>
          <a:xfrm>
            <a:off x="4474046" y="3605147"/>
            <a:ext cx="7596034" cy="1005624"/>
          </a:xfrm>
          <a:custGeom>
            <a:avLst/>
            <a:gdLst>
              <a:gd name="connsiteX0" fmla="*/ 0 w 1012258"/>
              <a:gd name="connsiteY0" fmla="*/ 0 h 787400"/>
              <a:gd name="connsiteX1" fmla="*/ 1012258 w 1012258"/>
              <a:gd name="connsiteY1" fmla="*/ 0 h 787400"/>
              <a:gd name="connsiteX2" fmla="*/ 1012258 w 1012258"/>
              <a:gd name="connsiteY2" fmla="*/ 787400 h 787400"/>
              <a:gd name="connsiteX3" fmla="*/ 0 w 1012258"/>
              <a:gd name="connsiteY3" fmla="*/ 787400 h 787400"/>
              <a:gd name="connsiteX4" fmla="*/ 0 w 1012258"/>
              <a:gd name="connsiteY4" fmla="*/ 0 h 787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2258" h="787400">
                <a:moveTo>
                  <a:pt x="0" y="0"/>
                </a:moveTo>
                <a:lnTo>
                  <a:pt x="1012258" y="0"/>
                </a:lnTo>
                <a:lnTo>
                  <a:pt x="1012258" y="787400"/>
                </a:lnTo>
                <a:lnTo>
                  <a:pt x="0" y="787400"/>
                </a:lnTo>
                <a:lnTo>
                  <a:pt x="0" y="0"/>
                </a:lnTo>
                <a:close/>
              </a:path>
            </a:pathLst>
          </a:custGeom>
          <a:ln>
            <a:noFill/>
          </a:ln>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4770" tIns="64770" rIns="64770" bIns="64770" numCol="1" spcCol="1270" anchor="ctr" anchorCtr="0">
            <a:noAutofit/>
          </a:bodyPr>
          <a:lstStyle/>
          <a:p>
            <a:r>
              <a:rPr kumimoji="1" lang="ja-JP" altLang="en-US" sz="2000" b="1" dirty="0"/>
              <a:t>分かりやすく、読みやすい文章になるよう新しい文章を生成する。</a:t>
            </a:r>
          </a:p>
        </p:txBody>
      </p:sp>
      <p:sp>
        <p:nvSpPr>
          <p:cNvPr id="30" name="フリーフォーム: 図形 29">
            <a:extLst>
              <a:ext uri="{FF2B5EF4-FFF2-40B4-BE49-F238E27FC236}">
                <a16:creationId xmlns:a16="http://schemas.microsoft.com/office/drawing/2014/main" id="{EE9DECE8-A5D8-4F49-97F9-05799AFFB138}"/>
              </a:ext>
            </a:extLst>
          </p:cNvPr>
          <p:cNvSpPr/>
          <p:nvPr/>
        </p:nvSpPr>
        <p:spPr>
          <a:xfrm>
            <a:off x="4474046" y="5197725"/>
            <a:ext cx="7538618" cy="1005624"/>
          </a:xfrm>
          <a:custGeom>
            <a:avLst/>
            <a:gdLst>
              <a:gd name="connsiteX0" fmla="*/ 0 w 1012258"/>
              <a:gd name="connsiteY0" fmla="*/ 0 h 787400"/>
              <a:gd name="connsiteX1" fmla="*/ 1012258 w 1012258"/>
              <a:gd name="connsiteY1" fmla="*/ 0 h 787400"/>
              <a:gd name="connsiteX2" fmla="*/ 1012258 w 1012258"/>
              <a:gd name="connsiteY2" fmla="*/ 787400 h 787400"/>
              <a:gd name="connsiteX3" fmla="*/ 0 w 1012258"/>
              <a:gd name="connsiteY3" fmla="*/ 787400 h 787400"/>
              <a:gd name="connsiteX4" fmla="*/ 0 w 1012258"/>
              <a:gd name="connsiteY4" fmla="*/ 0 h 787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2258" h="787400">
                <a:moveTo>
                  <a:pt x="0" y="0"/>
                </a:moveTo>
                <a:lnTo>
                  <a:pt x="1012258" y="0"/>
                </a:lnTo>
                <a:lnTo>
                  <a:pt x="1012258" y="787400"/>
                </a:lnTo>
                <a:lnTo>
                  <a:pt x="0" y="787400"/>
                </a:lnTo>
                <a:lnTo>
                  <a:pt x="0" y="0"/>
                </a:lnTo>
                <a:close/>
              </a:path>
            </a:pathLst>
          </a:custGeom>
          <a:ln>
            <a:noFill/>
          </a:ln>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4770" tIns="64770" rIns="64770" bIns="64770" numCol="1" spcCol="1270" anchor="ctr" anchorCtr="0">
            <a:noAutofit/>
          </a:bodyPr>
          <a:lstStyle/>
          <a:p>
            <a:r>
              <a:rPr kumimoji="1" lang="ja-JP" altLang="en-US" sz="2000" b="1" dirty="0"/>
              <a:t>最終的な生成結果を表示、またはファイルとして保存する。</a:t>
            </a:r>
          </a:p>
          <a:p>
            <a:r>
              <a:rPr kumimoji="1" lang="ja-JP" altLang="en-US" sz="2000" b="1" dirty="0"/>
              <a:t>生成結果はログとして保存され、今後の生成に反映される。</a:t>
            </a:r>
          </a:p>
        </p:txBody>
      </p:sp>
      <p:grpSp>
        <p:nvGrpSpPr>
          <p:cNvPr id="24" name="グループ化 23">
            <a:extLst>
              <a:ext uri="{FF2B5EF4-FFF2-40B4-BE49-F238E27FC236}">
                <a16:creationId xmlns:a16="http://schemas.microsoft.com/office/drawing/2014/main" id="{0FD747E7-5D2D-46D2-980B-4E0338875EF2}"/>
              </a:ext>
            </a:extLst>
          </p:cNvPr>
          <p:cNvGrpSpPr/>
          <p:nvPr/>
        </p:nvGrpSpPr>
        <p:grpSpPr>
          <a:xfrm>
            <a:off x="1416268" y="2012570"/>
            <a:ext cx="2788246" cy="967381"/>
            <a:chOff x="1416268" y="1537781"/>
            <a:chExt cx="2788246" cy="967381"/>
          </a:xfrm>
        </p:grpSpPr>
        <p:sp>
          <p:nvSpPr>
            <p:cNvPr id="3" name="正方形/長方形 2">
              <a:extLst>
                <a:ext uri="{FF2B5EF4-FFF2-40B4-BE49-F238E27FC236}">
                  <a16:creationId xmlns:a16="http://schemas.microsoft.com/office/drawing/2014/main" id="{8BDD7FA8-0F89-4EB1-9150-035F17771C20}"/>
                </a:ext>
              </a:extLst>
            </p:cNvPr>
            <p:cNvSpPr/>
            <p:nvPr/>
          </p:nvSpPr>
          <p:spPr>
            <a:xfrm>
              <a:off x="1416268" y="1537781"/>
              <a:ext cx="2788246" cy="96738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8E3A0548-A1F6-4342-9340-B6E2A08CB3D3}"/>
                </a:ext>
              </a:extLst>
            </p:cNvPr>
            <p:cNvSpPr txBox="1"/>
            <p:nvPr/>
          </p:nvSpPr>
          <p:spPr>
            <a:xfrm>
              <a:off x="1416419" y="1777593"/>
              <a:ext cx="2787943" cy="523220"/>
            </a:xfrm>
            <a:prstGeom prst="rect">
              <a:avLst/>
            </a:prstGeom>
            <a:noFill/>
          </p:spPr>
          <p:txBody>
            <a:bodyPr wrap="none" rtlCol="0">
              <a:spAutoFit/>
            </a:bodyPr>
            <a:lstStyle/>
            <a:p>
              <a:pPr algn="ctr"/>
              <a:r>
                <a:rPr kumimoji="1" lang="ja-JP" altLang="en-US" sz="2800" dirty="0"/>
                <a:t>④ 文章の簡素化</a:t>
              </a:r>
            </a:p>
          </p:txBody>
        </p:sp>
      </p:grpSp>
      <p:sp>
        <p:nvSpPr>
          <p:cNvPr id="5" name="二等辺三角形 4">
            <a:extLst>
              <a:ext uri="{FF2B5EF4-FFF2-40B4-BE49-F238E27FC236}">
                <a16:creationId xmlns:a16="http://schemas.microsoft.com/office/drawing/2014/main" id="{319CC597-8731-49CC-9469-2BF30FE70AE3}"/>
              </a:ext>
            </a:extLst>
          </p:cNvPr>
          <p:cNvSpPr/>
          <p:nvPr/>
        </p:nvSpPr>
        <p:spPr>
          <a:xfrm rot="10800000">
            <a:off x="2229497" y="3136933"/>
            <a:ext cx="1161790" cy="330354"/>
          </a:xfrm>
          <a:prstGeom prst="triangle">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3" name="グループ化 12">
            <a:extLst>
              <a:ext uri="{FF2B5EF4-FFF2-40B4-BE49-F238E27FC236}">
                <a16:creationId xmlns:a16="http://schemas.microsoft.com/office/drawing/2014/main" id="{C5D8BED4-668D-427B-B725-3A1E99758204}"/>
              </a:ext>
            </a:extLst>
          </p:cNvPr>
          <p:cNvGrpSpPr/>
          <p:nvPr/>
        </p:nvGrpSpPr>
        <p:grpSpPr>
          <a:xfrm>
            <a:off x="1416268" y="3624269"/>
            <a:ext cx="2788246" cy="967381"/>
            <a:chOff x="1416268" y="3145791"/>
            <a:chExt cx="2788246" cy="967381"/>
          </a:xfrm>
        </p:grpSpPr>
        <p:sp>
          <p:nvSpPr>
            <p:cNvPr id="14" name="正方形/長方形 13">
              <a:extLst>
                <a:ext uri="{FF2B5EF4-FFF2-40B4-BE49-F238E27FC236}">
                  <a16:creationId xmlns:a16="http://schemas.microsoft.com/office/drawing/2014/main" id="{6727C05A-5A98-4D61-9C6C-EEB3E908FE94}"/>
                </a:ext>
              </a:extLst>
            </p:cNvPr>
            <p:cNvSpPr/>
            <p:nvPr/>
          </p:nvSpPr>
          <p:spPr>
            <a:xfrm>
              <a:off x="1416268" y="3145791"/>
              <a:ext cx="2788246" cy="96738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F5594992-D047-4514-877D-57340CC8D1C9}"/>
                </a:ext>
              </a:extLst>
            </p:cNvPr>
            <p:cNvSpPr txBox="1"/>
            <p:nvPr/>
          </p:nvSpPr>
          <p:spPr>
            <a:xfrm>
              <a:off x="1955026" y="3385603"/>
              <a:ext cx="1710725" cy="523220"/>
            </a:xfrm>
            <a:prstGeom prst="rect">
              <a:avLst/>
            </a:prstGeom>
            <a:noFill/>
          </p:spPr>
          <p:txBody>
            <a:bodyPr wrap="none" rtlCol="0">
              <a:spAutoFit/>
            </a:bodyPr>
            <a:lstStyle/>
            <a:p>
              <a:pPr algn="ctr"/>
              <a:r>
                <a:rPr kumimoji="1" lang="ja-JP" altLang="en-US" sz="2800" dirty="0"/>
                <a:t>⑤ 再構築</a:t>
              </a:r>
            </a:p>
          </p:txBody>
        </p:sp>
      </p:grpSp>
      <p:sp>
        <p:nvSpPr>
          <p:cNvPr id="16" name="二等辺三角形 15">
            <a:extLst>
              <a:ext uri="{FF2B5EF4-FFF2-40B4-BE49-F238E27FC236}">
                <a16:creationId xmlns:a16="http://schemas.microsoft.com/office/drawing/2014/main" id="{CD3B132A-6403-4AA8-9DFC-FB69580380E8}"/>
              </a:ext>
            </a:extLst>
          </p:cNvPr>
          <p:cNvSpPr/>
          <p:nvPr/>
        </p:nvSpPr>
        <p:spPr>
          <a:xfrm rot="10800000">
            <a:off x="2229497" y="4748632"/>
            <a:ext cx="1161790" cy="330354"/>
          </a:xfrm>
          <a:prstGeom prst="triangle">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 name="グループ化 11">
            <a:extLst>
              <a:ext uri="{FF2B5EF4-FFF2-40B4-BE49-F238E27FC236}">
                <a16:creationId xmlns:a16="http://schemas.microsoft.com/office/drawing/2014/main" id="{059F90D6-B143-43D3-86D6-473AEAE75099}"/>
              </a:ext>
            </a:extLst>
          </p:cNvPr>
          <p:cNvGrpSpPr/>
          <p:nvPr/>
        </p:nvGrpSpPr>
        <p:grpSpPr>
          <a:xfrm>
            <a:off x="1326648" y="5235968"/>
            <a:ext cx="2967479" cy="967381"/>
            <a:chOff x="1326648" y="4753800"/>
            <a:chExt cx="2967479" cy="967381"/>
          </a:xfrm>
        </p:grpSpPr>
        <p:sp>
          <p:nvSpPr>
            <p:cNvPr id="17" name="正方形/長方形 16">
              <a:extLst>
                <a:ext uri="{FF2B5EF4-FFF2-40B4-BE49-F238E27FC236}">
                  <a16:creationId xmlns:a16="http://schemas.microsoft.com/office/drawing/2014/main" id="{D1B562CD-CFC8-4E17-A63A-D8E2BB3269E7}"/>
                </a:ext>
              </a:extLst>
            </p:cNvPr>
            <p:cNvSpPr/>
            <p:nvPr/>
          </p:nvSpPr>
          <p:spPr>
            <a:xfrm>
              <a:off x="1416268" y="4753800"/>
              <a:ext cx="2788246" cy="96738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96F91F51-85E1-4707-89CE-3BDD00BD77F0}"/>
                </a:ext>
              </a:extLst>
            </p:cNvPr>
            <p:cNvSpPr txBox="1"/>
            <p:nvPr/>
          </p:nvSpPr>
          <p:spPr>
            <a:xfrm>
              <a:off x="1326648" y="4997652"/>
              <a:ext cx="2967479" cy="523220"/>
            </a:xfrm>
            <a:prstGeom prst="rect">
              <a:avLst/>
            </a:prstGeom>
            <a:noFill/>
          </p:spPr>
          <p:txBody>
            <a:bodyPr wrap="none" rtlCol="0">
              <a:spAutoFit/>
            </a:bodyPr>
            <a:lstStyle/>
            <a:p>
              <a:pPr algn="ctr"/>
              <a:r>
                <a:rPr kumimoji="1" lang="ja-JP" altLang="en-US" sz="2800" dirty="0"/>
                <a:t>⑥ 結果表示･保存</a:t>
              </a:r>
            </a:p>
          </p:txBody>
        </p:sp>
      </p:grpSp>
      <p:sp>
        <p:nvSpPr>
          <p:cNvPr id="19" name="二等辺三角形 18">
            <a:extLst>
              <a:ext uri="{FF2B5EF4-FFF2-40B4-BE49-F238E27FC236}">
                <a16:creationId xmlns:a16="http://schemas.microsoft.com/office/drawing/2014/main" id="{9C3C998A-AEC2-4E35-A527-6E0F3D6AF8D9}"/>
              </a:ext>
            </a:extLst>
          </p:cNvPr>
          <p:cNvSpPr/>
          <p:nvPr/>
        </p:nvSpPr>
        <p:spPr>
          <a:xfrm rot="10800000">
            <a:off x="2229497" y="1529897"/>
            <a:ext cx="1161790" cy="330354"/>
          </a:xfrm>
          <a:prstGeom prst="triangle">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73BE7773-AF85-4824-8FB0-8C3A5D52144B}"/>
              </a:ext>
            </a:extLst>
          </p:cNvPr>
          <p:cNvSpPr txBox="1"/>
          <p:nvPr/>
        </p:nvSpPr>
        <p:spPr>
          <a:xfrm>
            <a:off x="8810621" y="2744790"/>
            <a:ext cx="2567966" cy="584775"/>
          </a:xfrm>
          <a:prstGeom prst="rect">
            <a:avLst/>
          </a:prstGeom>
          <a:noFill/>
        </p:spPr>
        <p:txBody>
          <a:bodyPr wrap="square">
            <a:spAutoFit/>
          </a:bodyPr>
          <a:lstStyle/>
          <a:p>
            <a:pPr algn="ctr"/>
            <a:r>
              <a:rPr kumimoji="1" lang="ja-JP" altLang="en-US" sz="1600" b="1" dirty="0"/>
              <a:t>文章の分かりやすさや</a:t>
            </a:r>
            <a:endParaRPr kumimoji="1" lang="en-US" altLang="ja-JP" sz="1600" b="1" dirty="0"/>
          </a:p>
          <a:p>
            <a:pPr algn="ctr"/>
            <a:r>
              <a:rPr kumimoji="1" lang="ja-JP" altLang="en-US" sz="1600" b="1" dirty="0"/>
              <a:t>要点の明確化を重視！</a:t>
            </a:r>
            <a:endParaRPr lang="ja-JP" altLang="en-US" sz="1600" b="1" dirty="0"/>
          </a:p>
        </p:txBody>
      </p:sp>
      <p:pic>
        <p:nvPicPr>
          <p:cNvPr id="23" name="図 22" descr="コンピューターに表示された文字&#10;&#10;中程度の精度で自動的に生成された説明">
            <a:extLst>
              <a:ext uri="{FF2B5EF4-FFF2-40B4-BE49-F238E27FC236}">
                <a16:creationId xmlns:a16="http://schemas.microsoft.com/office/drawing/2014/main" id="{32B4D105-6EA5-4801-9A40-434C39C1D943}"/>
              </a:ext>
            </a:extLst>
          </p:cNvPr>
          <p:cNvPicPr>
            <a:picLocks noChangeAspect="1"/>
          </p:cNvPicPr>
          <p:nvPr/>
        </p:nvPicPr>
        <p:blipFill>
          <a:blip r:embed="rId3">
            <a:clrChange>
              <a:clrFrom>
                <a:srgbClr val="FFFFFF"/>
              </a:clrFrom>
              <a:clrTo>
                <a:srgbClr val="FFFFFF">
                  <a:alpha val="0"/>
                </a:srgbClr>
              </a:clrTo>
            </a:clrChange>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9934925" y="320448"/>
            <a:ext cx="1884347" cy="1413262"/>
          </a:xfrm>
          <a:prstGeom prst="rect">
            <a:avLst/>
          </a:prstGeom>
        </p:spPr>
      </p:pic>
      <p:sp>
        <p:nvSpPr>
          <p:cNvPr id="27" name="タイトル 26">
            <a:extLst>
              <a:ext uri="{FF2B5EF4-FFF2-40B4-BE49-F238E27FC236}">
                <a16:creationId xmlns:a16="http://schemas.microsoft.com/office/drawing/2014/main" id="{BF472422-05CF-4B13-8800-2E655156C721}"/>
              </a:ext>
            </a:extLst>
          </p:cNvPr>
          <p:cNvSpPr>
            <a:spLocks noGrp="1"/>
          </p:cNvSpPr>
          <p:nvPr>
            <p:ph type="title"/>
          </p:nvPr>
        </p:nvSpPr>
        <p:spPr/>
        <p:txBody>
          <a:bodyPr/>
          <a:lstStyle/>
          <a:p>
            <a:r>
              <a:rPr lang="ja-JP" altLang="en-US" dirty="0"/>
              <a:t>詳細説明</a:t>
            </a:r>
          </a:p>
        </p:txBody>
      </p:sp>
    </p:spTree>
    <p:extLst>
      <p:ext uri="{BB962C8B-B14F-4D97-AF65-F5344CB8AC3E}">
        <p14:creationId xmlns:p14="http://schemas.microsoft.com/office/powerpoint/2010/main" val="282210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a:extLst>
              <a:ext uri="{FF2B5EF4-FFF2-40B4-BE49-F238E27FC236}">
                <a16:creationId xmlns:a16="http://schemas.microsoft.com/office/drawing/2014/main" id="{48E0C15E-556B-4B8A-8DD1-439EC903FE6C}"/>
              </a:ext>
            </a:extLst>
          </p:cNvPr>
          <p:cNvSpPr/>
          <p:nvPr/>
        </p:nvSpPr>
        <p:spPr>
          <a:xfrm>
            <a:off x="6587626" y="1855743"/>
            <a:ext cx="5335989" cy="40195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49F0AEA5-612C-4DF6-99D4-4E856A37A820}"/>
              </a:ext>
            </a:extLst>
          </p:cNvPr>
          <p:cNvSpPr/>
          <p:nvPr/>
        </p:nvSpPr>
        <p:spPr>
          <a:xfrm>
            <a:off x="867932" y="1855743"/>
            <a:ext cx="5136339" cy="40195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506F6279-9778-477C-9295-029605F1503F}"/>
              </a:ext>
            </a:extLst>
          </p:cNvPr>
          <p:cNvSpPr>
            <a:spLocks noGrp="1"/>
          </p:cNvSpPr>
          <p:nvPr>
            <p:ph type="title"/>
          </p:nvPr>
        </p:nvSpPr>
        <p:spPr/>
        <p:txBody>
          <a:bodyPr>
            <a:normAutofit/>
          </a:bodyPr>
          <a:lstStyle/>
          <a:p>
            <a:r>
              <a:rPr kumimoji="1" lang="ja-JP" altLang="en-US" dirty="0"/>
              <a:t>例）契約約款の再構築イメージ</a:t>
            </a:r>
          </a:p>
        </p:txBody>
      </p:sp>
      <p:sp>
        <p:nvSpPr>
          <p:cNvPr id="17" name="テキスト ボックス 16">
            <a:extLst>
              <a:ext uri="{FF2B5EF4-FFF2-40B4-BE49-F238E27FC236}">
                <a16:creationId xmlns:a16="http://schemas.microsoft.com/office/drawing/2014/main" id="{B2E967FF-F8CB-4360-A17D-0F6A20C1811B}"/>
              </a:ext>
            </a:extLst>
          </p:cNvPr>
          <p:cNvSpPr txBox="1"/>
          <p:nvPr/>
        </p:nvSpPr>
        <p:spPr>
          <a:xfrm>
            <a:off x="867932" y="6071053"/>
            <a:ext cx="10928465" cy="646331"/>
          </a:xfrm>
          <a:prstGeom prst="rect">
            <a:avLst/>
          </a:prstGeom>
          <a:noFill/>
        </p:spPr>
        <p:txBody>
          <a:bodyPr wrap="square">
            <a:spAutoFit/>
          </a:bodyPr>
          <a:lstStyle/>
          <a:p>
            <a:pPr marL="0" indent="0">
              <a:buNone/>
            </a:pPr>
            <a:r>
              <a:rPr lang="ja-JP" altLang="en-US" sz="1800" dirty="0"/>
              <a:t>（引用）大阪府ホームページ．賃貸借契約書（例）</a:t>
            </a:r>
            <a:r>
              <a:rPr lang="en-US" altLang="ja-JP" sz="1800" dirty="0">
                <a:hlinkClick r:id="rId3"/>
              </a:rPr>
              <a:t>https://www.pref.osaka.lg.jp/attach/27772/00000000/5.Lease%20contract.pdf</a:t>
            </a:r>
            <a:r>
              <a:rPr lang="en-US" altLang="ja-JP" sz="1800" dirty="0"/>
              <a:t>, </a:t>
            </a:r>
            <a:r>
              <a:rPr lang="ja-JP" altLang="en-US" sz="1800" dirty="0"/>
              <a:t>（</a:t>
            </a:r>
            <a:r>
              <a:rPr lang="en-US" altLang="ja-JP" sz="1800" dirty="0"/>
              <a:t>2023</a:t>
            </a:r>
            <a:r>
              <a:rPr lang="ja-JP" altLang="en-US" sz="1800" dirty="0"/>
              <a:t>年</a:t>
            </a:r>
            <a:r>
              <a:rPr lang="en-US" altLang="ja-JP" sz="1800" dirty="0"/>
              <a:t>6</a:t>
            </a:r>
            <a:r>
              <a:rPr lang="ja-JP" altLang="en-US" sz="1800" dirty="0"/>
              <a:t>月</a:t>
            </a:r>
            <a:r>
              <a:rPr lang="en-US" altLang="ja-JP" sz="1800" dirty="0"/>
              <a:t>26</a:t>
            </a:r>
            <a:r>
              <a:rPr lang="ja-JP" altLang="en-US" sz="1800" dirty="0"/>
              <a:t>日）</a:t>
            </a:r>
            <a:endParaRPr lang="en-US" altLang="ja-JP" sz="1800" dirty="0"/>
          </a:p>
        </p:txBody>
      </p:sp>
      <p:sp>
        <p:nvSpPr>
          <p:cNvPr id="19" name="テキスト ボックス 18">
            <a:extLst>
              <a:ext uri="{FF2B5EF4-FFF2-40B4-BE49-F238E27FC236}">
                <a16:creationId xmlns:a16="http://schemas.microsoft.com/office/drawing/2014/main" id="{7AEC847A-B906-412D-B5ED-0B5E17F26FC5}"/>
              </a:ext>
            </a:extLst>
          </p:cNvPr>
          <p:cNvSpPr txBox="1"/>
          <p:nvPr/>
        </p:nvSpPr>
        <p:spPr>
          <a:xfrm>
            <a:off x="2623532" y="1363550"/>
            <a:ext cx="1625138" cy="523220"/>
          </a:xfrm>
          <a:prstGeom prst="rect">
            <a:avLst/>
          </a:prstGeom>
          <a:noFill/>
        </p:spPr>
        <p:txBody>
          <a:bodyPr wrap="square">
            <a:spAutoFit/>
          </a:bodyPr>
          <a:lstStyle/>
          <a:p>
            <a:pPr marL="0" indent="0" algn="ctr">
              <a:buNone/>
            </a:pPr>
            <a:r>
              <a:rPr lang="ja-JP" altLang="en-US" sz="2800" b="1" dirty="0"/>
              <a:t>構築前</a:t>
            </a:r>
            <a:endParaRPr kumimoji="1" lang="ja-JP" altLang="en-US" sz="2800" b="1" dirty="0"/>
          </a:p>
        </p:txBody>
      </p:sp>
      <p:sp>
        <p:nvSpPr>
          <p:cNvPr id="20" name="テキスト ボックス 19">
            <a:extLst>
              <a:ext uri="{FF2B5EF4-FFF2-40B4-BE49-F238E27FC236}">
                <a16:creationId xmlns:a16="http://schemas.microsoft.com/office/drawing/2014/main" id="{462CEBDE-641D-48D8-8CF6-AD711B5FE0C6}"/>
              </a:ext>
            </a:extLst>
          </p:cNvPr>
          <p:cNvSpPr txBox="1"/>
          <p:nvPr/>
        </p:nvSpPr>
        <p:spPr>
          <a:xfrm>
            <a:off x="8443051" y="1363550"/>
            <a:ext cx="1625138" cy="523220"/>
          </a:xfrm>
          <a:prstGeom prst="rect">
            <a:avLst/>
          </a:prstGeom>
          <a:noFill/>
        </p:spPr>
        <p:txBody>
          <a:bodyPr wrap="square">
            <a:spAutoFit/>
          </a:bodyPr>
          <a:lstStyle/>
          <a:p>
            <a:pPr marL="0" indent="0" algn="ctr">
              <a:buNone/>
            </a:pPr>
            <a:r>
              <a:rPr lang="ja-JP" altLang="en-US" sz="2800" b="1" dirty="0">
                <a:solidFill>
                  <a:srgbClr val="FF0000"/>
                </a:solidFill>
              </a:rPr>
              <a:t>構築後</a:t>
            </a:r>
            <a:endParaRPr kumimoji="1" lang="ja-JP" altLang="en-US" sz="2800" b="1" dirty="0">
              <a:solidFill>
                <a:srgbClr val="FF0000"/>
              </a:solidFill>
            </a:endParaRPr>
          </a:p>
        </p:txBody>
      </p:sp>
      <p:sp>
        <p:nvSpPr>
          <p:cNvPr id="3" name="二等辺三角形 2">
            <a:extLst>
              <a:ext uri="{FF2B5EF4-FFF2-40B4-BE49-F238E27FC236}">
                <a16:creationId xmlns:a16="http://schemas.microsoft.com/office/drawing/2014/main" id="{D80EA222-3543-4EAF-9F09-ACA471AA0879}"/>
              </a:ext>
            </a:extLst>
          </p:cNvPr>
          <p:cNvSpPr/>
          <p:nvPr/>
        </p:nvSpPr>
        <p:spPr>
          <a:xfrm rot="5400000">
            <a:off x="5762025" y="3935812"/>
            <a:ext cx="1083448" cy="23203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4ACD0FA8-3D74-4A59-871D-DFBE7A3831C1}"/>
              </a:ext>
            </a:extLst>
          </p:cNvPr>
          <p:cNvSpPr txBox="1"/>
          <p:nvPr/>
        </p:nvSpPr>
        <p:spPr>
          <a:xfrm>
            <a:off x="867932" y="1917797"/>
            <a:ext cx="5136339" cy="3785652"/>
          </a:xfrm>
          <a:prstGeom prst="rect">
            <a:avLst/>
          </a:prstGeom>
          <a:noFill/>
        </p:spPr>
        <p:txBody>
          <a:bodyPr wrap="square" rtlCol="0">
            <a:spAutoFit/>
          </a:bodyPr>
          <a:lstStyle/>
          <a:p>
            <a:pPr algn="ctr"/>
            <a:r>
              <a:rPr lang="ja-JP" altLang="en-US" b="1" dirty="0">
                <a:latin typeface="ＭＳ 明朝" panose="02020609040205080304" pitchFamily="17" charset="-128"/>
                <a:ea typeface="ＭＳ 明朝" panose="02020609040205080304" pitchFamily="17" charset="-128"/>
              </a:rPr>
              <a:t>賃貸借契約約款（例）</a:t>
            </a:r>
            <a:endParaRPr lang="en-US" altLang="ja-JP" b="1" dirty="0">
              <a:latin typeface="ＭＳ 明朝" panose="02020609040205080304" pitchFamily="17" charset="-128"/>
              <a:ea typeface="ＭＳ 明朝" panose="02020609040205080304" pitchFamily="17" charset="-128"/>
            </a:endParaRPr>
          </a:p>
          <a:p>
            <a:endParaRPr lang="en-US" altLang="ja-JP" sz="1200" dirty="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（契約の締結）</a:t>
            </a:r>
            <a:endParaRPr lang="en-US" altLang="ja-JP" sz="1400" dirty="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第１条 貸主（以下「甲」という。）及び借主（以下「乙」と</a:t>
            </a:r>
            <a:br>
              <a:rPr lang="en-US" altLang="ja-JP" sz="1400" dirty="0">
                <a:latin typeface="ＭＳ 明朝" panose="02020609040205080304" pitchFamily="17" charset="-128"/>
                <a:ea typeface="ＭＳ 明朝" panose="02020609040205080304" pitchFamily="17" charset="-128"/>
              </a:rPr>
            </a:br>
            <a:r>
              <a:rPr lang="ja-JP" altLang="en-US" sz="1400" dirty="0">
                <a:latin typeface="ＭＳ 明朝" panose="02020609040205080304" pitchFamily="17" charset="-128"/>
                <a:ea typeface="ＭＳ 明朝" panose="02020609040205080304" pitchFamily="17" charset="-128"/>
              </a:rPr>
              <a:t>　　　 いう。）は、頭書（１）に記載する賃貸借の目的物</a:t>
            </a:r>
            <a:endParaRPr lang="en-US" altLang="ja-JP" sz="1400" dirty="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　　　（以下「本物件」という。）について、以下の条項に</a:t>
            </a:r>
            <a:endParaRPr lang="en-US" altLang="ja-JP" sz="1400" dirty="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　　　 より賃貸 借契約（以下「本契約」という。）を締結</a:t>
            </a:r>
            <a:endParaRPr lang="en-US" altLang="ja-JP" sz="1400" dirty="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　　　 した。 </a:t>
            </a:r>
            <a:endParaRPr lang="en-US" altLang="ja-JP" sz="1400" dirty="0">
              <a:latin typeface="ＭＳ 明朝" panose="02020609040205080304" pitchFamily="17" charset="-128"/>
              <a:ea typeface="ＭＳ 明朝" panose="02020609040205080304" pitchFamily="17" charset="-128"/>
            </a:endParaRPr>
          </a:p>
          <a:p>
            <a:endParaRPr lang="en-US" altLang="ja-JP" sz="1400" dirty="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（契約期間）</a:t>
            </a:r>
            <a:endParaRPr lang="en-US" altLang="ja-JP" sz="1400" dirty="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第２条 契約期間は、頭書（２）に記載するとおりとする。 </a:t>
            </a:r>
            <a:endParaRPr lang="en-US" altLang="ja-JP" sz="1400" dirty="0">
              <a:latin typeface="ＭＳ 明朝" panose="02020609040205080304" pitchFamily="17" charset="-128"/>
              <a:ea typeface="ＭＳ 明朝" panose="02020609040205080304" pitchFamily="17" charset="-128"/>
            </a:endParaRPr>
          </a:p>
          <a:p>
            <a:pPr marL="342900" indent="-342900">
              <a:buAutoNum type="arabicDbPlain" startAt="2"/>
            </a:pPr>
            <a:r>
              <a:rPr lang="ja-JP" altLang="en-US" sz="1400" dirty="0">
                <a:latin typeface="ＭＳ 明朝" panose="02020609040205080304" pitchFamily="17" charset="-128"/>
                <a:ea typeface="ＭＳ 明朝" panose="02020609040205080304" pitchFamily="17" charset="-128"/>
              </a:rPr>
              <a:t>　 本契約は、前項に規定する期間の満了により終了し、</a:t>
            </a:r>
            <a:br>
              <a:rPr lang="en-US" altLang="ja-JP" sz="1400" dirty="0">
                <a:latin typeface="ＭＳ 明朝" panose="02020609040205080304" pitchFamily="17" charset="-128"/>
                <a:ea typeface="ＭＳ 明朝" panose="02020609040205080304" pitchFamily="17" charset="-128"/>
              </a:rPr>
            </a:br>
            <a:r>
              <a:rPr lang="ja-JP" altLang="en-US" sz="1400" dirty="0">
                <a:latin typeface="ＭＳ 明朝" panose="02020609040205080304" pitchFamily="17" charset="-128"/>
                <a:ea typeface="ＭＳ 明朝" panose="02020609040205080304" pitchFamily="17" charset="-128"/>
              </a:rPr>
              <a:t>　 更新がない。 </a:t>
            </a:r>
            <a:endParaRPr lang="en-US" altLang="ja-JP" sz="1400" dirty="0">
              <a:latin typeface="ＭＳ 明朝" panose="02020609040205080304" pitchFamily="17" charset="-128"/>
              <a:ea typeface="ＭＳ 明朝" panose="02020609040205080304" pitchFamily="17" charset="-128"/>
            </a:endParaRPr>
          </a:p>
          <a:p>
            <a:endParaRPr lang="en-US" altLang="ja-JP" sz="1400" dirty="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（使用目的） </a:t>
            </a:r>
            <a:endParaRPr lang="en-US" altLang="ja-JP" sz="1400" dirty="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第３条 乙は、施設への滞在のみを目的として本物件を使用し</a:t>
            </a:r>
            <a:endParaRPr lang="en-US" altLang="ja-JP" sz="1400" dirty="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　　　 なければならず、営業行為等 に使用してはならない。 </a:t>
            </a:r>
            <a:endParaRPr kumimoji="1" lang="ja-JP" altLang="en-US" sz="1400" dirty="0">
              <a:latin typeface="ＭＳ 明朝" panose="02020609040205080304" pitchFamily="17" charset="-128"/>
              <a:ea typeface="ＭＳ 明朝" panose="02020609040205080304" pitchFamily="17" charset="-128"/>
            </a:endParaRPr>
          </a:p>
        </p:txBody>
      </p:sp>
      <p:sp>
        <p:nvSpPr>
          <p:cNvPr id="13" name="テキスト ボックス 12">
            <a:extLst>
              <a:ext uri="{FF2B5EF4-FFF2-40B4-BE49-F238E27FC236}">
                <a16:creationId xmlns:a16="http://schemas.microsoft.com/office/drawing/2014/main" id="{FF008B41-C849-46DC-AA24-00BB38CB6CFA}"/>
              </a:ext>
            </a:extLst>
          </p:cNvPr>
          <p:cNvSpPr txBox="1"/>
          <p:nvPr/>
        </p:nvSpPr>
        <p:spPr>
          <a:xfrm>
            <a:off x="6587626" y="1917797"/>
            <a:ext cx="5335989" cy="3354765"/>
          </a:xfrm>
          <a:prstGeom prst="rect">
            <a:avLst/>
          </a:prstGeom>
          <a:noFill/>
        </p:spPr>
        <p:txBody>
          <a:bodyPr wrap="square" rtlCol="0">
            <a:spAutoFit/>
          </a:bodyPr>
          <a:lstStyle/>
          <a:p>
            <a:pPr algn="ctr"/>
            <a:r>
              <a:rPr lang="ja-JP" altLang="en-US" b="1" dirty="0">
                <a:latin typeface="ＭＳ 明朝" panose="02020609040205080304" pitchFamily="17" charset="-128"/>
                <a:ea typeface="ＭＳ 明朝" panose="02020609040205080304" pitchFamily="17" charset="-128"/>
              </a:rPr>
              <a:t>賃貸借契約約款</a:t>
            </a:r>
            <a:endParaRPr lang="en-US" altLang="ja-JP" b="1" dirty="0">
              <a:latin typeface="ＭＳ 明朝" panose="02020609040205080304" pitchFamily="17" charset="-128"/>
              <a:ea typeface="ＭＳ 明朝" panose="02020609040205080304" pitchFamily="17" charset="-128"/>
            </a:endParaRPr>
          </a:p>
          <a:p>
            <a:endParaRPr lang="en-US" altLang="ja-JP" sz="1200" dirty="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（契約を結ぶ）</a:t>
            </a:r>
            <a:endParaRPr lang="en-US" altLang="ja-JP" sz="1400" dirty="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第１条 山田と田中は、上記（１）に書いてある物件（メゾン</a:t>
            </a:r>
            <a:endParaRPr lang="en-US" altLang="ja-JP" sz="1400" dirty="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　　　 西浦和）について、以下の決まりごとにより賃貸借契約</a:t>
            </a:r>
            <a:endParaRPr lang="en-US" altLang="ja-JP" sz="1400" dirty="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　　　 を結んだ。</a:t>
            </a:r>
            <a:endParaRPr lang="en-US" altLang="ja-JP" sz="1400" dirty="0">
              <a:latin typeface="ＭＳ 明朝" panose="02020609040205080304" pitchFamily="17" charset="-128"/>
              <a:ea typeface="ＭＳ 明朝" panose="02020609040205080304" pitchFamily="17" charset="-128"/>
            </a:endParaRPr>
          </a:p>
          <a:p>
            <a:endParaRPr lang="en-US" altLang="ja-JP" sz="1400" dirty="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（契約期間）</a:t>
            </a:r>
            <a:endParaRPr lang="en-US" altLang="ja-JP" sz="1400" dirty="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第２条 契約期間は、上記（２）に書いてある通り。 </a:t>
            </a:r>
            <a:endParaRPr lang="en-US" altLang="ja-JP" sz="1400" dirty="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２　　 この契約は、前に書いてあるように期間が終わったら終</a:t>
            </a:r>
            <a:endParaRPr lang="en-US" altLang="ja-JP" sz="1400" dirty="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　　　 わり、更新はない。 </a:t>
            </a:r>
            <a:endParaRPr lang="en-US" altLang="ja-JP" sz="1400" dirty="0">
              <a:latin typeface="ＭＳ 明朝" panose="02020609040205080304" pitchFamily="17" charset="-128"/>
              <a:ea typeface="ＭＳ 明朝" panose="02020609040205080304" pitchFamily="17" charset="-128"/>
            </a:endParaRPr>
          </a:p>
          <a:p>
            <a:endParaRPr lang="en-US" altLang="ja-JP" sz="1400" dirty="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（使用目的） </a:t>
            </a:r>
            <a:endParaRPr lang="en-US" altLang="ja-JP" sz="1400" dirty="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第３条 田中は物件に住むことしかできない。お金稼ぎなどに</a:t>
            </a:r>
            <a:endParaRPr lang="en-US" altLang="ja-JP" sz="1400" dirty="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　　　 使ってはいけない。</a:t>
            </a:r>
            <a:endParaRPr kumimoji="1" lang="ja-JP" altLang="en-US" sz="14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738901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481D9F-BC22-4593-912E-5850D9EE373F}"/>
              </a:ext>
            </a:extLst>
          </p:cNvPr>
          <p:cNvSpPr>
            <a:spLocks noGrp="1"/>
          </p:cNvSpPr>
          <p:nvPr>
            <p:ph type="title"/>
          </p:nvPr>
        </p:nvSpPr>
        <p:spPr/>
        <p:txBody>
          <a:bodyPr/>
          <a:lstStyle/>
          <a:p>
            <a:r>
              <a:rPr kumimoji="1" lang="ja-JP" altLang="en-US" dirty="0"/>
              <a:t>アプリを使用するメリット</a:t>
            </a:r>
          </a:p>
        </p:txBody>
      </p:sp>
      <p:sp>
        <p:nvSpPr>
          <p:cNvPr id="4" name="コンテンツ プレースホルダー 2">
            <a:extLst>
              <a:ext uri="{FF2B5EF4-FFF2-40B4-BE49-F238E27FC236}">
                <a16:creationId xmlns:a16="http://schemas.microsoft.com/office/drawing/2014/main" id="{B690C282-D497-431E-93DE-8993F5CD4EA0}"/>
              </a:ext>
            </a:extLst>
          </p:cNvPr>
          <p:cNvSpPr txBox="1">
            <a:spLocks/>
          </p:cNvSpPr>
          <p:nvPr/>
        </p:nvSpPr>
        <p:spPr>
          <a:xfrm>
            <a:off x="1230847" y="1498444"/>
            <a:ext cx="4135120" cy="544947"/>
          </a:xfrm>
          <a:prstGeom prst="rect">
            <a:avLst/>
          </a:prstGeom>
        </p:spPr>
        <p:txBody>
          <a:bodyPr vert="horz" lIns="91440" tIns="45720" rIns="91440" bIns="45720" rtlCol="0">
            <a:normAutofit lnSpcReduction="10000"/>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kumimoji="1"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400" kern="1200" baseline="0">
                <a:solidFill>
                  <a:schemeClr val="tx2"/>
                </a:solidFill>
                <a:latin typeface="+mn-lt"/>
                <a:ea typeface="+mn-ea"/>
                <a:cs typeface="+mn-cs"/>
              </a:defRPr>
            </a:lvl9pPr>
          </a:lstStyle>
          <a:p>
            <a:r>
              <a:rPr lang="ja-JP" altLang="en-US" sz="3200" dirty="0"/>
              <a:t>理解力向上</a:t>
            </a:r>
            <a:endParaRPr lang="en-US" altLang="ja-JP" sz="3200" dirty="0"/>
          </a:p>
        </p:txBody>
      </p:sp>
      <p:sp>
        <p:nvSpPr>
          <p:cNvPr id="8" name="テキスト ボックス 7">
            <a:extLst>
              <a:ext uri="{FF2B5EF4-FFF2-40B4-BE49-F238E27FC236}">
                <a16:creationId xmlns:a16="http://schemas.microsoft.com/office/drawing/2014/main" id="{96BA051A-590C-44EF-90B9-276912AEAA4C}"/>
              </a:ext>
            </a:extLst>
          </p:cNvPr>
          <p:cNvSpPr txBox="1"/>
          <p:nvPr/>
        </p:nvSpPr>
        <p:spPr>
          <a:xfrm>
            <a:off x="1634490" y="2043391"/>
            <a:ext cx="9725739" cy="1200329"/>
          </a:xfrm>
          <a:prstGeom prst="rect">
            <a:avLst/>
          </a:prstGeom>
          <a:noFill/>
        </p:spPr>
        <p:txBody>
          <a:bodyPr wrap="none" rtlCol="0">
            <a:spAutoFit/>
          </a:bodyPr>
          <a:lstStyle/>
          <a:p>
            <a:pPr marL="0" indent="0">
              <a:buNone/>
            </a:pPr>
            <a:r>
              <a:rPr lang="ja-JP" altLang="en-US" sz="2400" dirty="0">
                <a:latin typeface="+mn-ea"/>
              </a:rPr>
              <a:t>契約書などの法的文書を分かりやすい文章に置き換える事で、</a:t>
            </a:r>
            <a:endParaRPr lang="en-US" altLang="ja-JP" sz="2400" dirty="0">
              <a:latin typeface="+mn-ea"/>
            </a:endParaRPr>
          </a:p>
          <a:p>
            <a:pPr marL="0" indent="0">
              <a:buNone/>
            </a:pPr>
            <a:r>
              <a:rPr lang="ja-JP" altLang="en-US" sz="2400" dirty="0">
                <a:latin typeface="+mn-ea"/>
              </a:rPr>
              <a:t>より簡単に文書の内容を理解することが出来る。</a:t>
            </a:r>
            <a:endParaRPr lang="en-US" altLang="ja-JP" sz="2400" dirty="0">
              <a:latin typeface="+mn-ea"/>
            </a:endParaRPr>
          </a:p>
          <a:p>
            <a:pPr marL="0" indent="0">
              <a:buNone/>
            </a:pPr>
            <a:r>
              <a:rPr lang="ja-JP" altLang="en-US" sz="2400" dirty="0">
                <a:latin typeface="+mn-ea"/>
              </a:rPr>
              <a:t>また、法的文書を理解していないことによる被害リスクが減少する。</a:t>
            </a:r>
          </a:p>
        </p:txBody>
      </p:sp>
      <p:sp>
        <p:nvSpPr>
          <p:cNvPr id="9" name="コンテンツ プレースホルダー 2">
            <a:extLst>
              <a:ext uri="{FF2B5EF4-FFF2-40B4-BE49-F238E27FC236}">
                <a16:creationId xmlns:a16="http://schemas.microsoft.com/office/drawing/2014/main" id="{E1936B04-2197-4E07-8B2B-D30C0CF3C096}"/>
              </a:ext>
            </a:extLst>
          </p:cNvPr>
          <p:cNvSpPr txBox="1">
            <a:spLocks/>
          </p:cNvSpPr>
          <p:nvPr/>
        </p:nvSpPr>
        <p:spPr>
          <a:xfrm>
            <a:off x="1230847" y="3609243"/>
            <a:ext cx="4135120" cy="544947"/>
          </a:xfrm>
          <a:prstGeom prst="rect">
            <a:avLst/>
          </a:prstGeom>
        </p:spPr>
        <p:txBody>
          <a:bodyPr vert="horz" lIns="91440" tIns="45720" rIns="91440" bIns="45720" rtlCol="0">
            <a:normAutofit lnSpcReduction="10000"/>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kumimoji="1"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400" kern="1200" baseline="0">
                <a:solidFill>
                  <a:schemeClr val="tx2"/>
                </a:solidFill>
                <a:latin typeface="+mn-lt"/>
                <a:ea typeface="+mn-ea"/>
                <a:cs typeface="+mn-cs"/>
              </a:defRPr>
            </a:lvl9pPr>
          </a:lstStyle>
          <a:p>
            <a:r>
              <a:rPr lang="ja-JP" altLang="en-US" sz="3200" dirty="0"/>
              <a:t>時間と労力の節約</a:t>
            </a:r>
            <a:endParaRPr lang="en-US" altLang="ja-JP" sz="3200" dirty="0"/>
          </a:p>
        </p:txBody>
      </p:sp>
      <p:sp>
        <p:nvSpPr>
          <p:cNvPr id="10" name="テキスト ボックス 9">
            <a:extLst>
              <a:ext uri="{FF2B5EF4-FFF2-40B4-BE49-F238E27FC236}">
                <a16:creationId xmlns:a16="http://schemas.microsoft.com/office/drawing/2014/main" id="{C0DE72CB-D61C-409E-AE98-7BA3763136D6}"/>
              </a:ext>
            </a:extLst>
          </p:cNvPr>
          <p:cNvSpPr txBox="1"/>
          <p:nvPr/>
        </p:nvSpPr>
        <p:spPr>
          <a:xfrm>
            <a:off x="1729636" y="4154190"/>
            <a:ext cx="8186857" cy="830997"/>
          </a:xfrm>
          <a:prstGeom prst="rect">
            <a:avLst/>
          </a:prstGeom>
          <a:noFill/>
        </p:spPr>
        <p:txBody>
          <a:bodyPr wrap="none" rtlCol="0">
            <a:spAutoFit/>
          </a:bodyPr>
          <a:lstStyle/>
          <a:p>
            <a:pPr marL="0" indent="0">
              <a:buNone/>
            </a:pPr>
            <a:r>
              <a:rPr lang="ja-JP" altLang="en-US" sz="2400" dirty="0">
                <a:latin typeface="+mn-ea"/>
              </a:rPr>
              <a:t>すぐに簡単で分かりやすい文章として再生成されるため、</a:t>
            </a:r>
            <a:endParaRPr lang="en-US" altLang="ja-JP" sz="2400" dirty="0">
              <a:latin typeface="+mn-ea"/>
            </a:endParaRPr>
          </a:p>
          <a:p>
            <a:pPr marL="0" indent="0">
              <a:buNone/>
            </a:pPr>
            <a:r>
              <a:rPr lang="ja-JP" altLang="en-US" sz="2400" dirty="0">
                <a:latin typeface="+mn-ea"/>
              </a:rPr>
              <a:t>内容把握にかける時間と労力を節約することが出来る。</a:t>
            </a:r>
          </a:p>
        </p:txBody>
      </p:sp>
      <p:sp>
        <p:nvSpPr>
          <p:cNvPr id="11" name="コンテンツ プレースホルダー 2">
            <a:extLst>
              <a:ext uri="{FF2B5EF4-FFF2-40B4-BE49-F238E27FC236}">
                <a16:creationId xmlns:a16="http://schemas.microsoft.com/office/drawing/2014/main" id="{F5A1716E-3108-4FAB-B732-D8663A32FFF7}"/>
              </a:ext>
            </a:extLst>
          </p:cNvPr>
          <p:cNvSpPr txBox="1">
            <a:spLocks/>
          </p:cNvSpPr>
          <p:nvPr/>
        </p:nvSpPr>
        <p:spPr>
          <a:xfrm>
            <a:off x="1230846" y="5354519"/>
            <a:ext cx="5112804" cy="544947"/>
          </a:xfrm>
          <a:prstGeom prst="rect">
            <a:avLst/>
          </a:prstGeom>
        </p:spPr>
        <p:txBody>
          <a:bodyPr vert="horz" lIns="91440" tIns="45720" rIns="91440" bIns="45720" rtlCol="0">
            <a:normAutofit lnSpcReduction="10000"/>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kumimoji="1"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400" kern="1200" baseline="0">
                <a:solidFill>
                  <a:schemeClr val="tx2"/>
                </a:solidFill>
                <a:latin typeface="+mn-lt"/>
                <a:ea typeface="+mn-ea"/>
                <a:cs typeface="+mn-cs"/>
              </a:defRPr>
            </a:lvl9pPr>
          </a:lstStyle>
          <a:p>
            <a:r>
              <a:rPr lang="ja-JP" altLang="en-US" sz="3200" dirty="0"/>
              <a:t>アクセシビリティの向上</a:t>
            </a:r>
            <a:endParaRPr lang="en-US" altLang="ja-JP" sz="3200" dirty="0"/>
          </a:p>
        </p:txBody>
      </p:sp>
      <p:sp>
        <p:nvSpPr>
          <p:cNvPr id="12" name="テキスト ボックス 11">
            <a:extLst>
              <a:ext uri="{FF2B5EF4-FFF2-40B4-BE49-F238E27FC236}">
                <a16:creationId xmlns:a16="http://schemas.microsoft.com/office/drawing/2014/main" id="{9E21C1DE-0E86-487E-ACA4-42B5C25A8EB5}"/>
              </a:ext>
            </a:extLst>
          </p:cNvPr>
          <p:cNvSpPr txBox="1"/>
          <p:nvPr/>
        </p:nvSpPr>
        <p:spPr>
          <a:xfrm>
            <a:off x="1729636" y="5899466"/>
            <a:ext cx="10033516" cy="461665"/>
          </a:xfrm>
          <a:prstGeom prst="rect">
            <a:avLst/>
          </a:prstGeom>
          <a:noFill/>
        </p:spPr>
        <p:txBody>
          <a:bodyPr wrap="none" rtlCol="0">
            <a:spAutoFit/>
          </a:bodyPr>
          <a:lstStyle/>
          <a:p>
            <a:pPr marL="0" indent="0">
              <a:buNone/>
            </a:pPr>
            <a:r>
              <a:rPr lang="ja-JP" altLang="en-US" sz="2400" dirty="0">
                <a:latin typeface="+mn-ea"/>
              </a:rPr>
              <a:t>誰もが専門的で理解が難しい文書に気軽にアクセスできるようになる。</a:t>
            </a:r>
          </a:p>
        </p:txBody>
      </p:sp>
    </p:spTree>
    <p:extLst>
      <p:ext uri="{BB962C8B-B14F-4D97-AF65-F5344CB8AC3E}">
        <p14:creationId xmlns:p14="http://schemas.microsoft.com/office/powerpoint/2010/main" val="1407053933"/>
      </p:ext>
    </p:extLst>
  </p:cSld>
  <p:clrMapOvr>
    <a:masterClrMapping/>
  </p:clrMapOvr>
</p:sld>
</file>

<file path=ppt/theme/theme1.xml><?xml version="1.0" encoding="utf-8"?>
<a:theme xmlns:a="http://schemas.openxmlformats.org/drawingml/2006/main" name="トリミング">
  <a:themeElements>
    <a:clrScheme name="トリミング">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トリミング">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トリミング">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TM10001105[[fn=トリミング]]</Template>
  <TotalTime>3887</TotalTime>
  <Words>1326</Words>
  <Application>Microsoft Office PowerPoint</Application>
  <PresentationFormat>ワイド画面</PresentationFormat>
  <Paragraphs>128</Paragraphs>
  <Slides>11</Slides>
  <Notes>10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ＭＳ 明朝</vt:lpstr>
      <vt:lpstr>メイリオ</vt:lpstr>
      <vt:lpstr>游ゴシック</vt:lpstr>
      <vt:lpstr>游明朝</vt:lpstr>
      <vt:lpstr>Franklin Gothic Book</vt:lpstr>
      <vt:lpstr>トリミング</vt:lpstr>
      <vt:lpstr>法的文書再構築アプリ</vt:lpstr>
      <vt:lpstr>背景</vt:lpstr>
      <vt:lpstr>課題</vt:lpstr>
      <vt:lpstr>提案アプリケーション</vt:lpstr>
      <vt:lpstr>法的文書再構築アプリとは</vt:lpstr>
      <vt:lpstr>詳細説明</vt:lpstr>
      <vt:lpstr>詳細説明</vt:lpstr>
      <vt:lpstr>例）契約約款の再構築イメージ</vt:lpstr>
      <vt:lpstr>アプリを使用するメリット</vt:lpstr>
      <vt:lpstr>アプリの課題</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役員プレゼンテーション</dc:title>
  <dc:creator>小関 知久</dc:creator>
  <cp:revision>149</cp:revision>
  <dcterms:created xsi:type="dcterms:W3CDTF">2023-06-15T02:19:19Z</dcterms:created>
  <dcterms:modified xsi:type="dcterms:W3CDTF">2023-09-27T09:41:30Z</dcterms:modified>
</cp:coreProperties>
</file>