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 id="2147483924" r:id="rId2"/>
  </p:sldMasterIdLst>
  <p:notesMasterIdLst>
    <p:notesMasterId r:id="rId18"/>
  </p:notesMasterIdLst>
  <p:handoutMasterIdLst>
    <p:handoutMasterId r:id="rId19"/>
  </p:handoutMasterIdLst>
  <p:sldIdLst>
    <p:sldId id="280" r:id="rId3"/>
    <p:sldId id="281" r:id="rId4"/>
    <p:sldId id="309" r:id="rId5"/>
    <p:sldId id="284" r:id="rId6"/>
    <p:sldId id="297" r:id="rId7"/>
    <p:sldId id="287" r:id="rId8"/>
    <p:sldId id="296" r:id="rId9"/>
    <p:sldId id="304" r:id="rId10"/>
    <p:sldId id="311" r:id="rId11"/>
    <p:sldId id="285" r:id="rId12"/>
    <p:sldId id="275" r:id="rId13"/>
    <p:sldId id="307" r:id="rId14"/>
    <p:sldId id="308" r:id="rId15"/>
    <p:sldId id="279" r:id="rId16"/>
    <p:sldId id="310" r:id="rId1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門田" id="{94674D0D-6054-4DAA-A417-751DBE8441AF}">
          <p14:sldIdLst>
            <p14:sldId id="280"/>
            <p14:sldId id="281"/>
            <p14:sldId id="309"/>
            <p14:sldId id="284"/>
            <p14:sldId id="297"/>
            <p14:sldId id="287"/>
          </p14:sldIdLst>
        </p14:section>
        <p14:section name="川﨑" id="{806CF02C-C87F-4E92-8425-CD98CD20317A}">
          <p14:sldIdLst>
            <p14:sldId id="296"/>
            <p14:sldId id="304"/>
            <p14:sldId id="311"/>
            <p14:sldId id="285"/>
            <p14:sldId id="275"/>
          </p14:sldIdLst>
        </p14:section>
        <p14:section name="木下" id="{DD423EB1-2CE4-427E-9A4C-DCCF891B3E0D}">
          <p14:sldIdLst>
            <p14:sldId id="307"/>
            <p14:sldId id="308"/>
            <p14:sldId id="279"/>
            <p14:sldId id="3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﨑　稜真" initials="川﨑　稜真" lastIdx="1" clrIdx="0">
    <p:extLst>
      <p:ext uri="{19B8F6BF-5375-455C-9EA6-DF929625EA0E}">
        <p15:presenceInfo xmlns:p15="http://schemas.microsoft.com/office/powerpoint/2012/main" userId="川﨑　稜真"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3879" autoAdjust="0"/>
  </p:normalViewPr>
  <p:slideViewPr>
    <p:cSldViewPr snapToGrid="0">
      <p:cViewPr varScale="1">
        <p:scale>
          <a:sx n="53" d="100"/>
          <a:sy n="53" d="100"/>
        </p:scale>
        <p:origin x="102" y="72"/>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935A1F4-02BA-44CA-AE00-5ACAF9B99D9D}" type="datetimeFigureOut">
              <a:rPr kumimoji="1" lang="ja-JP" altLang="en-US" smtClean="0"/>
              <a:t>2023/1/26</a:t>
            </a:fld>
            <a:endParaRPr kumimoji="1" lang="ja-JP" altLang="en-US"/>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4C7C94-3CF5-4338-9E5C-2921A0248474}" type="slidenum">
              <a:rPr kumimoji="1" lang="ja-JP" altLang="en-US" smtClean="0"/>
              <a:t>‹#›</a:t>
            </a:fld>
            <a:endParaRPr kumimoji="1" lang="ja-JP" altLang="en-US"/>
          </a:p>
        </p:txBody>
      </p:sp>
    </p:spTree>
    <p:extLst>
      <p:ext uri="{BB962C8B-B14F-4D97-AF65-F5344CB8AC3E}">
        <p14:creationId xmlns:p14="http://schemas.microsoft.com/office/powerpoint/2010/main" val="1022548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F9BFB-F2D4-4976-9E9D-20C32032F294}" type="datetimeFigureOut">
              <a:rPr kumimoji="1" lang="ja-JP" altLang="en-US" smtClean="0"/>
              <a:t>2023/1/26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51469-662B-4C1F-AE07-EC3B9F76288C}" type="slidenum">
              <a:rPr kumimoji="1" lang="ja-JP" altLang="en-US" smtClean="0"/>
              <a:t>‹#›</a:t>
            </a:fld>
            <a:endParaRPr kumimoji="1" lang="ja-JP" altLang="en-US"/>
          </a:p>
        </p:txBody>
      </p:sp>
    </p:spTree>
    <p:extLst>
      <p:ext uri="{BB962C8B-B14F-4D97-AF65-F5344CB8AC3E}">
        <p14:creationId xmlns:p14="http://schemas.microsoft.com/office/powerpoint/2010/main" val="39902064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2000" dirty="0"/>
              <a:t>NF1-I </a:t>
            </a:r>
            <a:r>
              <a:rPr kumimoji="1" lang="ja-JP" altLang="en-US" sz="2000" dirty="0"/>
              <a:t>チーム「木クレオソート」です。</a:t>
            </a:r>
            <a:endParaRPr kumimoji="1" lang="en-US" altLang="ja-JP" sz="2000" dirty="0"/>
          </a:p>
          <a:p>
            <a:r>
              <a:rPr kumimoji="1" lang="ja-JP" altLang="en-US" sz="2000" dirty="0"/>
              <a:t>よろしくお願いします。</a:t>
            </a:r>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1</a:t>
            </a:fld>
            <a:endParaRPr kumimoji="1" lang="ja-JP" altLang="en-US"/>
          </a:p>
        </p:txBody>
      </p:sp>
    </p:spTree>
    <p:extLst>
      <p:ext uri="{BB962C8B-B14F-4D97-AF65-F5344CB8AC3E}">
        <p14:creationId xmlns:p14="http://schemas.microsoft.com/office/powerpoint/2010/main" val="1463149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次にこのアプリの技術要件についてですが、地図の表示に「</a:t>
            </a:r>
            <a:r>
              <a:rPr kumimoji="1" lang="en-US" altLang="ja-JP" dirty="0"/>
              <a:t>Google Maps</a:t>
            </a:r>
            <a:r>
              <a:rPr kumimoji="1" lang="ja-JP" altLang="en-US" baseline="0" dirty="0"/>
              <a:t> </a:t>
            </a:r>
            <a:r>
              <a:rPr kumimoji="1" lang="en-US" altLang="ja-JP" dirty="0"/>
              <a:t>API</a:t>
            </a:r>
            <a:r>
              <a:rPr kumimoji="1" lang="ja-JP" altLang="en-US" dirty="0"/>
              <a:t>」、データの保存に「</a:t>
            </a:r>
            <a:r>
              <a:rPr kumimoji="1" lang="en-US" altLang="ja-JP" dirty="0"/>
              <a:t>Firebase</a:t>
            </a:r>
            <a:r>
              <a:rPr kumimoji="1" lang="ja-JP" altLang="en-US" dirty="0"/>
              <a:t>」を使用しています。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10</a:t>
            </a:fld>
            <a:endParaRPr kumimoji="1" lang="ja-JP" altLang="en-US"/>
          </a:p>
        </p:txBody>
      </p:sp>
    </p:spTree>
    <p:extLst>
      <p:ext uri="{BB962C8B-B14F-4D97-AF65-F5344CB8AC3E}">
        <p14:creationId xmlns:p14="http://schemas.microsoft.com/office/powerpoint/2010/main" val="3968739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では、次にこのアプリのメリットについて話したいと思います。</a:t>
            </a:r>
            <a:endParaRPr kumimoji="1" lang="en-US" altLang="ja-JP" dirty="0"/>
          </a:p>
          <a:p>
            <a:r>
              <a:rPr kumimoji="1" lang="ja-JP" altLang="en-US" dirty="0"/>
              <a:t>このアプリのメリットは、「アプリを使えば使うほど正確なタイミングで通知してくれるようになる」です。</a:t>
            </a:r>
            <a:endParaRPr kumimoji="1" lang="en-US" altLang="ja-JP" dirty="0"/>
          </a:p>
          <a:p>
            <a:r>
              <a:rPr kumimoji="1" lang="ja-JP" altLang="en-US" dirty="0"/>
              <a:t>初回は通知日を登録する必要がありますが、</a:t>
            </a:r>
            <a:r>
              <a:rPr kumimoji="1" lang="en-US" altLang="ja-JP" dirty="0"/>
              <a:t>2</a:t>
            </a:r>
            <a:r>
              <a:rPr kumimoji="1" lang="ja-JP" altLang="en-US" dirty="0"/>
              <a:t>回目以降は、アプリが購入周期の平均を求めて自動で通知日を設定してくれるので使用回数が増えれば増えるほど周期が正確になり、正確なタイミングで通知してくれるようになります。</a:t>
            </a:r>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11</a:t>
            </a:fld>
            <a:endParaRPr kumimoji="1" lang="ja-JP" altLang="en-US"/>
          </a:p>
        </p:txBody>
      </p:sp>
    </p:spTree>
    <p:extLst>
      <p:ext uri="{BB962C8B-B14F-4D97-AF65-F5344CB8AC3E}">
        <p14:creationId xmlns:p14="http://schemas.microsoft.com/office/powerpoint/2010/main" val="1373597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続いて、ちょっと発展した内容となります。</a:t>
            </a:r>
            <a:endParaRPr kumimoji="1" lang="en-US" altLang="ja-JP" dirty="0"/>
          </a:p>
          <a:p>
            <a:endParaRPr kumimoji="1" lang="en-US" altLang="ja-JP" dirty="0"/>
          </a:p>
          <a:p>
            <a:r>
              <a:rPr kumimoji="1" lang="ja-JP" altLang="en-US" dirty="0"/>
              <a:t>皆さん、ドラッグストアやスーパーのアプリ使ってますか？</a:t>
            </a:r>
            <a:endParaRPr kumimoji="1" lang="en-US" altLang="ja-JP" dirty="0"/>
          </a:p>
          <a:p>
            <a:endParaRPr kumimoji="1" lang="en-US" altLang="ja-JP" dirty="0"/>
          </a:p>
          <a:p>
            <a:r>
              <a:rPr kumimoji="1" lang="ja-JP" altLang="en-US" dirty="0"/>
              <a:t>～～～～利用していないのが大半だと思います</a:t>
            </a:r>
            <a:endParaRPr kumimoji="1" lang="en-US" altLang="ja-JP" dirty="0"/>
          </a:p>
          <a:p>
            <a:r>
              <a:rPr kumimoji="1" lang="ja-JP" altLang="en-US" dirty="0"/>
              <a:t>私自身も、複数のドラッグストアのアプリを利用していますが、起動するのはレジでバーコードを見せるときだけ。</a:t>
            </a:r>
            <a:endParaRPr kumimoji="1" lang="en-US" altLang="ja-JP" dirty="0"/>
          </a:p>
          <a:p>
            <a:r>
              <a:rPr kumimoji="1" lang="ja-JP" altLang="en-US" dirty="0"/>
              <a:t>私の場合は通知も切ってしまってるので、起動することがほぼほぼ無いのです。</a:t>
            </a:r>
            <a:endParaRPr kumimoji="1" lang="en-US" altLang="ja-JP" dirty="0"/>
          </a:p>
          <a:p>
            <a:r>
              <a:rPr kumimoji="1" lang="ja-JP" altLang="en-US" dirty="0"/>
              <a:t>そうなってくると、</a:t>
            </a:r>
            <a:r>
              <a:rPr kumimoji="1" lang="en-US" altLang="ja-JP" dirty="0"/>
              <a:t>enter</a:t>
            </a:r>
            <a:r>
              <a:rPr kumimoji="1" lang="ja-JP" altLang="en-US" dirty="0"/>
              <a:t>容量圧迫だったり、他のお店のアプリがおおくて見つかりにくくなるとの不満があると思います</a:t>
            </a:r>
            <a:endParaRPr kumimoji="1" lang="en-US" altLang="ja-JP" dirty="0"/>
          </a:p>
          <a:p>
            <a:endParaRPr kumimoji="1" lang="en-US" altLang="ja-JP" dirty="0"/>
          </a:p>
          <a:p>
            <a:r>
              <a:rPr kumimoji="1" lang="ja-JP" altLang="en-US" dirty="0"/>
              <a:t>そこで解決すべきは、アプリの利用頻度をあげることですが、そこでこの</a:t>
            </a:r>
            <a:r>
              <a:rPr kumimoji="1" lang="en-US" altLang="ja-JP" dirty="0"/>
              <a:t>Cyno</a:t>
            </a:r>
            <a:r>
              <a:rPr kumimoji="1" lang="ja-JP" altLang="en-US" dirty="0"/>
              <a:t>の技術を吸収すれば、もっと起動頻度が上がるのではないかと考えました</a:t>
            </a:r>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12</a:t>
            </a:fld>
            <a:endParaRPr kumimoji="1" lang="ja-JP" altLang="en-US"/>
          </a:p>
        </p:txBody>
      </p:sp>
    </p:spTree>
    <p:extLst>
      <p:ext uri="{BB962C8B-B14F-4D97-AF65-F5344CB8AC3E}">
        <p14:creationId xmlns:p14="http://schemas.microsoft.com/office/powerpoint/2010/main" val="132143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利用頻度上昇</a:t>
            </a:r>
            <a:br>
              <a:rPr kumimoji="1" lang="en-US" altLang="ja-JP" dirty="0"/>
            </a:br>
            <a:r>
              <a:rPr kumimoji="1" lang="ja-JP" altLang="en-US" dirty="0"/>
              <a:t>利用頻度が上がることで、広告やおすすめ情報をもっと見てもらいやすくなります。</a:t>
            </a:r>
            <a:endParaRPr kumimoji="1" lang="en-US" altLang="ja-JP" dirty="0"/>
          </a:p>
          <a:p>
            <a:endParaRPr kumimoji="1" lang="en-US" altLang="ja-JP" dirty="0"/>
          </a:p>
          <a:p>
            <a:r>
              <a:rPr kumimoji="1" lang="ja-JP" altLang="en-US" dirty="0"/>
              <a:t>情報収集</a:t>
            </a:r>
            <a:endParaRPr kumimoji="1" lang="en-US" altLang="ja-JP" dirty="0"/>
          </a:p>
          <a:p>
            <a:r>
              <a:rPr kumimoji="1" lang="ja-JP" altLang="en-US" dirty="0"/>
              <a:t>ユーザーの使っている消耗品や頻度の情報を収集することで、</a:t>
            </a:r>
            <a:endParaRPr kumimoji="1" lang="en-US" altLang="ja-JP" dirty="0"/>
          </a:p>
          <a:p>
            <a:r>
              <a:rPr kumimoji="1" lang="ja-JP" altLang="en-US" dirty="0"/>
              <a:t>そのユーザー専用のクーポン配布や別フレーバーの紹介など、販売促進につながると考えています。</a:t>
            </a:r>
            <a:endParaRPr kumimoji="1" lang="en-US" altLang="ja-JP" dirty="0"/>
          </a:p>
          <a:p>
            <a:endParaRPr kumimoji="1" lang="en-US" altLang="ja-JP" dirty="0"/>
          </a:p>
          <a:p>
            <a:r>
              <a:rPr kumimoji="1" lang="ja-JP" altLang="en-US" dirty="0"/>
              <a:t>そしてユーザーの定着</a:t>
            </a:r>
            <a:endParaRPr kumimoji="1" lang="en-US" altLang="ja-JP" dirty="0"/>
          </a:p>
          <a:p>
            <a:r>
              <a:rPr kumimoji="1" lang="ja-JP" altLang="en-US" dirty="0"/>
              <a:t>日用品が無くなりそうなタイミングで通知してくれて、自分にあったクーポンが送られてきて、ユーザーを囲い込むことでその小売店に定着させることができるのではないかと思います</a:t>
            </a:r>
            <a:endParaRPr kumimoji="1" lang="en-US" altLang="ja-JP" dirty="0"/>
          </a:p>
          <a:p>
            <a:endParaRPr kumimoji="1" lang="en-US" altLang="ja-JP" dirty="0"/>
          </a:p>
          <a:p>
            <a:endParaRPr kumimoji="1" lang="en-US" altLang="ja-JP" dirty="0"/>
          </a:p>
          <a:p>
            <a:r>
              <a:rPr kumimoji="1" lang="ja-JP" altLang="en-US" dirty="0"/>
              <a:t>単体アプリとしてはではなく、今あるアプリに付随するカタチであればもっと輝くのではないかと思います。</a:t>
            </a:r>
            <a:endParaRPr kumimoji="1" lang="en-US" altLang="ja-JP" dirty="0"/>
          </a:p>
          <a:p>
            <a:r>
              <a:rPr kumimoji="1" lang="ja-JP" altLang="en-US" dirty="0"/>
              <a:t>もし皆様の中に、小売業を営んでいて会員証アプリに機能を増やしたいなという方がいらっしゃればお声がけください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13</a:t>
            </a:fld>
            <a:endParaRPr kumimoji="1" lang="ja-JP" altLang="en-US"/>
          </a:p>
        </p:txBody>
      </p:sp>
    </p:spTree>
    <p:extLst>
      <p:ext uri="{BB962C8B-B14F-4D97-AF65-F5344CB8AC3E}">
        <p14:creationId xmlns:p14="http://schemas.microsoft.com/office/powerpoint/2010/main" val="164195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これでチーム「木クレオソート」の発表を終わります。</a:t>
            </a:r>
            <a:endParaRPr kumimoji="1" lang="en-US" altLang="ja-JP" dirty="0"/>
          </a:p>
          <a:p>
            <a:r>
              <a:rPr kumimoji="1" lang="ja-JP" altLang="en-US" dirty="0"/>
              <a:t>ご清聴ありがとうございました。</a:t>
            </a:r>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14</a:t>
            </a:fld>
            <a:endParaRPr kumimoji="1" lang="ja-JP" altLang="en-US"/>
          </a:p>
        </p:txBody>
      </p:sp>
    </p:spTree>
    <p:extLst>
      <p:ext uri="{BB962C8B-B14F-4D97-AF65-F5344CB8AC3E}">
        <p14:creationId xmlns:p14="http://schemas.microsoft.com/office/powerpoint/2010/main" val="3569845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コンテスト資料用スライド</a:t>
            </a:r>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15</a:t>
            </a:fld>
            <a:endParaRPr kumimoji="1" lang="ja-JP" altLang="en-US"/>
          </a:p>
        </p:txBody>
      </p:sp>
    </p:spTree>
    <p:extLst>
      <p:ext uri="{BB962C8B-B14F-4D97-AF65-F5344CB8AC3E}">
        <p14:creationId xmlns:p14="http://schemas.microsoft.com/office/powerpoint/2010/main" val="273587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突然ですが、</a:t>
            </a:r>
            <a:r>
              <a:rPr kumimoji="1" lang="ja-JP" altLang="ja-JP" sz="1200" kern="1200" dirty="0">
                <a:solidFill>
                  <a:schemeClr val="tx1"/>
                </a:solidFill>
                <a:effectLst/>
                <a:latin typeface="+mn-lt"/>
                <a:ea typeface="+mn-ea"/>
                <a:cs typeface="+mn-cs"/>
              </a:rPr>
              <a:t>皆さんは、日用品を買い忘れた経験がありますか？</a:t>
            </a:r>
          </a:p>
          <a:p>
            <a:endParaRPr kumimoji="1" lang="ja-JP" altLang="en-US" dirty="0"/>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2</a:t>
            </a:fld>
            <a:endParaRPr kumimoji="1" lang="ja-JP" altLang="en-US"/>
          </a:p>
        </p:txBody>
      </p:sp>
    </p:spTree>
    <p:extLst>
      <p:ext uri="{BB962C8B-B14F-4D97-AF65-F5344CB8AC3E}">
        <p14:creationId xmlns:p14="http://schemas.microsoft.com/office/powerpoint/2010/main" val="74480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a:solidFill>
                  <a:schemeClr val="tx1"/>
                </a:solidFill>
                <a:effectLst/>
                <a:latin typeface="+mn-lt"/>
                <a:ea typeface="+mn-ea"/>
                <a:cs typeface="+mn-cs"/>
              </a:rPr>
              <a:t>突然ですが、</a:t>
            </a:r>
            <a:r>
              <a:rPr kumimoji="1" lang="ja-JP" altLang="ja-JP" sz="1200" kern="1200" dirty="0">
                <a:solidFill>
                  <a:schemeClr val="tx1"/>
                </a:solidFill>
                <a:effectLst/>
                <a:latin typeface="+mn-lt"/>
                <a:ea typeface="+mn-ea"/>
                <a:cs typeface="+mn-cs"/>
              </a:rPr>
              <a:t>皆さんは、日用品を買い忘れた経験がありますか？</a:t>
            </a:r>
          </a:p>
          <a:p>
            <a:endParaRPr kumimoji="1" lang="ja-JP" altLang="en-US" dirty="0"/>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3</a:t>
            </a:fld>
            <a:endParaRPr kumimoji="1" lang="ja-JP" altLang="en-US"/>
          </a:p>
        </p:txBody>
      </p:sp>
    </p:spTree>
    <p:extLst>
      <p:ext uri="{BB962C8B-B14F-4D97-AF65-F5344CB8AC3E}">
        <p14:creationId xmlns:p14="http://schemas.microsoft.com/office/powerpoint/2010/main" val="2748642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a:t>
            </a:r>
            <a:r>
              <a:rPr kumimoji="1" lang="en-US" altLang="ja-JP" dirty="0"/>
              <a:t>…</a:t>
            </a:r>
          </a:p>
          <a:p>
            <a:r>
              <a:rPr kumimoji="1" lang="ja-JP" altLang="en-US" dirty="0"/>
              <a:t>私たちは、「購入周期」、「普段購入するお店」の</a:t>
            </a:r>
            <a:r>
              <a:rPr kumimoji="1" lang="en-US" altLang="ja-JP" dirty="0"/>
              <a:t>2</a:t>
            </a:r>
            <a:r>
              <a:rPr kumimoji="1" lang="ja-JP" altLang="en-US" dirty="0"/>
              <a:t>つに着目してアプリを開発を行いました。</a:t>
            </a:r>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4</a:t>
            </a:fld>
            <a:endParaRPr kumimoji="1" lang="ja-JP" altLang="en-US"/>
          </a:p>
        </p:txBody>
      </p:sp>
    </p:spTree>
    <p:extLst>
      <p:ext uri="{BB962C8B-B14F-4D97-AF65-F5344CB8AC3E}">
        <p14:creationId xmlns:p14="http://schemas.microsoft.com/office/powerpoint/2010/main" val="2570244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アプリ概要について説明していきます。</a:t>
            </a:r>
          </a:p>
          <a:p>
            <a:r>
              <a:rPr kumimoji="1" lang="ja-JP" altLang="ja-JP" sz="1200" kern="1200" dirty="0">
                <a:solidFill>
                  <a:schemeClr val="tx1"/>
                </a:solidFill>
                <a:effectLst/>
                <a:latin typeface="+mn-lt"/>
                <a:ea typeface="+mn-ea"/>
                <a:cs typeface="+mn-cs"/>
              </a:rPr>
              <a:t>私たちが開発したアプリは、日用品</a:t>
            </a:r>
            <a:r>
              <a:rPr kumimoji="1" lang="ja-JP" altLang="en-US" sz="1200" dirty="0"/>
              <a:t>購入日</a:t>
            </a:r>
            <a:r>
              <a:rPr kumimoji="1" lang="ja-JP" altLang="ja-JP" sz="1200" kern="1200" dirty="0">
                <a:solidFill>
                  <a:schemeClr val="tx1"/>
                </a:solidFill>
                <a:effectLst/>
                <a:latin typeface="+mn-lt"/>
                <a:ea typeface="+mn-ea"/>
                <a:cs typeface="+mn-cs"/>
              </a:rPr>
              <a:t>通知アプリです。</a:t>
            </a:r>
            <a:endParaRPr kumimoji="1" lang="en-US" altLang="ja-JP" sz="1200" kern="1200" dirty="0">
              <a:solidFill>
                <a:schemeClr val="tx1"/>
              </a:solidFill>
              <a:effectLst/>
              <a:latin typeface="+mn-lt"/>
              <a:ea typeface="+mn-ea"/>
              <a:cs typeface="+mn-cs"/>
            </a:endParaRPr>
          </a:p>
          <a:p>
            <a:r>
              <a:rPr lang="ja-JP" altLang="en-US" sz="1200" dirty="0">
                <a:solidFill>
                  <a:schemeClr val="tx1"/>
                </a:solidFill>
              </a:rPr>
              <a:t>日用品のジャンルと通知してほしい日にちを登録するだけで今後の購入のタイミングをお知らせ</a:t>
            </a:r>
            <a:r>
              <a:rPr kumimoji="1" lang="ja-JP" altLang="ja-JP" sz="1200" kern="1200" dirty="0">
                <a:solidFill>
                  <a:schemeClr val="tx1"/>
                </a:solidFill>
                <a:effectLst/>
                <a:latin typeface="+mn-lt"/>
                <a:ea typeface="+mn-ea"/>
                <a:cs typeface="+mn-cs"/>
              </a:rPr>
              <a:t>してくれるといったアプリとなっております。</a:t>
            </a:r>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5</a:t>
            </a:fld>
            <a:endParaRPr kumimoji="1" lang="ja-JP" altLang="en-US"/>
          </a:p>
        </p:txBody>
      </p:sp>
    </p:spTree>
    <p:extLst>
      <p:ext uri="{BB962C8B-B14F-4D97-AF65-F5344CB8AC3E}">
        <p14:creationId xmlns:p14="http://schemas.microsoft.com/office/powerpoint/2010/main" val="1426778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このアプリの利用者のターゲットは日用品を購入するすべての人です。</a:t>
            </a:r>
            <a:endParaRPr kumimoji="1" lang="ja-JP" altLang="en-US" dirty="0"/>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6</a:t>
            </a:fld>
            <a:endParaRPr kumimoji="1" lang="ja-JP" altLang="en-US"/>
          </a:p>
        </p:txBody>
      </p:sp>
    </p:spTree>
    <p:extLst>
      <p:ext uri="{BB962C8B-B14F-4D97-AF65-F5344CB8AC3E}">
        <p14:creationId xmlns:p14="http://schemas.microsoft.com/office/powerpoint/2010/main" val="284594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実機説明についてです。</a:t>
            </a:r>
            <a:endParaRPr kumimoji="1" lang="en-US" altLang="ja-JP" dirty="0"/>
          </a:p>
          <a:p>
            <a:r>
              <a:rPr kumimoji="1" lang="ja-JP" altLang="en-US" dirty="0"/>
              <a:t>まずこちらは、起動時の画面です。</a:t>
            </a:r>
            <a:endParaRPr kumimoji="1" lang="en-US" altLang="ja-JP" dirty="0"/>
          </a:p>
          <a:p>
            <a:r>
              <a:rPr kumimoji="1" lang="ja-JP" altLang="en-US" dirty="0"/>
              <a:t>こちらの画面は、「カレンダー」、「登録した日用品」が表示されるようになっています。</a:t>
            </a:r>
            <a:endParaRPr kumimoji="1" lang="en-US" altLang="ja-JP" dirty="0"/>
          </a:p>
          <a:p>
            <a:r>
              <a:rPr kumimoji="1" lang="ja-JP" altLang="en-US" dirty="0"/>
              <a:t>また登録済み日用品は、リスト形式で表示されるので何が登録済みなのか一目で分かるようになっています。</a:t>
            </a:r>
            <a:endParaRPr kumimoji="1" lang="en-US" altLang="ja-JP" dirty="0"/>
          </a:p>
          <a:p>
            <a:r>
              <a:rPr kumimoji="1" lang="ja-JP" altLang="en-US" dirty="0"/>
              <a:t>そして、新規登録をしたい場合には、右下のボタンを押すことで日用品の新規登録ができます。</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7</a:t>
            </a:fld>
            <a:endParaRPr kumimoji="1" lang="ja-JP" altLang="en-US"/>
          </a:p>
        </p:txBody>
      </p:sp>
    </p:spTree>
    <p:extLst>
      <p:ext uri="{BB962C8B-B14F-4D97-AF65-F5344CB8AC3E}">
        <p14:creationId xmlns:p14="http://schemas.microsoft.com/office/powerpoint/2010/main" val="1387792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それでは、次に新規登録の手順の説明をしていきます。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登録手順は、とても簡単で登録必須項目である通知日、ジャンル、品目を登録するだけです。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また、ジャンルに関しては、既存の</a:t>
            </a:r>
            <a:r>
              <a:rPr kumimoji="1" lang="en-US" altLang="ja-JP" dirty="0"/>
              <a:t>9</a:t>
            </a:r>
            <a:r>
              <a:rPr kumimoji="1" lang="ja-JP" altLang="en-US" dirty="0"/>
              <a:t>つの項目に加え、自分で新たなジャンルを作成できます。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さらに、先ほどの</a:t>
            </a:r>
            <a:r>
              <a:rPr kumimoji="1" lang="en-US" altLang="ja-JP" dirty="0"/>
              <a:t>3</a:t>
            </a:r>
            <a:r>
              <a:rPr kumimoji="1" lang="ja-JP" altLang="en-US" dirty="0"/>
              <a:t>つの項目に加え通知時刻、お店を登録することも可能です。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それでは、実際に店舗登録機能の使い方を見てみましょう。</a:t>
            </a:r>
            <a:endParaRPr kumimoji="1" lang="en-US" altLang="ja-JP" sz="1200" dirty="0"/>
          </a:p>
          <a:p>
            <a:endParaRPr kumimoji="1" lang="ja-JP" altLang="en-US" dirty="0"/>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8</a:t>
            </a:fld>
            <a:endParaRPr kumimoji="1" lang="ja-JP" altLang="en-US"/>
          </a:p>
        </p:txBody>
      </p:sp>
    </p:spTree>
    <p:extLst>
      <p:ext uri="{BB962C8B-B14F-4D97-AF65-F5344CB8AC3E}">
        <p14:creationId xmlns:p14="http://schemas.microsoft.com/office/powerpoint/2010/main" val="3676161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店舗登録使い方</a:t>
            </a:r>
          </a:p>
        </p:txBody>
      </p:sp>
      <p:sp>
        <p:nvSpPr>
          <p:cNvPr id="4" name="スライド番号プレースホルダー 3"/>
          <p:cNvSpPr>
            <a:spLocks noGrp="1"/>
          </p:cNvSpPr>
          <p:nvPr>
            <p:ph type="sldNum" sz="quarter" idx="10"/>
          </p:nvPr>
        </p:nvSpPr>
        <p:spPr/>
        <p:txBody>
          <a:bodyPr/>
          <a:lstStyle/>
          <a:p>
            <a:fld id="{E6251469-662B-4C1F-AE07-EC3B9F76288C}" type="slidenum">
              <a:rPr kumimoji="1" lang="ja-JP" altLang="en-US" smtClean="0"/>
              <a:t>9</a:t>
            </a:fld>
            <a:endParaRPr kumimoji="1" lang="ja-JP" altLang="en-US"/>
          </a:p>
        </p:txBody>
      </p:sp>
    </p:spTree>
    <p:extLst>
      <p:ext uri="{BB962C8B-B14F-4D97-AF65-F5344CB8AC3E}">
        <p14:creationId xmlns:p14="http://schemas.microsoft.com/office/powerpoint/2010/main" val="335976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150437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937536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701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25111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859847" y="681904"/>
            <a:ext cx="8911687" cy="539768"/>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960582" y="1542473"/>
            <a:ext cx="10544030" cy="436874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3568074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77160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1100822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1957989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731792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cy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356283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4259157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3288566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図を追加</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1832896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2306592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609251C-B6D5-4FBB-8EB4-48BC3ADB751A}" type="slidenum">
              <a:rPr kumimoji="1" lang="ja-JP" altLang="en-US" smtClean="0"/>
              <a:t>‹#›</a:t>
            </a:fld>
            <a:endParaRPr kumimoji="1" lang="ja-JP" alt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58791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2431051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09251C-B6D5-4FBB-8EB4-48BC3ADB751A}" type="slidenum">
              <a:rPr kumimoji="1" lang="ja-JP" altLang="en-US" smtClean="0"/>
              <a:t>‹#›</a:t>
            </a:fld>
            <a:endParaRPr kumimoji="1" lang="ja-JP" alt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22042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3683482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607490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1502478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2493459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265165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693535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228877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2315838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3053090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F597CF-8E75-450F-A672-7DC5E8F6AD58}" type="datetimeFigureOut">
              <a:rPr kumimoji="1" lang="ja-JP" altLang="en-US" smtClean="0"/>
              <a:t>2023/1/26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2959290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214062000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bg2">
              <a:lumMod val="90000"/>
              <a:alpha val="36078"/>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0F597CF-8E75-450F-A672-7DC5E8F6AD58}" type="datetimeFigureOut">
              <a:rPr kumimoji="1" lang="ja-JP" altLang="en-US" smtClean="0"/>
              <a:t>2023/1/26</a:t>
            </a:fld>
            <a:endParaRPr kumimoji="1" lang="ja-JP" alt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609251C-B6D5-4FBB-8EB4-48BC3ADB751A}" type="slidenum">
              <a:rPr kumimoji="1" lang="ja-JP" altLang="en-US" smtClean="0"/>
              <a:t>‹#›</a:t>
            </a:fld>
            <a:endParaRPr kumimoji="1" lang="ja-JP" altLang="en-US"/>
          </a:p>
        </p:txBody>
      </p:sp>
    </p:spTree>
    <p:extLst>
      <p:ext uri="{BB962C8B-B14F-4D97-AF65-F5344CB8AC3E}">
        <p14:creationId xmlns:p14="http://schemas.microsoft.com/office/powerpoint/2010/main" val="96693319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Lst>
  <p:txStyles>
    <p:title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fontScale="90000"/>
          </a:bodyPr>
          <a:lstStyle/>
          <a:p>
            <a:r>
              <a:rPr kumimoji="1" lang="en-US" altLang="ja-JP" sz="11500" dirty="0">
                <a:latin typeface="+mj-ea"/>
              </a:rPr>
              <a:t>Cyno</a:t>
            </a:r>
            <a:br>
              <a:rPr lang="en-US" altLang="ja-JP" dirty="0"/>
            </a:br>
            <a:r>
              <a:rPr lang="ja-JP" altLang="en-US" sz="3200" dirty="0"/>
              <a:t>～あなたにあったサイクルを～</a:t>
            </a:r>
            <a:endParaRPr kumimoji="1" lang="ja-JP" altLang="en-US" sz="3200" dirty="0"/>
          </a:p>
        </p:txBody>
      </p:sp>
      <p:sp>
        <p:nvSpPr>
          <p:cNvPr id="5" name="字幕 4">
            <a:extLst>
              <a:ext uri="{FF2B5EF4-FFF2-40B4-BE49-F238E27FC236}">
                <a16:creationId xmlns:a16="http://schemas.microsoft.com/office/drawing/2014/main" id="{8C857FD6-EFC1-A3E1-3415-C536FF15441F}"/>
              </a:ext>
            </a:extLst>
          </p:cNvPr>
          <p:cNvSpPr>
            <a:spLocks noGrp="1"/>
          </p:cNvSpPr>
          <p:nvPr>
            <p:ph type="subTitle" idx="1"/>
          </p:nvPr>
        </p:nvSpPr>
        <p:spPr/>
        <p:txBody>
          <a:bodyPr/>
          <a:lstStyle/>
          <a:p>
            <a:r>
              <a:rPr lang="ja-JP" altLang="en-US" dirty="0"/>
              <a:t>　</a:t>
            </a:r>
          </a:p>
        </p:txBody>
      </p:sp>
    </p:spTree>
    <p:extLst>
      <p:ext uri="{BB962C8B-B14F-4D97-AF65-F5344CB8AC3E}">
        <p14:creationId xmlns:p14="http://schemas.microsoft.com/office/powerpoint/2010/main" val="3208552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505528" y="637308"/>
            <a:ext cx="3432232" cy="923330"/>
          </a:xfrm>
          <a:prstGeom prst="rect">
            <a:avLst/>
          </a:prstGeom>
          <a:noFill/>
        </p:spPr>
        <p:txBody>
          <a:bodyPr wrap="square" rtlCol="0">
            <a:spAutoFit/>
          </a:bodyPr>
          <a:lstStyle/>
          <a:p>
            <a:r>
              <a:rPr lang="en-US" altLang="ja-JP" sz="4400" dirty="0"/>
              <a:t> </a:t>
            </a:r>
            <a:r>
              <a:rPr lang="ja-JP" altLang="en-US" sz="5400" dirty="0"/>
              <a:t>技術要件</a:t>
            </a:r>
            <a:endParaRPr lang="en-US" altLang="ja-JP" sz="5400" dirty="0"/>
          </a:p>
        </p:txBody>
      </p:sp>
      <p:sp>
        <p:nvSpPr>
          <p:cNvPr id="2" name="テキスト ボックス 1"/>
          <p:cNvSpPr txBox="1"/>
          <p:nvPr/>
        </p:nvSpPr>
        <p:spPr>
          <a:xfrm>
            <a:off x="888275" y="1882502"/>
            <a:ext cx="4428309" cy="646331"/>
          </a:xfrm>
          <a:prstGeom prst="rect">
            <a:avLst/>
          </a:prstGeom>
          <a:noFill/>
        </p:spPr>
        <p:txBody>
          <a:bodyPr wrap="square" rtlCol="0">
            <a:spAutoFit/>
          </a:bodyPr>
          <a:lstStyle/>
          <a:p>
            <a:r>
              <a:rPr kumimoji="1" lang="ja-JP" altLang="en-US" sz="3600" dirty="0">
                <a:latin typeface="Arial" panose="020B0604020202020204" pitchFamily="34" charset="0"/>
                <a:cs typeface="Arial" panose="020B0604020202020204" pitchFamily="34" charset="0"/>
              </a:rPr>
              <a:t>●</a:t>
            </a:r>
            <a:r>
              <a:rPr lang="en-US" altLang="ja-JP" sz="3600" dirty="0">
                <a:latin typeface="Arial" panose="020B0604020202020204" pitchFamily="34" charset="0"/>
                <a:cs typeface="Arial" panose="020B0604020202020204" pitchFamily="34" charset="0"/>
              </a:rPr>
              <a:t>Google Maps API</a:t>
            </a:r>
            <a:endParaRPr kumimoji="1" lang="ja-JP" altLang="en-US" sz="3600" dirty="0">
              <a:latin typeface="Arial" panose="020B0604020202020204" pitchFamily="34" charset="0"/>
              <a:cs typeface="Arial" panose="020B0604020202020204" pitchFamily="34" charset="0"/>
            </a:endParaRPr>
          </a:p>
        </p:txBody>
      </p:sp>
      <p:sp>
        <p:nvSpPr>
          <p:cNvPr id="3" name="テキスト ボックス 2"/>
          <p:cNvSpPr txBox="1"/>
          <p:nvPr/>
        </p:nvSpPr>
        <p:spPr>
          <a:xfrm>
            <a:off x="6100013" y="1882501"/>
            <a:ext cx="4140584" cy="646331"/>
          </a:xfrm>
          <a:prstGeom prst="rect">
            <a:avLst/>
          </a:prstGeom>
          <a:noFill/>
        </p:spPr>
        <p:txBody>
          <a:bodyPr wrap="square" rtlCol="0">
            <a:spAutoFit/>
          </a:bodyPr>
          <a:lstStyle/>
          <a:p>
            <a:r>
              <a:rPr lang="ja-JP" altLang="en-US" sz="3600" dirty="0">
                <a:latin typeface="Arial" panose="020B0604020202020204" pitchFamily="34" charset="0"/>
                <a:cs typeface="Arial" panose="020B0604020202020204" pitchFamily="34" charset="0"/>
              </a:rPr>
              <a:t>●</a:t>
            </a:r>
            <a:r>
              <a:rPr lang="en-US" altLang="ja-JP" sz="3600" dirty="0">
                <a:latin typeface="Arial" panose="020B0604020202020204" pitchFamily="34" charset="0"/>
                <a:cs typeface="Arial" panose="020B0604020202020204" pitchFamily="34" charset="0"/>
              </a:rPr>
              <a:t>Firebase</a:t>
            </a:r>
            <a:endParaRPr kumimoji="1" lang="ja-JP" altLang="en-US" sz="3600" dirty="0">
              <a:latin typeface="Arial" panose="020B0604020202020204" pitchFamily="34" charset="0"/>
              <a:cs typeface="Arial" panose="020B0604020202020204" pitchFamily="34" charset="0"/>
            </a:endParaRPr>
          </a:p>
        </p:txBody>
      </p:sp>
      <p:pic>
        <p:nvPicPr>
          <p:cNvPr id="4" name="図 3"/>
          <p:cNvPicPr>
            <a:picLocks noChangeAspect="1"/>
          </p:cNvPicPr>
          <p:nvPr/>
        </p:nvPicPr>
        <p:blipFill rotWithShape="1">
          <a:blip r:embed="rId3">
            <a:extLst>
              <a:ext uri="{BEBA8EAE-BF5A-486C-A8C5-ECC9F3942E4B}">
                <a14:imgProps xmlns:a14="http://schemas.microsoft.com/office/drawing/2010/main">
                  <a14:imgLayer r:embed="rId4">
                    <a14:imgEffect>
                      <a14:backgroundRemoval t="9441" b="89161" l="6231" r="95016">
                        <a14:foregroundMark x1="33178" y1="48601" x2="33178" y2="48601"/>
                        <a14:foregroundMark x1="41277" y1="55944" x2="41277" y2="55944"/>
                        <a14:foregroundMark x1="41277" y1="46154" x2="41277" y2="46154"/>
                        <a14:foregroundMark x1="44860" y1="63287" x2="44860" y2="63287"/>
                        <a14:foregroundMark x1="51090" y1="60490" x2="51090" y2="60490"/>
                        <a14:foregroundMark x1="58723" y1="62238" x2="58723" y2="62238"/>
                        <a14:foregroundMark x1="69159" y1="61538" x2="69159" y2="61538"/>
                        <a14:foregroundMark x1="78505" y1="61538" x2="78505" y2="61538"/>
                        <a14:foregroundMark x1="86137" y1="60490" x2="86137" y2="60490"/>
                        <a14:foregroundMark x1="34579" y1="31818" x2="34579" y2="31818"/>
                        <a14:foregroundMark x1="37383" y1="25874" x2="37383" y2="25874"/>
                        <a14:foregroundMark x1="37539" y1="27972" x2="37539" y2="27972"/>
                        <a14:foregroundMark x1="39564" y1="31469" x2="39564" y2="31469"/>
                        <a14:foregroundMark x1="33489" y1="25524" x2="33489" y2="25524"/>
                        <a14:foregroundMark x1="42056" y1="28322" x2="42056" y2="28322"/>
                        <a14:foregroundMark x1="42056" y1="21329" x2="42056" y2="21329"/>
                        <a14:foregroundMark x1="43769" y1="24126" x2="43769" y2="24126"/>
                        <a14:foregroundMark x1="46106" y1="24476" x2="46106" y2="24476"/>
                        <a14:foregroundMark x1="51558" y1="31469" x2="51558" y2="31469"/>
                        <a14:foregroundMark x1="52492" y1="25524" x2="52492" y2="25524"/>
                        <a14:foregroundMark x1="54984" y1="25175" x2="54984" y2="25175"/>
                        <a14:foregroundMark x1="56854" y1="28322" x2="56854" y2="28322"/>
                        <a14:foregroundMark x1="56386" y1="20979" x2="56386" y2="20979"/>
                        <a14:foregroundMark x1="58879" y1="23776" x2="58879" y2="23776"/>
                        <a14:foregroundMark x1="61682" y1="26224" x2="61682" y2="26224"/>
                        <a14:foregroundMark x1="64019" y1="31469" x2="64019" y2="31469"/>
                        <a14:foregroundMark x1="71495" y1="52098" x2="71495" y2="52098"/>
                        <a14:backgroundMark x1="34112" y1="27622" x2="34112" y2="27622"/>
                        <a14:backgroundMark x1="33801" y1="23427" x2="33801" y2="23427"/>
                      </a14:backgroundRemoval>
                    </a14:imgEffect>
                  </a14:imgLayer>
                </a14:imgProps>
              </a:ext>
              <a:ext uri="{28A0092B-C50C-407E-A947-70E740481C1C}">
                <a14:useLocalDpi xmlns:a14="http://schemas.microsoft.com/office/drawing/2010/main" val="0"/>
              </a:ext>
            </a:extLst>
          </a:blip>
          <a:srcRect/>
          <a:stretch/>
        </p:blipFill>
        <p:spPr>
          <a:xfrm>
            <a:off x="6100013" y="2850697"/>
            <a:ext cx="5212762" cy="2322196"/>
          </a:xfrm>
          <a:prstGeom prst="rect">
            <a:avLst/>
          </a:prstGeom>
        </p:spPr>
      </p:pic>
      <p:pic>
        <p:nvPicPr>
          <p:cNvPr id="7" name="図 6"/>
          <p:cNvPicPr>
            <a:picLocks noChangeAspect="1"/>
          </p:cNvPicPr>
          <p:nvPr/>
        </p:nvPicPr>
        <p:blipFill>
          <a:blip r:embed="rId5" cstate="print">
            <a:extLst>
              <a:ext uri="{BEBA8EAE-BF5A-486C-A8C5-ECC9F3942E4B}">
                <a14:imgProps xmlns:a14="http://schemas.microsoft.com/office/drawing/2010/main">
                  <a14:imgLayer r:embed="rId6">
                    <a14:imgEffect>
                      <a14:backgroundRemoval t="3708" b="96871" l="9733" r="89919"/>
                    </a14:imgEffect>
                  </a14:imgLayer>
                </a14:imgProps>
              </a:ext>
              <a:ext uri="{28A0092B-C50C-407E-A947-70E740481C1C}">
                <a14:useLocalDpi xmlns:a14="http://schemas.microsoft.com/office/drawing/2010/main" val="0"/>
              </a:ext>
            </a:extLst>
          </a:blip>
          <a:stretch>
            <a:fillRect/>
          </a:stretch>
        </p:blipFill>
        <p:spPr>
          <a:xfrm>
            <a:off x="888275" y="2850697"/>
            <a:ext cx="3485322" cy="3485322"/>
          </a:xfrm>
          <a:prstGeom prst="rect">
            <a:avLst/>
          </a:prstGeom>
        </p:spPr>
      </p:pic>
    </p:spTree>
    <p:extLst>
      <p:ext uri="{BB962C8B-B14F-4D97-AF65-F5344CB8AC3E}">
        <p14:creationId xmlns:p14="http://schemas.microsoft.com/office/powerpoint/2010/main" val="72292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505527" y="637308"/>
            <a:ext cx="10898909" cy="923330"/>
          </a:xfrm>
          <a:prstGeom prst="rect">
            <a:avLst/>
          </a:prstGeom>
          <a:noFill/>
        </p:spPr>
        <p:txBody>
          <a:bodyPr wrap="square" rtlCol="0">
            <a:spAutoFit/>
          </a:bodyPr>
          <a:lstStyle/>
          <a:p>
            <a:r>
              <a:rPr lang="en-US" altLang="ja-JP" sz="4400" dirty="0"/>
              <a:t> </a:t>
            </a:r>
            <a:r>
              <a:rPr lang="en-US" altLang="ja-JP" sz="5400" dirty="0"/>
              <a:t>Cyno</a:t>
            </a:r>
            <a:r>
              <a:rPr lang="ja-JP" altLang="en-US" sz="5400" dirty="0"/>
              <a:t>のメリット</a:t>
            </a:r>
            <a:endParaRPr lang="en-US" altLang="ja-JP" sz="5400" dirty="0"/>
          </a:p>
        </p:txBody>
      </p:sp>
      <p:sp>
        <p:nvSpPr>
          <p:cNvPr id="4" name="テキスト ボックス 3"/>
          <p:cNvSpPr txBox="1"/>
          <p:nvPr/>
        </p:nvSpPr>
        <p:spPr>
          <a:xfrm>
            <a:off x="1505527" y="2219442"/>
            <a:ext cx="10282282" cy="5570756"/>
          </a:xfrm>
          <a:prstGeom prst="rect">
            <a:avLst/>
          </a:prstGeom>
          <a:noFill/>
          <a:ln>
            <a:noFill/>
          </a:ln>
        </p:spPr>
        <p:txBody>
          <a:bodyPr wrap="square" rtlCol="0" anchor="ctr" anchorCtr="0">
            <a:spAutoFit/>
          </a:bodyPr>
          <a:lstStyle/>
          <a:p>
            <a:r>
              <a:rPr lang="ja-JP" altLang="en-US" sz="3600" dirty="0"/>
              <a:t>●アプリを使えば使うほど</a:t>
            </a:r>
            <a:r>
              <a:rPr lang="ja-JP" altLang="en-US" sz="3600" dirty="0">
                <a:ln>
                  <a:solidFill>
                    <a:srgbClr val="FF0000"/>
                  </a:solidFill>
                </a:ln>
                <a:solidFill>
                  <a:srgbClr val="FF0000"/>
                </a:solidFill>
              </a:rPr>
              <a:t>正確なタイミング</a:t>
            </a:r>
            <a:r>
              <a:rPr lang="ja-JP" altLang="en-US" sz="3600" dirty="0"/>
              <a:t>で</a:t>
            </a:r>
            <a:endParaRPr lang="en-US" altLang="ja-JP" sz="3600" dirty="0"/>
          </a:p>
          <a:p>
            <a:r>
              <a:rPr lang="ja-JP" altLang="en-US" sz="3600" dirty="0"/>
              <a:t>　通知してくれるようになる</a:t>
            </a:r>
            <a:endParaRPr lang="en-US" altLang="ja-JP" sz="3600" dirty="0"/>
          </a:p>
          <a:p>
            <a:endParaRPr lang="en-US" altLang="ja-JP" sz="3600" dirty="0"/>
          </a:p>
          <a:p>
            <a:r>
              <a:rPr lang="ja-JP" altLang="en-US" sz="3600" dirty="0"/>
              <a:t>⇒初回は通知日を登録する必要があるが、</a:t>
            </a:r>
            <a:endParaRPr lang="en-US" altLang="ja-JP" sz="3600" dirty="0"/>
          </a:p>
          <a:p>
            <a:r>
              <a:rPr lang="ja-JP" altLang="en-US" sz="3600" dirty="0"/>
              <a:t>　</a:t>
            </a:r>
            <a:r>
              <a:rPr lang="en-US" altLang="ja-JP" sz="3600" dirty="0"/>
              <a:t>2</a:t>
            </a:r>
            <a:r>
              <a:rPr lang="ja-JP" altLang="en-US" sz="3600" dirty="0"/>
              <a:t>回目以降は、アプリが</a:t>
            </a:r>
            <a:r>
              <a:rPr lang="ja-JP" altLang="en-US" sz="3600" dirty="0">
                <a:ln>
                  <a:solidFill>
                    <a:srgbClr val="FF0000"/>
                  </a:solidFill>
                </a:ln>
                <a:solidFill>
                  <a:srgbClr val="FF0000"/>
                </a:solidFill>
              </a:rPr>
              <a:t>購入周期の平均</a:t>
            </a:r>
            <a:r>
              <a:rPr lang="ja-JP" altLang="en-US" sz="3600" dirty="0"/>
              <a:t>を</a:t>
            </a:r>
            <a:endParaRPr lang="en-US" altLang="ja-JP" sz="3600" dirty="0"/>
          </a:p>
          <a:p>
            <a:r>
              <a:rPr lang="ja-JP" altLang="en-US" sz="3600" dirty="0"/>
              <a:t>　求めて自動で通知日を設定してくれる</a:t>
            </a:r>
            <a:endParaRPr lang="en-US" altLang="ja-JP" sz="3600" dirty="0"/>
          </a:p>
          <a:p>
            <a:endParaRPr lang="en-US" altLang="ja-JP" sz="3200" dirty="0"/>
          </a:p>
          <a:p>
            <a:r>
              <a:rPr kumimoji="1" lang="ja-JP" altLang="en-US" sz="3200" dirty="0"/>
              <a:t>　　　　　　　　　　　　　</a:t>
            </a:r>
            <a:r>
              <a:rPr kumimoji="1" lang="ja-JP" altLang="en-US" sz="4400" dirty="0"/>
              <a:t>　　　　　　　　　　　　　　　　　　　　　　　　　　　　　　　　　　</a:t>
            </a:r>
            <a:endParaRPr kumimoji="1" lang="en-US" altLang="ja-JP" sz="4400" dirty="0"/>
          </a:p>
          <a:p>
            <a:endParaRPr kumimoji="1" lang="en-US" altLang="ja-JP" sz="3200" dirty="0"/>
          </a:p>
          <a:p>
            <a:endParaRPr kumimoji="1" lang="ja-JP" altLang="en-US" sz="3200" dirty="0"/>
          </a:p>
        </p:txBody>
      </p:sp>
    </p:spTree>
    <p:extLst>
      <p:ext uri="{BB962C8B-B14F-4D97-AF65-F5344CB8AC3E}">
        <p14:creationId xmlns:p14="http://schemas.microsoft.com/office/powerpoint/2010/main" val="145634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9DDF3AF-CB75-45F9-99A2-7C3158AC8DD5}"/>
              </a:ext>
            </a:extLst>
          </p:cNvPr>
          <p:cNvSpPr txBox="1"/>
          <p:nvPr/>
        </p:nvSpPr>
        <p:spPr>
          <a:xfrm>
            <a:off x="1505527" y="637308"/>
            <a:ext cx="10898909" cy="769441"/>
          </a:xfrm>
          <a:prstGeom prst="rect">
            <a:avLst/>
          </a:prstGeom>
          <a:noFill/>
        </p:spPr>
        <p:txBody>
          <a:bodyPr wrap="square" rtlCol="0">
            <a:spAutoFit/>
          </a:bodyPr>
          <a:lstStyle/>
          <a:p>
            <a:r>
              <a:rPr kumimoji="1" lang="ja-JP" altLang="en-US" sz="4400" b="0" i="0" u="none" strike="noStrike" kern="1200" cap="none"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既存アプリとの統合</a:t>
            </a:r>
            <a:endParaRPr lang="en-US" altLang="ja-JP" sz="5400" dirty="0"/>
          </a:p>
        </p:txBody>
      </p:sp>
      <p:sp>
        <p:nvSpPr>
          <p:cNvPr id="9" name="コンテンツ プレースホルダー 2">
            <a:extLst>
              <a:ext uri="{FF2B5EF4-FFF2-40B4-BE49-F238E27FC236}">
                <a16:creationId xmlns:a16="http://schemas.microsoft.com/office/drawing/2014/main" id="{90F5388D-454E-4176-8C95-40F860057F1C}"/>
              </a:ext>
            </a:extLst>
          </p:cNvPr>
          <p:cNvSpPr txBox="1">
            <a:spLocks/>
          </p:cNvSpPr>
          <p:nvPr/>
        </p:nvSpPr>
        <p:spPr>
          <a:xfrm>
            <a:off x="823985" y="2230472"/>
            <a:ext cx="10544030" cy="41645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indent="0" defTabSz="914400">
              <a:spcBef>
                <a:spcPts val="0"/>
              </a:spcBef>
              <a:buClrTx/>
              <a:buFontTx/>
              <a:buNone/>
              <a:defRPr/>
            </a:pPr>
            <a:r>
              <a:rPr lang="ja-JP" altLang="en-US" sz="3600" dirty="0">
                <a:solidFill>
                  <a:prstClr val="black"/>
                </a:solidFill>
                <a:latin typeface="Century Gothic" panose="020B0502020202020204"/>
                <a:ea typeface="メイリオ" panose="020B0604030504040204" pitchFamily="50" charset="-128"/>
              </a:rPr>
              <a:t>　各小売店独自のアプリは</a:t>
            </a:r>
            <a:br>
              <a:rPr lang="en-US" altLang="ja-JP" sz="3600" dirty="0">
                <a:solidFill>
                  <a:prstClr val="black"/>
                </a:solidFill>
                <a:latin typeface="Century Gothic" panose="020B0502020202020204"/>
                <a:ea typeface="メイリオ" panose="020B0604030504040204" pitchFamily="50" charset="-128"/>
              </a:rPr>
            </a:br>
            <a:r>
              <a:rPr lang="ja-JP" altLang="en-US" sz="3600" dirty="0">
                <a:solidFill>
                  <a:prstClr val="black"/>
                </a:solidFill>
                <a:latin typeface="Century Gothic" panose="020B0502020202020204"/>
                <a:ea typeface="メイリオ" panose="020B0604030504040204" pitchFamily="50" charset="-128"/>
              </a:rPr>
              <a:t>　　　会員証目的でしか利用していないのが大半</a:t>
            </a:r>
            <a:endParaRPr lang="en-US" altLang="ja-JP" sz="3600" dirty="0">
              <a:solidFill>
                <a:prstClr val="black"/>
              </a:solidFill>
              <a:latin typeface="Century Gothic" panose="020B0502020202020204"/>
              <a:ea typeface="メイリオ" panose="020B0604030504040204" pitchFamily="50" charset="-128"/>
            </a:endParaRPr>
          </a:p>
          <a:p>
            <a:pPr marL="0" indent="0" defTabSz="914400">
              <a:spcBef>
                <a:spcPts val="0"/>
              </a:spcBef>
              <a:buClrTx/>
              <a:buFontTx/>
              <a:buNone/>
              <a:defRPr/>
            </a:pPr>
            <a:endParaRPr lang="en-US" altLang="ja-JP" sz="3600" dirty="0">
              <a:solidFill>
                <a:prstClr val="black"/>
              </a:solidFill>
              <a:latin typeface="Century Gothic" panose="020B0502020202020204"/>
              <a:ea typeface="メイリオ" panose="020B0604030504040204" pitchFamily="50" charset="-128"/>
            </a:endParaRPr>
          </a:p>
          <a:p>
            <a:pPr marL="0" indent="0" defTabSz="914400">
              <a:spcBef>
                <a:spcPts val="0"/>
              </a:spcBef>
              <a:buClrTx/>
              <a:buFontTx/>
              <a:buNone/>
              <a:defRPr/>
            </a:pPr>
            <a:r>
              <a:rPr lang="ja-JP" altLang="en-US" sz="3600" dirty="0">
                <a:solidFill>
                  <a:prstClr val="black"/>
                </a:solidFill>
                <a:latin typeface="Century Gothic" panose="020B0502020202020204"/>
                <a:ea typeface="メイリオ" panose="020B0604030504040204" pitchFamily="50" charset="-128"/>
              </a:rPr>
              <a:t>　→ユーザーにとっては容量圧迫、</a:t>
            </a:r>
            <a:br>
              <a:rPr lang="en-US" altLang="ja-JP" sz="3600" dirty="0">
                <a:solidFill>
                  <a:prstClr val="black"/>
                </a:solidFill>
                <a:latin typeface="Century Gothic" panose="020B0502020202020204"/>
                <a:ea typeface="メイリオ" panose="020B0604030504040204" pitchFamily="50" charset="-128"/>
              </a:rPr>
            </a:br>
            <a:r>
              <a:rPr lang="ja-JP" altLang="en-US" sz="3600" dirty="0">
                <a:solidFill>
                  <a:prstClr val="black"/>
                </a:solidFill>
                <a:latin typeface="Century Gothic" panose="020B0502020202020204"/>
                <a:ea typeface="メイリオ" panose="020B0604030504040204" pitchFamily="50" charset="-128"/>
              </a:rPr>
              <a:t>　　　ホーム画面で見つからない、などの不満</a:t>
            </a:r>
            <a:endParaRPr lang="en-US" altLang="ja-JP" sz="3600" dirty="0">
              <a:solidFill>
                <a:prstClr val="black"/>
              </a:solidFill>
              <a:latin typeface="Century Gothic" panose="020B0502020202020204"/>
              <a:ea typeface="メイリオ" panose="020B0604030504040204" pitchFamily="50" charset="-128"/>
            </a:endParaRPr>
          </a:p>
          <a:p>
            <a:pPr marL="0" indent="0" defTabSz="914400">
              <a:spcBef>
                <a:spcPts val="0"/>
              </a:spcBef>
              <a:buClrTx/>
              <a:buFontTx/>
              <a:buNone/>
              <a:defRPr/>
            </a:pPr>
            <a:endParaRPr lang="en-US" altLang="ja-JP" sz="3600" dirty="0">
              <a:solidFill>
                <a:prstClr val="black"/>
              </a:solidFill>
              <a:latin typeface="Century Gothic" panose="020B0502020202020204"/>
              <a:ea typeface="メイリオ" panose="020B0604030504040204" pitchFamily="50" charset="-128"/>
            </a:endParaRPr>
          </a:p>
          <a:p>
            <a:pPr marL="0" indent="0" algn="ctr" defTabSz="914400">
              <a:spcBef>
                <a:spcPts val="0"/>
              </a:spcBef>
              <a:buClrTx/>
              <a:buFontTx/>
              <a:buNone/>
              <a:defRPr/>
            </a:pPr>
            <a:r>
              <a:rPr lang="ja-JP" altLang="en-US" sz="4800" dirty="0">
                <a:solidFill>
                  <a:prstClr val="black"/>
                </a:solidFill>
                <a:latin typeface="Century Gothic" panose="020B0502020202020204"/>
                <a:ea typeface="メイリオ" panose="020B0604030504040204" pitchFamily="50" charset="-128"/>
              </a:rPr>
              <a:t>→</a:t>
            </a:r>
            <a:r>
              <a:rPr lang="en-US" altLang="ja-JP" sz="4800" dirty="0">
                <a:solidFill>
                  <a:prstClr val="black"/>
                </a:solidFill>
                <a:latin typeface="Century Gothic" panose="020B0502020202020204"/>
                <a:ea typeface="メイリオ" panose="020B0604030504040204" pitchFamily="50" charset="-128"/>
              </a:rPr>
              <a:t>Cyno</a:t>
            </a:r>
            <a:r>
              <a:rPr lang="ja-JP" altLang="en-US" sz="4800" dirty="0">
                <a:solidFill>
                  <a:prstClr val="black"/>
                </a:solidFill>
                <a:latin typeface="Century Gothic" panose="020B0502020202020204"/>
                <a:ea typeface="メイリオ" panose="020B0604030504040204" pitchFamily="50" charset="-128"/>
              </a:rPr>
              <a:t>を吸収</a:t>
            </a:r>
            <a:endParaRPr lang="en-US" altLang="ja-JP" sz="4800" dirty="0">
              <a:solidFill>
                <a:prstClr val="black"/>
              </a:solidFill>
              <a:latin typeface="Century Gothic" panose="020B0502020202020204"/>
              <a:ea typeface="メイリオ" panose="020B0604030504040204" pitchFamily="50" charset="-128"/>
            </a:endParaRPr>
          </a:p>
        </p:txBody>
      </p:sp>
      <p:pic>
        <p:nvPicPr>
          <p:cNvPr id="13" name="図 12">
            <a:extLst>
              <a:ext uri="{FF2B5EF4-FFF2-40B4-BE49-F238E27FC236}">
                <a16:creationId xmlns:a16="http://schemas.microsoft.com/office/drawing/2014/main" id="{3C8CF299-FA3B-41B6-A025-572448A545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659213" y="239945"/>
            <a:ext cx="2075587" cy="2075587"/>
          </a:xfrm>
          <a:prstGeom prst="roundRect">
            <a:avLst>
              <a:gd name="adj" fmla="val 22908"/>
            </a:avLst>
          </a:prstGeom>
          <a:ln>
            <a:solidFill>
              <a:schemeClr val="tx1"/>
            </a:solidFill>
          </a:ln>
          <a:effectLst>
            <a:outerShdw blurRad="76200" dist="38100" dir="7800000" algn="tl" rotWithShape="0">
              <a:srgbClr val="000000">
                <a:alpha val="40000"/>
              </a:srgbClr>
            </a:outerShdw>
          </a:effectLst>
        </p:spPr>
      </p:pic>
      <p:pic>
        <p:nvPicPr>
          <p:cNvPr id="14" name="図 13">
            <a:extLst>
              <a:ext uri="{FF2B5EF4-FFF2-40B4-BE49-F238E27FC236}">
                <a16:creationId xmlns:a16="http://schemas.microsoft.com/office/drawing/2014/main" id="{0E8A0F1B-BF25-46C8-8217-96B401D0C71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13505" y="239945"/>
            <a:ext cx="2075587" cy="2075587"/>
          </a:xfrm>
          <a:prstGeom prst="roundRect">
            <a:avLst>
              <a:gd name="adj" fmla="val 22908"/>
            </a:avLst>
          </a:prstGeom>
          <a:ln>
            <a:solidFill>
              <a:schemeClr val="tx1"/>
            </a:solid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90724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9DDF3AF-CB75-45F9-99A2-7C3158AC8DD5}"/>
              </a:ext>
            </a:extLst>
          </p:cNvPr>
          <p:cNvSpPr txBox="1"/>
          <p:nvPr/>
        </p:nvSpPr>
        <p:spPr>
          <a:xfrm>
            <a:off x="1505527" y="637308"/>
            <a:ext cx="10898909" cy="769441"/>
          </a:xfrm>
          <a:prstGeom prst="rect">
            <a:avLst/>
          </a:prstGeom>
          <a:noFill/>
        </p:spPr>
        <p:txBody>
          <a:bodyPr wrap="square" rtlCol="0">
            <a:spAutoFit/>
          </a:bodyPr>
          <a:lstStyle/>
          <a:p>
            <a:r>
              <a:rPr kumimoji="1" lang="ja-JP" altLang="en-US" sz="4400" b="0" i="0" u="none" strike="noStrike" kern="1200" cap="none" normalizeH="0" baseline="0" noProof="0" dirty="0">
                <a:ln>
                  <a:noFill/>
                </a:ln>
                <a:solidFill>
                  <a:prstClr val="black"/>
                </a:solidFill>
                <a:effectLst/>
                <a:uLnTx/>
                <a:uFillTx/>
                <a:latin typeface="Century Gothic" panose="020B0502020202020204"/>
                <a:ea typeface="メイリオ" panose="020B0604030504040204" pitchFamily="50" charset="-128"/>
                <a:cs typeface="+mn-cs"/>
              </a:rPr>
              <a:t>既存アプリとの統合</a:t>
            </a:r>
            <a:endParaRPr lang="en-US" altLang="ja-JP" sz="5400" dirty="0"/>
          </a:p>
        </p:txBody>
      </p:sp>
      <p:sp>
        <p:nvSpPr>
          <p:cNvPr id="9" name="コンテンツ プレースホルダー 2">
            <a:extLst>
              <a:ext uri="{FF2B5EF4-FFF2-40B4-BE49-F238E27FC236}">
                <a16:creationId xmlns:a16="http://schemas.microsoft.com/office/drawing/2014/main" id="{90F5388D-454E-4176-8C95-40F860057F1C}"/>
              </a:ext>
            </a:extLst>
          </p:cNvPr>
          <p:cNvSpPr txBox="1">
            <a:spLocks/>
          </p:cNvSpPr>
          <p:nvPr/>
        </p:nvSpPr>
        <p:spPr>
          <a:xfrm>
            <a:off x="823985" y="1406749"/>
            <a:ext cx="10544030" cy="359930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indent="0" defTabSz="914400">
              <a:spcBef>
                <a:spcPts val="0"/>
              </a:spcBef>
              <a:buClrTx/>
              <a:buFontTx/>
              <a:buNone/>
              <a:defRPr/>
            </a:pPr>
            <a:endParaRPr lang="en-US" altLang="ja-JP" sz="3600" dirty="0">
              <a:solidFill>
                <a:prstClr val="black"/>
              </a:solidFill>
              <a:latin typeface="Century Gothic" panose="020B0502020202020204"/>
              <a:ea typeface="メイリオ" panose="020B0604030504040204" pitchFamily="50" charset="-128"/>
            </a:endParaRPr>
          </a:p>
        </p:txBody>
      </p:sp>
      <p:sp>
        <p:nvSpPr>
          <p:cNvPr id="15" name="コンテンツ プレースホルダー 2">
            <a:extLst>
              <a:ext uri="{FF2B5EF4-FFF2-40B4-BE49-F238E27FC236}">
                <a16:creationId xmlns:a16="http://schemas.microsoft.com/office/drawing/2014/main" id="{E03A1F9B-1278-47CC-86AE-DC57575E352B}"/>
              </a:ext>
            </a:extLst>
          </p:cNvPr>
          <p:cNvSpPr txBox="1">
            <a:spLocks/>
          </p:cNvSpPr>
          <p:nvPr/>
        </p:nvSpPr>
        <p:spPr>
          <a:xfrm>
            <a:off x="823985" y="1550504"/>
            <a:ext cx="10544030" cy="48643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a:lstStyle>
          <a:p>
            <a:pPr marL="0" indent="0" defTabSz="914400">
              <a:spcBef>
                <a:spcPts val="0"/>
              </a:spcBef>
              <a:buClrTx/>
              <a:buFontTx/>
              <a:buNone/>
              <a:defRPr/>
            </a:pPr>
            <a:endParaRPr lang="en-US" altLang="ja-JP" sz="3600" dirty="0">
              <a:solidFill>
                <a:prstClr val="black"/>
              </a:solidFill>
              <a:latin typeface="Century Gothic" panose="020B0502020202020204"/>
              <a:ea typeface="メイリオ" panose="020B0604030504040204" pitchFamily="50" charset="-128"/>
            </a:endParaRPr>
          </a:p>
          <a:p>
            <a:pPr marL="0" indent="0" defTabSz="914400">
              <a:spcBef>
                <a:spcPts val="0"/>
              </a:spcBef>
              <a:buClrTx/>
              <a:buFontTx/>
              <a:buNone/>
              <a:defRPr/>
            </a:pPr>
            <a:r>
              <a:rPr lang="ja-JP" altLang="en-US" sz="3600" dirty="0">
                <a:solidFill>
                  <a:prstClr val="black"/>
                </a:solidFill>
                <a:latin typeface="Century Gothic" panose="020B0502020202020204"/>
                <a:ea typeface="メイリオ" panose="020B0604030504040204" pitchFamily="50" charset="-128"/>
              </a:rPr>
              <a:t>　</a:t>
            </a:r>
            <a:r>
              <a:rPr lang="ja-JP" altLang="en-US" sz="3600" dirty="0"/>
              <a:t> ●</a:t>
            </a:r>
            <a:r>
              <a:rPr lang="ja-JP" altLang="en-US" sz="3600" dirty="0">
                <a:solidFill>
                  <a:prstClr val="black"/>
                </a:solidFill>
                <a:latin typeface="Century Gothic" panose="020B0502020202020204"/>
                <a:ea typeface="メイリオ" panose="020B0604030504040204" pitchFamily="50" charset="-128"/>
              </a:rPr>
              <a:t>アプリの利用頻度上昇</a:t>
            </a:r>
            <a:br>
              <a:rPr lang="en-US" altLang="ja-JP" sz="3600" dirty="0">
                <a:solidFill>
                  <a:prstClr val="black"/>
                </a:solidFill>
                <a:latin typeface="Century Gothic" panose="020B0502020202020204"/>
                <a:ea typeface="メイリオ" panose="020B0604030504040204" pitchFamily="50" charset="-128"/>
              </a:rPr>
            </a:br>
            <a:r>
              <a:rPr lang="en-US" altLang="ja-JP" sz="1100" dirty="0">
                <a:solidFill>
                  <a:prstClr val="black"/>
                </a:solidFill>
                <a:latin typeface="Century Gothic" panose="020B0502020202020204"/>
                <a:ea typeface="メイリオ" panose="020B0604030504040204" pitchFamily="50" charset="-128"/>
              </a:rPr>
              <a:t> </a:t>
            </a:r>
          </a:p>
          <a:p>
            <a:pPr marL="0" indent="0" defTabSz="914400">
              <a:spcBef>
                <a:spcPts val="0"/>
              </a:spcBef>
              <a:buClrTx/>
              <a:buFontTx/>
              <a:buNone/>
              <a:defRPr/>
            </a:pPr>
            <a:r>
              <a:rPr lang="ja-JP" altLang="en-US" sz="3600" dirty="0">
                <a:solidFill>
                  <a:prstClr val="black"/>
                </a:solidFill>
                <a:latin typeface="Century Gothic" panose="020B0502020202020204"/>
                <a:ea typeface="メイリオ" panose="020B0604030504040204" pitchFamily="50" charset="-128"/>
              </a:rPr>
              <a:t>　</a:t>
            </a:r>
            <a:r>
              <a:rPr lang="ja-JP" altLang="en-US" sz="3600" dirty="0"/>
              <a:t> ●</a:t>
            </a:r>
            <a:r>
              <a:rPr lang="ja-JP" altLang="en-US" sz="3600" dirty="0">
                <a:solidFill>
                  <a:prstClr val="black"/>
                </a:solidFill>
                <a:latin typeface="Century Gothic" panose="020B0502020202020204"/>
                <a:ea typeface="メイリオ" panose="020B0604030504040204" pitchFamily="50" charset="-128"/>
              </a:rPr>
              <a:t>ユーザーの消耗品情報収集</a:t>
            </a:r>
            <a:br>
              <a:rPr lang="en-US" altLang="ja-JP" sz="3600" dirty="0">
                <a:solidFill>
                  <a:prstClr val="black"/>
                </a:solidFill>
                <a:latin typeface="Century Gothic" panose="020B0502020202020204"/>
                <a:ea typeface="メイリオ" panose="020B0604030504040204" pitchFamily="50" charset="-128"/>
              </a:rPr>
            </a:br>
            <a:r>
              <a:rPr lang="ja-JP" altLang="en-US" sz="3600" dirty="0">
                <a:solidFill>
                  <a:prstClr val="black"/>
                </a:solidFill>
                <a:latin typeface="Century Gothic" panose="020B0502020202020204"/>
                <a:ea typeface="メイリオ" panose="020B0604030504040204" pitchFamily="50" charset="-128"/>
              </a:rPr>
              <a:t>　　　→クーポン配布などの販売促進に繋がる</a:t>
            </a:r>
            <a:br>
              <a:rPr lang="en-US" altLang="ja-JP" sz="3600" dirty="0">
                <a:solidFill>
                  <a:prstClr val="black"/>
                </a:solidFill>
                <a:latin typeface="Century Gothic" panose="020B0502020202020204"/>
                <a:ea typeface="メイリオ" panose="020B0604030504040204" pitchFamily="50" charset="-128"/>
              </a:rPr>
            </a:br>
            <a:r>
              <a:rPr lang="en-US" altLang="ja-JP" sz="1100" dirty="0">
                <a:solidFill>
                  <a:prstClr val="black"/>
                </a:solidFill>
                <a:latin typeface="Century Gothic" panose="020B0502020202020204"/>
                <a:ea typeface="メイリオ" panose="020B0604030504040204" pitchFamily="50" charset="-128"/>
              </a:rPr>
              <a:t> </a:t>
            </a:r>
            <a:endParaRPr lang="en-US" altLang="ja-JP" sz="3600" dirty="0">
              <a:solidFill>
                <a:prstClr val="black"/>
              </a:solidFill>
              <a:latin typeface="Century Gothic" panose="020B0502020202020204"/>
              <a:ea typeface="メイリオ" panose="020B0604030504040204" pitchFamily="50" charset="-128"/>
            </a:endParaRPr>
          </a:p>
          <a:p>
            <a:pPr marL="0" indent="0" defTabSz="914400">
              <a:spcBef>
                <a:spcPts val="0"/>
              </a:spcBef>
              <a:buClrTx/>
              <a:buFontTx/>
              <a:buNone/>
              <a:defRPr/>
            </a:pPr>
            <a:r>
              <a:rPr lang="ja-JP" altLang="en-US" sz="3600" dirty="0">
                <a:solidFill>
                  <a:prstClr val="black"/>
                </a:solidFill>
                <a:latin typeface="Century Gothic" panose="020B0502020202020204"/>
                <a:ea typeface="メイリオ" panose="020B0604030504040204" pitchFamily="50" charset="-128"/>
              </a:rPr>
              <a:t>　</a:t>
            </a:r>
            <a:r>
              <a:rPr lang="ja-JP" altLang="en-US" sz="3600" dirty="0"/>
              <a:t> ●</a:t>
            </a:r>
            <a:r>
              <a:rPr lang="ja-JP" altLang="en-US" sz="3600" dirty="0">
                <a:solidFill>
                  <a:prstClr val="black"/>
                </a:solidFill>
                <a:latin typeface="Century Gothic" panose="020B0502020202020204"/>
                <a:ea typeface="メイリオ" panose="020B0604030504040204" pitchFamily="50" charset="-128"/>
              </a:rPr>
              <a:t>ユーザーを定着</a:t>
            </a:r>
            <a:br>
              <a:rPr lang="en-US" altLang="ja-JP" sz="3600" dirty="0">
                <a:solidFill>
                  <a:prstClr val="black"/>
                </a:solidFill>
                <a:latin typeface="Century Gothic" panose="020B0502020202020204"/>
                <a:ea typeface="メイリオ" panose="020B0604030504040204" pitchFamily="50" charset="-128"/>
              </a:rPr>
            </a:br>
            <a:r>
              <a:rPr lang="ja-JP" altLang="en-US" sz="3600" dirty="0">
                <a:solidFill>
                  <a:prstClr val="black"/>
                </a:solidFill>
                <a:latin typeface="Century Gothic" panose="020B0502020202020204"/>
                <a:ea typeface="メイリオ" panose="020B0604030504040204" pitchFamily="50" charset="-128"/>
              </a:rPr>
              <a:t>　　　→「消耗品はこのお店で」と常連に繋がる</a:t>
            </a:r>
            <a:endParaRPr lang="en-US" altLang="ja-JP" sz="3600" dirty="0">
              <a:solidFill>
                <a:prstClr val="black"/>
              </a:solidFill>
              <a:latin typeface="Century Gothic" panose="020B0502020202020204"/>
              <a:ea typeface="メイリオ" panose="020B0604030504040204" pitchFamily="50" charset="-128"/>
            </a:endParaRPr>
          </a:p>
        </p:txBody>
      </p:sp>
    </p:spTree>
    <p:extLst>
      <p:ext uri="{BB962C8B-B14F-4D97-AF65-F5344CB8AC3E}">
        <p14:creationId xmlns:p14="http://schemas.microsoft.com/office/powerpoint/2010/main" val="158111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animEffect transition="in" filter="fade">
                                      <p:cBhvr>
                                        <p:cTn id="1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505527" y="637308"/>
            <a:ext cx="10898909" cy="923330"/>
          </a:xfrm>
          <a:prstGeom prst="rect">
            <a:avLst/>
          </a:prstGeom>
          <a:noFill/>
        </p:spPr>
        <p:txBody>
          <a:bodyPr wrap="square" rtlCol="0">
            <a:spAutoFit/>
          </a:bodyPr>
          <a:lstStyle/>
          <a:p>
            <a:r>
              <a:rPr lang="ja-JP" altLang="en-US" sz="4400" dirty="0"/>
              <a:t>  </a:t>
            </a:r>
            <a:r>
              <a:rPr lang="ja-JP" altLang="en-US" sz="5400" dirty="0"/>
              <a:t>ご清聴ありがとうございました</a:t>
            </a:r>
            <a:endParaRPr lang="en-US" altLang="ja-JP" sz="5400" dirty="0"/>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407" y="2542613"/>
            <a:ext cx="2731705" cy="4421049"/>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807" y="2542613"/>
            <a:ext cx="2731705" cy="4421049"/>
          </a:xfrm>
          <a:prstGeom prst="rect">
            <a:avLst/>
          </a:prstGeom>
        </p:spPr>
      </p:pic>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607" y="2542613"/>
            <a:ext cx="2731705" cy="4421049"/>
          </a:xfrm>
          <a:prstGeom prst="rect">
            <a:avLst/>
          </a:prstGeom>
        </p:spPr>
      </p:pic>
    </p:spTree>
    <p:extLst>
      <p:ext uri="{BB962C8B-B14F-4D97-AF65-F5344CB8AC3E}">
        <p14:creationId xmlns:p14="http://schemas.microsoft.com/office/powerpoint/2010/main" val="1178013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テキスト ボックス 4"/>
          <p:cNvSpPr txBox="1"/>
          <p:nvPr/>
        </p:nvSpPr>
        <p:spPr>
          <a:xfrm>
            <a:off x="6347288" y="384893"/>
            <a:ext cx="5097518" cy="923330"/>
          </a:xfrm>
          <a:prstGeom prst="rect">
            <a:avLst/>
          </a:prstGeom>
          <a:noFill/>
        </p:spPr>
        <p:txBody>
          <a:bodyPr wrap="square" rtlCol="0">
            <a:spAutoFit/>
          </a:bodyPr>
          <a:lstStyle/>
          <a:p>
            <a:pPr algn="ctr"/>
            <a:r>
              <a:rPr lang="ja-JP" altLang="en-US" sz="5400" dirty="0"/>
              <a:t>店舗登録</a:t>
            </a:r>
            <a:endParaRPr kumimoji="1" lang="ja-JP" altLang="en-US" sz="5400" dirty="0"/>
          </a:p>
        </p:txBody>
      </p:sp>
      <p:sp>
        <p:nvSpPr>
          <p:cNvPr id="6" name="テキスト ボックス 5"/>
          <p:cNvSpPr txBox="1"/>
          <p:nvPr/>
        </p:nvSpPr>
        <p:spPr>
          <a:xfrm>
            <a:off x="5965907" y="2219831"/>
            <a:ext cx="6329066" cy="3785652"/>
          </a:xfrm>
          <a:prstGeom prst="rect">
            <a:avLst/>
          </a:prstGeom>
          <a:noFill/>
        </p:spPr>
        <p:txBody>
          <a:bodyPr wrap="square" rtlCol="0">
            <a:spAutoFit/>
          </a:bodyPr>
          <a:lstStyle/>
          <a:p>
            <a:r>
              <a:rPr lang="en-US" altLang="ja-JP" sz="4000" dirty="0"/>
              <a:t>1.</a:t>
            </a:r>
            <a:r>
              <a:rPr lang="ja-JP" altLang="en-US" sz="4000" dirty="0"/>
              <a:t>自分好みの半径を指定</a:t>
            </a:r>
            <a:endParaRPr lang="en-US" altLang="ja-JP" sz="4000" dirty="0"/>
          </a:p>
          <a:p>
            <a:endParaRPr lang="en-US" altLang="ja-JP" sz="4000" dirty="0"/>
          </a:p>
          <a:p>
            <a:r>
              <a:rPr lang="en-US" altLang="ja-JP" sz="4000" dirty="0"/>
              <a:t>2.</a:t>
            </a:r>
            <a:r>
              <a:rPr lang="ja-JP" altLang="en-US" sz="4000" dirty="0"/>
              <a:t>登録したいお店に</a:t>
            </a:r>
            <a:endParaRPr lang="en-US" altLang="ja-JP" sz="4000" dirty="0"/>
          </a:p>
          <a:p>
            <a:r>
              <a:rPr lang="ja-JP" altLang="en-US" sz="4000" dirty="0"/>
              <a:t>　マーカーを立てる</a:t>
            </a:r>
            <a:endParaRPr lang="en-US" altLang="ja-JP" sz="4000" dirty="0"/>
          </a:p>
          <a:p>
            <a:endParaRPr lang="en-US" altLang="ja-JP" sz="4000" dirty="0"/>
          </a:p>
          <a:p>
            <a:endParaRPr lang="en-US" altLang="ja-JP" sz="4000" dirty="0"/>
          </a:p>
        </p:txBody>
      </p:sp>
      <p:grpSp>
        <p:nvGrpSpPr>
          <p:cNvPr id="4" name="グループ化 3"/>
          <p:cNvGrpSpPr/>
          <p:nvPr/>
        </p:nvGrpSpPr>
        <p:grpSpPr>
          <a:xfrm>
            <a:off x="1565611" y="209783"/>
            <a:ext cx="3557212" cy="6574643"/>
            <a:chOff x="1565611" y="209783"/>
            <a:chExt cx="3557212" cy="6574643"/>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611" y="209783"/>
              <a:ext cx="3557212" cy="6574643"/>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405" y="929144"/>
              <a:ext cx="2966224" cy="5076339"/>
            </a:xfrm>
            <a:prstGeom prst="rect">
              <a:avLst/>
            </a:prstGeom>
          </p:spPr>
        </p:pic>
      </p:grpSp>
    </p:spTree>
    <p:extLst>
      <p:ext uri="{BB962C8B-B14F-4D97-AF65-F5344CB8AC3E}">
        <p14:creationId xmlns:p14="http://schemas.microsoft.com/office/powerpoint/2010/main" val="946064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04731" y="2929934"/>
            <a:ext cx="9992139" cy="1569660"/>
          </a:xfrm>
          <a:prstGeom prst="rect">
            <a:avLst/>
          </a:prstGeom>
          <a:noFill/>
        </p:spPr>
        <p:txBody>
          <a:bodyPr wrap="square" rtlCol="0">
            <a:spAutoFit/>
          </a:bodyPr>
          <a:lstStyle/>
          <a:p>
            <a:r>
              <a:rPr lang="ja-JP" altLang="en-US" sz="4800" dirty="0"/>
              <a:t>日用品を買い忘れた経験は</a:t>
            </a:r>
            <a:endParaRPr lang="en-US" altLang="ja-JP" sz="4800" dirty="0"/>
          </a:p>
          <a:p>
            <a:r>
              <a:rPr lang="ja-JP" altLang="en-US" sz="4800" dirty="0"/>
              <a:t>　　　　　　　　　ありませんか？</a:t>
            </a:r>
            <a:endParaRPr kumimoji="1" lang="ja-JP" altLang="en-US" sz="4800" dirty="0"/>
          </a:p>
        </p:txBody>
      </p:sp>
    </p:spTree>
    <p:extLst>
      <p:ext uri="{BB962C8B-B14F-4D97-AF65-F5344CB8AC3E}">
        <p14:creationId xmlns:p14="http://schemas.microsoft.com/office/powerpoint/2010/main" val="325856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1670194" y="2493818"/>
            <a:ext cx="10521806" cy="3223489"/>
          </a:xfrm>
          <a:prstGeom prst="rect">
            <a:avLst/>
          </a:prstGeom>
        </p:spPr>
        <p:txBody>
          <a:bodyPr>
            <a:noAutofit/>
          </a:bodyPr>
          <a:lstStyle>
            <a:lvl1pPr algn="l" defTabSz="457200" rtl="0" eaLnBrk="1" latinLnBrk="0" hangingPunct="1">
              <a:spcBef>
                <a:spcPct val="0"/>
              </a:spcBef>
              <a:buNone/>
              <a:defRPr kumimoji="1" sz="3600" kern="1200">
                <a:solidFill>
                  <a:schemeClr val="accent2">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4400" dirty="0">
                <a:solidFill>
                  <a:schemeClr val="tx1"/>
                </a:solidFill>
              </a:rPr>
              <a:t>●店に着いたら買うものを忘れる</a:t>
            </a:r>
            <a:br>
              <a:rPr lang="en-US" altLang="ja-JP" sz="4400" dirty="0">
                <a:solidFill>
                  <a:schemeClr val="tx1"/>
                </a:solidFill>
              </a:rPr>
            </a:br>
            <a:br>
              <a:rPr lang="en-US" altLang="ja-JP" sz="4400" dirty="0">
                <a:solidFill>
                  <a:schemeClr val="tx1"/>
                </a:solidFill>
              </a:rPr>
            </a:br>
            <a:r>
              <a:rPr lang="ja-JP" altLang="en-US" sz="4400" dirty="0">
                <a:solidFill>
                  <a:schemeClr val="tx1"/>
                </a:solidFill>
              </a:rPr>
              <a:t>●前いつ買ったのか忘れる</a:t>
            </a:r>
            <a:br>
              <a:rPr lang="ja-JP" altLang="en-US" sz="4800" dirty="0">
                <a:solidFill>
                  <a:schemeClr val="tx1"/>
                </a:solidFill>
              </a:rPr>
            </a:br>
            <a:endParaRPr lang="ja-JP" altLang="en-US" sz="4800" dirty="0">
              <a:solidFill>
                <a:schemeClr val="tx1"/>
              </a:solidFill>
            </a:endParaRPr>
          </a:p>
        </p:txBody>
      </p:sp>
      <p:sp>
        <p:nvSpPr>
          <p:cNvPr id="4" name="テキスト ボックス 3"/>
          <p:cNvSpPr txBox="1"/>
          <p:nvPr/>
        </p:nvSpPr>
        <p:spPr>
          <a:xfrm>
            <a:off x="1505527" y="637308"/>
            <a:ext cx="10898909" cy="923330"/>
          </a:xfrm>
          <a:prstGeom prst="rect">
            <a:avLst/>
          </a:prstGeom>
          <a:noFill/>
        </p:spPr>
        <p:txBody>
          <a:bodyPr wrap="square" rtlCol="0">
            <a:spAutoFit/>
          </a:bodyPr>
          <a:lstStyle/>
          <a:p>
            <a:r>
              <a:rPr lang="ja-JP" altLang="en-US" sz="5400" dirty="0">
                <a:solidFill>
                  <a:srgbClr val="0070C0"/>
                </a:solidFill>
              </a:rPr>
              <a:t> </a:t>
            </a:r>
            <a:r>
              <a:rPr lang="ja-JP" altLang="en-US" sz="5400" dirty="0"/>
              <a:t>体験談</a:t>
            </a:r>
            <a:endParaRPr lang="en-US" altLang="ja-JP" sz="6600" dirty="0"/>
          </a:p>
        </p:txBody>
      </p:sp>
    </p:spTree>
    <p:extLst>
      <p:ext uri="{BB962C8B-B14F-4D97-AF65-F5344CB8AC3E}">
        <p14:creationId xmlns:p14="http://schemas.microsoft.com/office/powerpoint/2010/main" val="141633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505527" y="637308"/>
            <a:ext cx="10898909" cy="923330"/>
          </a:xfrm>
          <a:prstGeom prst="rect">
            <a:avLst/>
          </a:prstGeom>
          <a:noFill/>
        </p:spPr>
        <p:txBody>
          <a:bodyPr wrap="square" rtlCol="0">
            <a:spAutoFit/>
          </a:bodyPr>
          <a:lstStyle/>
          <a:p>
            <a:r>
              <a:rPr lang="ja-JP" altLang="en-US" sz="4400" dirty="0"/>
              <a:t> </a:t>
            </a:r>
            <a:r>
              <a:rPr lang="ja-JP" altLang="en-US" sz="5400" dirty="0"/>
              <a:t>そこで</a:t>
            </a:r>
            <a:r>
              <a:rPr lang="en-US" altLang="ja-JP" sz="5400" dirty="0"/>
              <a:t>…</a:t>
            </a:r>
          </a:p>
        </p:txBody>
      </p:sp>
      <p:sp>
        <p:nvSpPr>
          <p:cNvPr id="7" name="テキスト ボックス 6"/>
          <p:cNvSpPr txBox="1"/>
          <p:nvPr/>
        </p:nvSpPr>
        <p:spPr>
          <a:xfrm>
            <a:off x="5477164" y="1884218"/>
            <a:ext cx="6188363" cy="4185761"/>
          </a:xfrm>
          <a:prstGeom prst="rect">
            <a:avLst/>
          </a:prstGeom>
          <a:noFill/>
        </p:spPr>
        <p:txBody>
          <a:bodyPr wrap="square" rtlCol="0">
            <a:spAutoFit/>
          </a:bodyPr>
          <a:lstStyle/>
          <a:p>
            <a:r>
              <a:rPr lang="ja-JP" altLang="en-US" sz="4400" dirty="0"/>
              <a:t>●購入周期</a:t>
            </a:r>
            <a:endParaRPr lang="en-US" altLang="ja-JP" sz="4400" dirty="0"/>
          </a:p>
          <a:p>
            <a:r>
              <a:rPr lang="ja-JP" altLang="en-US" sz="4400" dirty="0"/>
              <a:t>　</a:t>
            </a:r>
          </a:p>
          <a:p>
            <a:r>
              <a:rPr lang="ja-JP" altLang="en-US" sz="4400" dirty="0"/>
              <a:t>●</a:t>
            </a:r>
            <a:r>
              <a:rPr kumimoji="1" lang="ja-JP" altLang="en-US" sz="4400" dirty="0"/>
              <a:t>普段購入するお店</a:t>
            </a:r>
            <a:endParaRPr kumimoji="1" lang="en-US" altLang="ja-JP" sz="4400" dirty="0"/>
          </a:p>
          <a:p>
            <a:r>
              <a:rPr kumimoji="1" lang="ja-JP" altLang="en-US" sz="4000" dirty="0"/>
              <a:t>　</a:t>
            </a:r>
            <a:endParaRPr kumimoji="1" lang="en-US" altLang="ja-JP" sz="4000" dirty="0"/>
          </a:p>
          <a:p>
            <a:r>
              <a:rPr lang="ja-JP" altLang="en-US" sz="3200" dirty="0"/>
              <a:t>　　　　　</a:t>
            </a:r>
            <a:endParaRPr lang="en-US" altLang="ja-JP" sz="3200" dirty="0"/>
          </a:p>
          <a:p>
            <a:r>
              <a:rPr lang="ja-JP" altLang="en-US" sz="3200" dirty="0"/>
              <a:t>　　</a:t>
            </a:r>
            <a:r>
              <a:rPr kumimoji="1" lang="ja-JP" altLang="en-US" sz="3200" dirty="0"/>
              <a:t>　　　　　　　　　　　　　　　　　　</a:t>
            </a:r>
            <a:r>
              <a:rPr kumimoji="1" lang="ja-JP" altLang="en-US" sz="4400" dirty="0"/>
              <a:t>　　　　　　　　　　　　　　　　　　　　　　　　　　　　　　　　　　</a:t>
            </a:r>
            <a:endParaRPr kumimoji="1" lang="en-US" altLang="ja-JP" sz="4400" dirty="0"/>
          </a:p>
          <a:p>
            <a:endParaRPr kumimoji="1"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564" y="1884218"/>
            <a:ext cx="3816927" cy="3673792"/>
          </a:xfrm>
          <a:prstGeom prst="rect">
            <a:avLst/>
          </a:prstGeom>
        </p:spPr>
      </p:pic>
      <p:sp>
        <p:nvSpPr>
          <p:cNvPr id="5" name="テキスト ボックス 4"/>
          <p:cNvSpPr txBox="1"/>
          <p:nvPr/>
        </p:nvSpPr>
        <p:spPr>
          <a:xfrm>
            <a:off x="9531928" y="4325288"/>
            <a:ext cx="1995054" cy="2769989"/>
          </a:xfrm>
          <a:prstGeom prst="rect">
            <a:avLst/>
          </a:prstGeom>
          <a:noFill/>
        </p:spPr>
        <p:txBody>
          <a:bodyPr wrap="square" rtlCol="0">
            <a:spAutoFit/>
          </a:bodyPr>
          <a:lstStyle/>
          <a:p>
            <a:endParaRPr kumimoji="1" lang="en-US" altLang="ja-JP" sz="4000" dirty="0">
              <a:solidFill>
                <a:srgbClr val="FF0000"/>
              </a:solidFill>
            </a:endParaRPr>
          </a:p>
          <a:p>
            <a:r>
              <a:rPr kumimoji="1" lang="ja-JP" altLang="en-US" sz="4000" dirty="0"/>
              <a:t>　</a:t>
            </a:r>
            <a:endParaRPr kumimoji="1" lang="en-US" altLang="ja-JP" sz="4000" dirty="0"/>
          </a:p>
          <a:p>
            <a:r>
              <a:rPr lang="ja-JP" altLang="en-US" sz="3200" dirty="0"/>
              <a:t>　　　　　</a:t>
            </a:r>
            <a:endParaRPr lang="en-US" altLang="ja-JP" sz="3200" dirty="0"/>
          </a:p>
          <a:p>
            <a:r>
              <a:rPr lang="ja-JP" altLang="en-US" sz="3200" dirty="0"/>
              <a:t>　　</a:t>
            </a:r>
            <a:r>
              <a:rPr kumimoji="1" lang="ja-JP" altLang="en-US" sz="3200" dirty="0"/>
              <a:t>　　　　　　　　　　　　　　　　　　</a:t>
            </a:r>
            <a:r>
              <a:rPr kumimoji="1" lang="ja-JP" altLang="en-US" sz="4400" dirty="0"/>
              <a:t>　　　　　　　　　　　　　　　　　　　　　　　　　　　　　　　　　　</a:t>
            </a:r>
            <a:endParaRPr kumimoji="1" lang="en-US" altLang="ja-JP" sz="4400" dirty="0"/>
          </a:p>
          <a:p>
            <a:endParaRPr kumimoji="1" lang="ja-JP" altLang="en-US" dirty="0"/>
          </a:p>
        </p:txBody>
      </p:sp>
    </p:spTree>
    <p:extLst>
      <p:ext uri="{BB962C8B-B14F-4D97-AF65-F5344CB8AC3E}">
        <p14:creationId xmlns:p14="http://schemas.microsoft.com/office/powerpoint/2010/main" val="758623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84979" y="614760"/>
            <a:ext cx="10898909" cy="923330"/>
          </a:xfrm>
          <a:prstGeom prst="rect">
            <a:avLst/>
          </a:prstGeom>
          <a:noFill/>
        </p:spPr>
        <p:txBody>
          <a:bodyPr wrap="square" rtlCol="0">
            <a:spAutoFit/>
          </a:bodyPr>
          <a:lstStyle/>
          <a:p>
            <a:r>
              <a:rPr lang="ja-JP" altLang="en-US" sz="4400" dirty="0"/>
              <a:t> </a:t>
            </a:r>
            <a:r>
              <a:rPr lang="ja-JP" altLang="en-US" sz="5400" dirty="0"/>
              <a:t>アプリ概要</a:t>
            </a:r>
            <a:endParaRPr lang="en-US" altLang="ja-JP" sz="5400" dirty="0"/>
          </a:p>
        </p:txBody>
      </p:sp>
      <p:sp>
        <p:nvSpPr>
          <p:cNvPr id="2" name="テキスト ボックス 1"/>
          <p:cNvSpPr txBox="1"/>
          <p:nvPr/>
        </p:nvSpPr>
        <p:spPr>
          <a:xfrm>
            <a:off x="1180725" y="2269735"/>
            <a:ext cx="6970498" cy="769441"/>
          </a:xfrm>
          <a:prstGeom prst="rect">
            <a:avLst/>
          </a:prstGeom>
          <a:noFill/>
        </p:spPr>
        <p:txBody>
          <a:bodyPr wrap="square" rtlCol="0">
            <a:spAutoFit/>
          </a:bodyPr>
          <a:lstStyle/>
          <a:p>
            <a:r>
              <a:rPr lang="ja-JP" altLang="en-US" sz="4400" dirty="0">
                <a:solidFill>
                  <a:schemeClr val="accent2"/>
                </a:solidFill>
              </a:rPr>
              <a:t>●</a:t>
            </a:r>
            <a:r>
              <a:rPr kumimoji="1" lang="ja-JP" altLang="en-US" sz="4400" dirty="0"/>
              <a:t>日用品購入日通知アプリ</a:t>
            </a:r>
          </a:p>
        </p:txBody>
      </p:sp>
      <p:grpSp>
        <p:nvGrpSpPr>
          <p:cNvPr id="17" name="グループ化 16"/>
          <p:cNvGrpSpPr/>
          <p:nvPr/>
        </p:nvGrpSpPr>
        <p:grpSpPr>
          <a:xfrm>
            <a:off x="8657992" y="837329"/>
            <a:ext cx="2798307" cy="5346655"/>
            <a:chOff x="5002215" y="1511345"/>
            <a:chExt cx="2798307" cy="5346655"/>
          </a:xfrm>
        </p:grpSpPr>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215" y="1511345"/>
              <a:ext cx="2798307" cy="5346655"/>
            </a:xfrm>
            <a:prstGeom prst="rect">
              <a:avLst/>
            </a:prstGeom>
          </p:spPr>
        </p:pic>
        <p:pic>
          <p:nvPicPr>
            <p:cNvPr id="19" name="図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642" y="2094872"/>
              <a:ext cx="2359452" cy="4179600"/>
            </a:xfrm>
            <a:prstGeom prst="rect">
              <a:avLst/>
            </a:prstGeom>
          </p:spPr>
        </p:pic>
      </p:grpSp>
      <p:sp>
        <p:nvSpPr>
          <p:cNvPr id="32" name="角丸四角形吹き出し 31"/>
          <p:cNvSpPr/>
          <p:nvPr/>
        </p:nvSpPr>
        <p:spPr>
          <a:xfrm>
            <a:off x="365760" y="4100160"/>
            <a:ext cx="8052200" cy="2045589"/>
          </a:xfrm>
          <a:prstGeom prst="wedgeRoundRectCallout">
            <a:avLst>
              <a:gd name="adj1" fmla="val 57005"/>
              <a:gd name="adj2" fmla="val -43496"/>
              <a:gd name="adj3" fmla="val 16667"/>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800" dirty="0">
                <a:solidFill>
                  <a:schemeClr val="tx1"/>
                </a:solidFill>
              </a:rPr>
              <a:t>日用品のジャンルと通知してほしい日にちを</a:t>
            </a:r>
            <a:endParaRPr lang="en-US" altLang="ja-JP" sz="2800" dirty="0">
              <a:solidFill>
                <a:schemeClr val="tx1"/>
              </a:solidFill>
            </a:endParaRPr>
          </a:p>
          <a:p>
            <a:pPr algn="ctr"/>
            <a:r>
              <a:rPr lang="ja-JP" altLang="en-US" sz="2800" dirty="0">
                <a:solidFill>
                  <a:schemeClr val="tx1"/>
                </a:solidFill>
              </a:rPr>
              <a:t>登録するだけで</a:t>
            </a:r>
            <a:br>
              <a:rPr lang="en-US" altLang="ja-JP" sz="2800" dirty="0">
                <a:solidFill>
                  <a:schemeClr val="tx1"/>
                </a:solidFill>
              </a:rPr>
            </a:br>
            <a:r>
              <a:rPr lang="ja-JP" altLang="en-US" sz="2800" dirty="0">
                <a:solidFill>
                  <a:schemeClr val="tx1"/>
                </a:solidFill>
              </a:rPr>
              <a:t>今後の購入のタイミングをお知らせ</a:t>
            </a:r>
            <a:r>
              <a:rPr lang="ja-JP" altLang="en-US" dirty="0">
                <a:solidFill>
                  <a:schemeClr val="tx1"/>
                </a:solidFill>
              </a:rPr>
              <a:t>。</a:t>
            </a:r>
            <a:endParaRPr lang="en-US" altLang="ja-JP" dirty="0">
              <a:solidFill>
                <a:schemeClr val="tx1"/>
              </a:solidFill>
            </a:endParaRPr>
          </a:p>
          <a:p>
            <a:pPr algn="ctr"/>
            <a:endParaRPr kumimoji="1" lang="ja-JP" altLang="en-US" sz="2000" dirty="0">
              <a:solidFill>
                <a:schemeClr val="tx1"/>
              </a:solidFill>
            </a:endParaRPr>
          </a:p>
        </p:txBody>
      </p:sp>
    </p:spTree>
    <p:extLst>
      <p:ext uri="{BB962C8B-B14F-4D97-AF65-F5344CB8AC3E}">
        <p14:creationId xmlns:p14="http://schemas.microsoft.com/office/powerpoint/2010/main" val="556559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505528" y="637308"/>
            <a:ext cx="3941684" cy="923330"/>
          </a:xfrm>
          <a:prstGeom prst="rect">
            <a:avLst/>
          </a:prstGeom>
          <a:noFill/>
        </p:spPr>
        <p:txBody>
          <a:bodyPr wrap="square" rtlCol="0">
            <a:spAutoFit/>
          </a:bodyPr>
          <a:lstStyle/>
          <a:p>
            <a:r>
              <a:rPr lang="en-US" altLang="ja-JP" sz="4400" dirty="0"/>
              <a:t> </a:t>
            </a:r>
            <a:r>
              <a:rPr lang="ja-JP" altLang="en-US" sz="5400" dirty="0"/>
              <a:t>ターゲット</a:t>
            </a:r>
            <a:endParaRPr lang="en-US" altLang="ja-JP" sz="5400" dirty="0"/>
          </a:p>
        </p:txBody>
      </p:sp>
      <p:sp>
        <p:nvSpPr>
          <p:cNvPr id="7" name="テキスト ボックス 6"/>
          <p:cNvSpPr txBox="1"/>
          <p:nvPr/>
        </p:nvSpPr>
        <p:spPr>
          <a:xfrm>
            <a:off x="300446" y="1872020"/>
            <a:ext cx="11891553" cy="2062103"/>
          </a:xfrm>
          <a:prstGeom prst="rect">
            <a:avLst/>
          </a:prstGeom>
          <a:noFill/>
        </p:spPr>
        <p:txBody>
          <a:bodyPr wrap="square" rtlCol="0">
            <a:spAutoFit/>
          </a:bodyPr>
          <a:lstStyle/>
          <a:p>
            <a:r>
              <a:rPr lang="ja-JP" altLang="en-US" sz="3400" dirty="0"/>
              <a:t>●一人暮らしや家事従事者などの日用品を購入する人すべて</a:t>
            </a:r>
          </a:p>
          <a:p>
            <a:r>
              <a:rPr lang="ja-JP" altLang="en-US" sz="3200" dirty="0"/>
              <a:t>　　</a:t>
            </a:r>
            <a:endParaRPr lang="en-US" altLang="ja-JP" sz="3200" dirty="0"/>
          </a:p>
          <a:p>
            <a:r>
              <a:rPr lang="ja-JP" altLang="en-US" sz="3200" dirty="0"/>
              <a:t>　　</a:t>
            </a:r>
            <a:r>
              <a:rPr kumimoji="1" lang="ja-JP" altLang="en-US" sz="3200" dirty="0"/>
              <a:t>　　　　　　　　　　　　　　　　　　</a:t>
            </a:r>
            <a:r>
              <a:rPr kumimoji="1" lang="ja-JP" altLang="en-US" sz="4400" dirty="0"/>
              <a:t>　　　　　　　　　　　　　　　　　　　　　　　　　　　　　　　　　　</a:t>
            </a:r>
            <a:endParaRPr kumimoji="1" lang="en-US" altLang="ja-JP" sz="4400" dirty="0"/>
          </a:p>
          <a:p>
            <a:endParaRPr kumimoji="1" lang="ja-JP" altLang="en-US" dirty="0"/>
          </a:p>
        </p:txBody>
      </p:sp>
      <p:pic>
        <p:nvPicPr>
          <p:cNvPr id="8" name="Picture 2">
            <a:extLst>
              <a:ext uri="{FF2B5EF4-FFF2-40B4-BE49-F238E27FC236}">
                <a16:creationId xmlns:a16="http://schemas.microsoft.com/office/drawing/2014/main" id="{486E253F-0D3E-4290-B543-EC040FF96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1893"/>
            <a:ext cx="3827340" cy="41542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FEAE352-2A43-4136-B097-E5D032AAA3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883" y="2416751"/>
            <a:ext cx="4880234" cy="41542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4.bp.blogspot.com/-DYdrm6npJ7c/WerLIv7CN6I/AAAAAAABHtA/SDn9vy3lG9UYpQz1Hp6-QY1gIcZ9SjHFACLcBGAs/s800/shopping_supermarket_family_bo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6117" y="2416991"/>
            <a:ext cx="3551721" cy="415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028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p:cNvSpPr txBox="1"/>
          <p:nvPr/>
        </p:nvSpPr>
        <p:spPr>
          <a:xfrm>
            <a:off x="7147034" y="1977058"/>
            <a:ext cx="2575035" cy="646331"/>
          </a:xfrm>
          <a:prstGeom prst="rect">
            <a:avLst/>
          </a:prstGeom>
          <a:noFill/>
        </p:spPr>
        <p:txBody>
          <a:bodyPr wrap="square" rtlCol="0">
            <a:spAutoFit/>
          </a:bodyPr>
          <a:lstStyle/>
          <a:p>
            <a:r>
              <a:rPr kumimoji="1" lang="ja-JP" altLang="en-US" sz="3600" dirty="0"/>
              <a:t>カレンダー</a:t>
            </a:r>
          </a:p>
        </p:txBody>
      </p:sp>
      <p:sp>
        <p:nvSpPr>
          <p:cNvPr id="35" name="テキスト ボックス 34"/>
          <p:cNvSpPr txBox="1"/>
          <p:nvPr/>
        </p:nvSpPr>
        <p:spPr>
          <a:xfrm>
            <a:off x="7219408" y="4067498"/>
            <a:ext cx="4246180" cy="646331"/>
          </a:xfrm>
          <a:prstGeom prst="rect">
            <a:avLst/>
          </a:prstGeom>
          <a:noFill/>
        </p:spPr>
        <p:txBody>
          <a:bodyPr wrap="square" rtlCol="0">
            <a:spAutoFit/>
          </a:bodyPr>
          <a:lstStyle/>
          <a:p>
            <a:r>
              <a:rPr lang="ja-JP" altLang="en-US" sz="3600" dirty="0"/>
              <a:t>登録済みの日用品</a:t>
            </a:r>
            <a:endParaRPr kumimoji="1" lang="ja-JP" altLang="en-US" sz="3600" dirty="0"/>
          </a:p>
        </p:txBody>
      </p:sp>
      <p:sp>
        <p:nvSpPr>
          <p:cNvPr id="37" name="テキスト ボックス 36"/>
          <p:cNvSpPr txBox="1"/>
          <p:nvPr/>
        </p:nvSpPr>
        <p:spPr>
          <a:xfrm>
            <a:off x="7197667" y="5289464"/>
            <a:ext cx="3396761" cy="1200329"/>
          </a:xfrm>
          <a:prstGeom prst="rect">
            <a:avLst/>
          </a:prstGeom>
          <a:noFill/>
        </p:spPr>
        <p:txBody>
          <a:bodyPr wrap="square" rtlCol="0">
            <a:spAutoFit/>
          </a:bodyPr>
          <a:lstStyle/>
          <a:p>
            <a:r>
              <a:rPr kumimoji="1" lang="ja-JP" altLang="en-US" sz="3600" dirty="0"/>
              <a:t>新規登録</a:t>
            </a:r>
            <a:endParaRPr kumimoji="1" lang="en-US" altLang="ja-JP" sz="3600" dirty="0"/>
          </a:p>
          <a:p>
            <a:r>
              <a:rPr lang="ja-JP" altLang="en-US" sz="3600" dirty="0"/>
              <a:t>登録画面へ遷移</a:t>
            </a:r>
            <a:endParaRPr kumimoji="1" lang="ja-JP" altLang="en-US" sz="3600" dirty="0"/>
          </a:p>
        </p:txBody>
      </p:sp>
      <p:sp>
        <p:nvSpPr>
          <p:cNvPr id="41" name="テキスト ボックス 40"/>
          <p:cNvSpPr txBox="1"/>
          <p:nvPr/>
        </p:nvSpPr>
        <p:spPr>
          <a:xfrm>
            <a:off x="6347288" y="384893"/>
            <a:ext cx="5097518" cy="923330"/>
          </a:xfrm>
          <a:prstGeom prst="rect">
            <a:avLst/>
          </a:prstGeom>
          <a:noFill/>
        </p:spPr>
        <p:txBody>
          <a:bodyPr wrap="square" rtlCol="0">
            <a:spAutoFit/>
          </a:bodyPr>
          <a:lstStyle/>
          <a:p>
            <a:r>
              <a:rPr kumimoji="1" lang="ja-JP" altLang="en-US" sz="5400" dirty="0"/>
              <a:t>起動時の画面</a:t>
            </a:r>
          </a:p>
        </p:txBody>
      </p:sp>
      <p:grpSp>
        <p:nvGrpSpPr>
          <p:cNvPr id="53" name="グループ化 52"/>
          <p:cNvGrpSpPr/>
          <p:nvPr/>
        </p:nvGrpSpPr>
        <p:grpSpPr>
          <a:xfrm>
            <a:off x="1591117" y="209784"/>
            <a:ext cx="3506400" cy="6573600"/>
            <a:chOff x="5097496" y="198495"/>
            <a:chExt cx="3506400" cy="6573600"/>
          </a:xfrm>
        </p:grpSpPr>
        <p:grpSp>
          <p:nvGrpSpPr>
            <p:cNvPr id="54" name="グループ化 53"/>
            <p:cNvGrpSpPr/>
            <p:nvPr/>
          </p:nvGrpSpPr>
          <p:grpSpPr>
            <a:xfrm>
              <a:off x="5097496" y="198495"/>
              <a:ext cx="3506400" cy="6573600"/>
              <a:chOff x="5002215" y="1511345"/>
              <a:chExt cx="2798307" cy="5346655"/>
            </a:xfrm>
          </p:grpSpPr>
          <p:pic>
            <p:nvPicPr>
              <p:cNvPr id="58" name="図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215" y="1511345"/>
                <a:ext cx="2798307" cy="5346655"/>
              </a:xfrm>
              <a:prstGeom prst="rect">
                <a:avLst/>
              </a:prstGeom>
            </p:spPr>
          </p:pic>
          <p:pic>
            <p:nvPicPr>
              <p:cNvPr id="59" name="図 5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642" y="2094872"/>
                <a:ext cx="2359452" cy="4179600"/>
              </a:xfrm>
              <a:prstGeom prst="rect">
                <a:avLst/>
              </a:prstGeom>
            </p:spPr>
          </p:pic>
        </p:grpSp>
        <p:sp>
          <p:nvSpPr>
            <p:cNvPr id="55" name="正方形/長方形 54"/>
            <p:cNvSpPr/>
            <p:nvPr/>
          </p:nvSpPr>
          <p:spPr>
            <a:xfrm>
              <a:off x="5408720" y="1519494"/>
              <a:ext cx="2955959" cy="19447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5408720" y="3523056"/>
              <a:ext cx="2955959" cy="1766408"/>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7834184" y="5348316"/>
              <a:ext cx="530495" cy="376281"/>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7" name="直線矢印コネクタ 26"/>
          <p:cNvCxnSpPr>
            <a:stCxn id="29" idx="1"/>
          </p:cNvCxnSpPr>
          <p:nvPr/>
        </p:nvCxnSpPr>
        <p:spPr>
          <a:xfrm flipH="1">
            <a:off x="4822198" y="2300224"/>
            <a:ext cx="2324836" cy="69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stCxn id="35" idx="1"/>
          </p:cNvCxnSpPr>
          <p:nvPr/>
        </p:nvCxnSpPr>
        <p:spPr>
          <a:xfrm flipH="1" flipV="1">
            <a:off x="4894572" y="4356203"/>
            <a:ext cx="2324836" cy="3446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a:stCxn id="37" idx="1"/>
          </p:cNvCxnSpPr>
          <p:nvPr/>
        </p:nvCxnSpPr>
        <p:spPr>
          <a:xfrm flipH="1" flipV="1">
            <a:off x="4872831" y="5562427"/>
            <a:ext cx="2324836" cy="327202"/>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9786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565611" y="209783"/>
            <a:ext cx="3557212" cy="6574643"/>
            <a:chOff x="4696847" y="755672"/>
            <a:chExt cx="2798307" cy="5346655"/>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847" y="755672"/>
              <a:ext cx="2798307" cy="5346655"/>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9926" y="1344759"/>
              <a:ext cx="2332145" cy="4168480"/>
            </a:xfrm>
            <a:prstGeom prst="rect">
              <a:avLst/>
            </a:prstGeom>
          </p:spPr>
        </p:pic>
      </p:grpSp>
      <p:sp>
        <p:nvSpPr>
          <p:cNvPr id="5" name="テキスト ボックス 4"/>
          <p:cNvSpPr txBox="1"/>
          <p:nvPr/>
        </p:nvSpPr>
        <p:spPr>
          <a:xfrm>
            <a:off x="6347288" y="384893"/>
            <a:ext cx="5097518" cy="923330"/>
          </a:xfrm>
          <a:prstGeom prst="rect">
            <a:avLst/>
          </a:prstGeom>
          <a:noFill/>
        </p:spPr>
        <p:txBody>
          <a:bodyPr wrap="square" rtlCol="0">
            <a:spAutoFit/>
          </a:bodyPr>
          <a:lstStyle/>
          <a:p>
            <a:pPr algn="ctr"/>
            <a:r>
              <a:rPr kumimoji="1" lang="ja-JP" altLang="en-US" sz="5400" dirty="0"/>
              <a:t>新規登録</a:t>
            </a:r>
          </a:p>
        </p:txBody>
      </p:sp>
      <p:sp>
        <p:nvSpPr>
          <p:cNvPr id="6" name="テキスト ボックス 5"/>
          <p:cNvSpPr txBox="1"/>
          <p:nvPr/>
        </p:nvSpPr>
        <p:spPr>
          <a:xfrm>
            <a:off x="5965907" y="2219831"/>
            <a:ext cx="6329066" cy="2554545"/>
          </a:xfrm>
          <a:prstGeom prst="rect">
            <a:avLst/>
          </a:prstGeom>
          <a:noFill/>
        </p:spPr>
        <p:txBody>
          <a:bodyPr wrap="square" rtlCol="0">
            <a:spAutoFit/>
          </a:bodyPr>
          <a:lstStyle/>
          <a:p>
            <a:r>
              <a:rPr lang="en-US" altLang="ja-JP" sz="4000" dirty="0"/>
              <a:t>1.</a:t>
            </a:r>
            <a:r>
              <a:rPr lang="ja-JP" altLang="en-US" sz="4000" dirty="0">
                <a:ln>
                  <a:solidFill>
                    <a:srgbClr val="FF0000"/>
                  </a:solidFill>
                </a:ln>
                <a:solidFill>
                  <a:srgbClr val="FF0000"/>
                </a:solidFill>
              </a:rPr>
              <a:t>登録必須</a:t>
            </a:r>
            <a:r>
              <a:rPr lang="ja-JP" altLang="en-US" sz="4000" dirty="0"/>
              <a:t>の通知日</a:t>
            </a:r>
            <a:endParaRPr lang="en-US" altLang="ja-JP" sz="4000" dirty="0"/>
          </a:p>
          <a:p>
            <a:r>
              <a:rPr lang="ja-JP" altLang="en-US" sz="4000" dirty="0"/>
              <a:t>　ジャンル、品目を登録</a:t>
            </a:r>
            <a:endParaRPr lang="en-US" altLang="ja-JP" sz="4000" dirty="0"/>
          </a:p>
          <a:p>
            <a:endParaRPr lang="en-US" altLang="ja-JP" sz="4000" dirty="0"/>
          </a:p>
          <a:p>
            <a:r>
              <a:rPr lang="en-US" altLang="ja-JP" sz="4000" dirty="0"/>
              <a:t>(2.</a:t>
            </a:r>
            <a:r>
              <a:rPr lang="ja-JP" altLang="en-US" sz="4000" dirty="0"/>
              <a:t>通知時刻、お店を登録</a:t>
            </a:r>
            <a:r>
              <a:rPr lang="en-US" altLang="ja-JP" sz="4000" dirty="0"/>
              <a:t>)</a:t>
            </a:r>
          </a:p>
        </p:txBody>
      </p:sp>
    </p:spTree>
    <p:extLst>
      <p:ext uri="{BB962C8B-B14F-4D97-AF65-F5344CB8AC3E}">
        <p14:creationId xmlns:p14="http://schemas.microsoft.com/office/powerpoint/2010/main" val="4281130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実機説明動画">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0724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ウィスプ">
  <a:themeElements>
    <a:clrScheme name="青">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TM02900720[[fn=インテグラル]]</Template>
  <TotalTime>3390</TotalTime>
  <Words>1134</Words>
  <Application>Microsoft Office PowerPoint</Application>
  <PresentationFormat>ワイド画面</PresentationFormat>
  <Paragraphs>131</Paragraphs>
  <Slides>15</Slides>
  <Notes>15</Notes>
  <HiddenSlides>1</HiddenSlides>
  <MMClips>1</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15</vt:i4>
      </vt:variant>
    </vt:vector>
  </HeadingPairs>
  <TitlesOfParts>
    <vt:vector size="25" baseType="lpstr">
      <vt:lpstr>メイリオ</vt:lpstr>
      <vt:lpstr>游ゴシック</vt:lpstr>
      <vt:lpstr>Arial</vt:lpstr>
      <vt:lpstr>Calibri</vt:lpstr>
      <vt:lpstr>Calibri Light</vt:lpstr>
      <vt:lpstr>Century Gothic</vt:lpstr>
      <vt:lpstr>Wingdings 2</vt:lpstr>
      <vt:lpstr>Wingdings 3</vt:lpstr>
      <vt:lpstr>HDOfficeLightV0</vt:lpstr>
      <vt:lpstr>ウィスプ</vt:lpstr>
      <vt:lpstr>Cyno ～あなたにあったサイクルを～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川﨑　稜真</dc:creator>
  <cp:lastModifiedBy>村山 修</cp:lastModifiedBy>
  <cp:revision>195</cp:revision>
  <dcterms:created xsi:type="dcterms:W3CDTF">2022-01-13T00:55:15Z</dcterms:created>
  <dcterms:modified xsi:type="dcterms:W3CDTF">2023-01-25T19:52:40Z</dcterms:modified>
</cp:coreProperties>
</file>