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M PLUS 1p" panose="020B0600070205080204" charset="-128"/>
      <p:regular r:id="rId15"/>
      <p:bold r:id="rId16"/>
    </p:embeddedFont>
    <p:embeddedFont>
      <p:font typeface="M PLUS 1p ExtraBold" panose="020B0600070205080204" charset="-128"/>
      <p:bold r:id="rId17"/>
    </p:embeddedFont>
    <p:embeddedFont>
      <p:font typeface="M PLUS 1p Medium" panose="020B0600070205080204" charset="-128"/>
      <p:regular r:id="rId18"/>
      <p:bold r:id="rId19"/>
    </p:embeddedFont>
    <p:embeddedFont>
      <p:font typeface="M PLUS Rounded 1c" panose="020B0600070205080204" charset="-128"/>
      <p:regular r:id="rId20"/>
      <p:bold r:id="rId21"/>
    </p:embeddedFont>
    <p:embeddedFont>
      <p:font typeface="M PLUS Rounded 1c Black" panose="020B0600070205080204" charset="-128"/>
      <p:bold r:id="rId22"/>
    </p:embeddedFont>
    <p:embeddedFont>
      <p:font typeface="M PLUS Rounded 1c ExtraBold" panose="020B0600070205080204" charset="-128"/>
      <p:bold r:id="rId23"/>
    </p:embeddedFont>
    <p:embeddedFont>
      <p:font typeface="M PLUS Rounded 1c Medium" panose="020B0600070205080204" charset="-128"/>
      <p:regular r:id="rId24"/>
      <p:bold r:id="rId25"/>
    </p:embeddedFont>
    <p:embeddedFont>
      <p:font typeface="RocknRoll One" panose="020B0600070205080204" charset="-128"/>
      <p:regular r:id="rId26"/>
    </p:embeddedFont>
    <p:embeddedFont>
      <p:font typeface="Meiryo" panose="020B0604030504040204" pitchFamily="50" charset="-128"/>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042" y="13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58ac5a7f0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58ac5a7f0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dk1"/>
                </a:solidFill>
              </a:rPr>
              <a:t>【ク】これからSerendipityをAccelarateするSNSアプリ</a:t>
            </a:r>
            <a:endParaRPr>
              <a:solidFill>
                <a:schemeClr val="dk1"/>
              </a:solidFill>
            </a:endParaRPr>
          </a:p>
          <a:p>
            <a:pPr marL="0" lvl="0" indent="0" algn="l" rtl="0">
              <a:spcBef>
                <a:spcPts val="0"/>
              </a:spcBef>
              <a:spcAft>
                <a:spcPts val="0"/>
              </a:spcAft>
              <a:buNone/>
            </a:pPr>
            <a:r>
              <a:rPr lang="ja">
                <a:solidFill>
                  <a:schemeClr val="dk1"/>
                </a:solidFill>
              </a:rPr>
              <a:t>【ク】</a:t>
            </a:r>
            <a:r>
              <a:rPr lang="ja" b="1">
                <a:solidFill>
                  <a:schemeClr val="dk1"/>
                </a:solidFill>
              </a:rPr>
              <a:t>ア</a:t>
            </a:r>
            <a:r>
              <a:rPr lang="ja">
                <a:solidFill>
                  <a:schemeClr val="dk1"/>
                </a:solidFill>
              </a:rPr>
              <a:t>クセレンドを紹介します。</a:t>
            </a:r>
            <a:r>
              <a:rPr lang="ja" b="1">
                <a:solidFill>
                  <a:schemeClr val="dk1"/>
                </a:solidFill>
              </a:rPr>
              <a:t>ア</a:t>
            </a:r>
            <a:r>
              <a:rPr lang="ja">
                <a:solidFill>
                  <a:schemeClr val="dk1"/>
                </a:solidFill>
              </a:rPr>
              <a:t>クセレンドが</a:t>
            </a:r>
            <a:r>
              <a:rPr lang="ja" b="1">
                <a:solidFill>
                  <a:schemeClr val="dk1"/>
                </a:solidFill>
              </a:rPr>
              <a:t>主張</a:t>
            </a:r>
            <a:r>
              <a:rPr lang="ja">
                <a:solidFill>
                  <a:schemeClr val="dk1"/>
                </a:solidFill>
              </a:rPr>
              <a:t>するのは</a:t>
            </a:r>
            <a:endParaRPr>
              <a:solidFill>
                <a:schemeClr val="dk1"/>
              </a:solidFill>
            </a:endParaRPr>
          </a:p>
          <a:p>
            <a:pPr marL="0" lvl="0" indent="0" algn="l" rtl="0">
              <a:spcBef>
                <a:spcPts val="0"/>
              </a:spcBef>
              <a:spcAft>
                <a:spcPts val="0"/>
              </a:spcAft>
              <a:buNone/>
            </a:pPr>
            <a:r>
              <a:rPr lang="ja">
                <a:solidFill>
                  <a:schemeClr val="dk1"/>
                </a:solidFill>
              </a:rPr>
              <a:t>【ク】「友だちを</a:t>
            </a:r>
            <a:r>
              <a:rPr lang="ja" b="1">
                <a:solidFill>
                  <a:schemeClr val="dk1"/>
                </a:solidFill>
              </a:rPr>
              <a:t>増やさない</a:t>
            </a:r>
            <a:r>
              <a:rPr lang="ja">
                <a:solidFill>
                  <a:schemeClr val="dk1"/>
                </a:solidFill>
              </a:rPr>
              <a:t>SNSアプリが、</a:t>
            </a:r>
            <a:endParaRPr>
              <a:solidFill>
                <a:schemeClr val="dk1"/>
              </a:solidFill>
            </a:endParaRPr>
          </a:p>
          <a:p>
            <a:pPr marL="0" lvl="0" indent="0" algn="l" rtl="0">
              <a:spcBef>
                <a:spcPts val="0"/>
              </a:spcBef>
              <a:spcAft>
                <a:spcPts val="0"/>
              </a:spcAft>
              <a:buNone/>
            </a:pPr>
            <a:r>
              <a:rPr lang="ja">
                <a:solidFill>
                  <a:schemeClr val="dk1"/>
                </a:solidFill>
              </a:rPr>
              <a:t>【ク】偶然つながる絆を加速させ</a:t>
            </a:r>
            <a:r>
              <a:rPr lang="ja" b="1">
                <a:solidFill>
                  <a:schemeClr val="dk1"/>
                </a:solidFill>
              </a:rPr>
              <a:t>健康な</a:t>
            </a:r>
            <a:r>
              <a:rPr lang="ja">
                <a:solidFill>
                  <a:schemeClr val="dk1"/>
                </a:solidFill>
              </a:rPr>
              <a:t>高齢社会をつくる」ということです。</a:t>
            </a:r>
            <a:endParaRPr>
              <a:solidFill>
                <a:schemeClr val="dk1"/>
              </a:solidFill>
            </a:endParaRPr>
          </a:p>
          <a:p>
            <a:pPr marL="0" lvl="0" indent="0" algn="l" rtl="0">
              <a:spcBef>
                <a:spcPts val="0"/>
              </a:spcBef>
              <a:spcAft>
                <a:spcPts val="0"/>
              </a:spcAft>
              <a:buClr>
                <a:schemeClr val="dk1"/>
              </a:buClr>
              <a:buSzPts val="1100"/>
              <a:buFont typeface="Arial"/>
              <a:buNone/>
            </a:pPr>
            <a:r>
              <a:rPr lang="ja">
                <a:solidFill>
                  <a:schemeClr val="dk1"/>
                </a:solidFill>
              </a:rPr>
              <a:t>これからこの主張への疑問を解消していきます。</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5688eb5363_1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5688eb5363_1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各世代に向け複業化することで</a:t>
            </a:r>
            <a:endParaRPr/>
          </a:p>
          <a:p>
            <a:pPr marL="0" lvl="0" indent="0" algn="l" rtl="0">
              <a:spcBef>
                <a:spcPts val="0"/>
              </a:spcBef>
              <a:spcAft>
                <a:spcPts val="0"/>
              </a:spcAft>
              <a:buNone/>
            </a:pPr>
            <a:r>
              <a:rPr lang="ja">
                <a:solidFill>
                  <a:schemeClr val="dk1"/>
                </a:solidFill>
              </a:rPr>
              <a:t>【ク】</a:t>
            </a:r>
            <a:r>
              <a:rPr lang="ja"/>
              <a:t>・高齢化への健康対策</a:t>
            </a:r>
            <a:endParaRPr/>
          </a:p>
          <a:p>
            <a:pPr marL="0" lvl="0" indent="0" algn="l" rtl="0">
              <a:spcBef>
                <a:spcPts val="0"/>
              </a:spcBef>
              <a:spcAft>
                <a:spcPts val="0"/>
              </a:spcAft>
              <a:buNone/>
            </a:pPr>
            <a:r>
              <a:rPr lang="ja">
                <a:solidFill>
                  <a:schemeClr val="dk1"/>
                </a:solidFill>
              </a:rPr>
              <a:t>【ク】</a:t>
            </a:r>
            <a:r>
              <a:rPr lang="ja"/>
              <a:t>・少子化対策</a:t>
            </a:r>
            <a:endParaRPr/>
          </a:p>
          <a:p>
            <a:pPr marL="0" lvl="0" indent="0" algn="l" rtl="0">
              <a:spcBef>
                <a:spcPts val="0"/>
              </a:spcBef>
              <a:spcAft>
                <a:spcPts val="0"/>
              </a:spcAft>
              <a:buNone/>
            </a:pPr>
            <a:r>
              <a:rPr lang="ja">
                <a:solidFill>
                  <a:schemeClr val="dk1"/>
                </a:solidFill>
              </a:rPr>
              <a:t>【ク】</a:t>
            </a:r>
            <a:r>
              <a:rPr lang="ja"/>
              <a:t>・教育促進</a:t>
            </a:r>
            <a:r>
              <a:rPr lang="ja">
                <a:solidFill>
                  <a:schemeClr val="dk1"/>
                </a:solidFill>
              </a:rPr>
              <a:t>が循環し、</a:t>
            </a:r>
            <a:endParaRPr/>
          </a:p>
          <a:p>
            <a:pPr marL="0" lvl="0" indent="0" algn="l" rtl="0">
              <a:spcBef>
                <a:spcPts val="0"/>
              </a:spcBef>
              <a:spcAft>
                <a:spcPts val="0"/>
              </a:spcAft>
              <a:buNone/>
            </a:pPr>
            <a:r>
              <a:rPr lang="ja">
                <a:solidFill>
                  <a:schemeClr val="dk1"/>
                </a:solidFill>
              </a:rPr>
              <a:t>【ク】</a:t>
            </a:r>
            <a:r>
              <a:rPr lang="ja"/>
              <a:t>健康な高齢社会のための</a:t>
            </a:r>
            <a:endParaRPr/>
          </a:p>
          <a:p>
            <a:pPr marL="0" lvl="0" indent="0" algn="l" rtl="0">
              <a:spcBef>
                <a:spcPts val="0"/>
              </a:spcBef>
              <a:spcAft>
                <a:spcPts val="0"/>
              </a:spcAft>
              <a:buNone/>
            </a:pPr>
            <a:r>
              <a:rPr lang="ja"/>
              <a:t>【ク】経済システムが成立します。</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5e2a79bb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55e2a79bb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課題と今後についてです。</a:t>
            </a:r>
            <a:endParaRPr/>
          </a:p>
          <a:p>
            <a:pPr marL="0" lvl="0" indent="0" algn="l" rtl="0">
              <a:spcBef>
                <a:spcPts val="0"/>
              </a:spcBef>
              <a:spcAft>
                <a:spcPts val="0"/>
              </a:spcAft>
              <a:buNone/>
            </a:pPr>
            <a:r>
              <a:rPr lang="ja">
                <a:solidFill>
                  <a:schemeClr val="dk1"/>
                </a:solidFill>
              </a:rPr>
              <a:t>【ク】</a:t>
            </a:r>
            <a:r>
              <a:rPr lang="ja"/>
              <a:t>現状、アプリ名やロゴが高齢者向きではありません。</a:t>
            </a:r>
            <a:r>
              <a:rPr lang="ja">
                <a:solidFill>
                  <a:schemeClr val="dk1"/>
                </a:solidFill>
              </a:rPr>
              <a:t>【ク】本動画の</a:t>
            </a:r>
            <a:r>
              <a:rPr lang="ja"/>
              <a:t>コメント欄にてネーミングを募集しております。</a:t>
            </a:r>
            <a:endParaRPr/>
          </a:p>
          <a:p>
            <a:pPr marL="0" lvl="0" indent="0" algn="l" rtl="0">
              <a:spcBef>
                <a:spcPts val="0"/>
              </a:spcBef>
              <a:spcAft>
                <a:spcPts val="0"/>
              </a:spcAft>
              <a:buNone/>
            </a:pPr>
            <a:r>
              <a:rPr lang="ja">
                <a:solidFill>
                  <a:schemeClr val="dk1"/>
                </a:solidFill>
              </a:rPr>
              <a:t>【ク】</a:t>
            </a:r>
            <a:r>
              <a:rPr lang="ja"/>
              <a:t>強制マッチングとフレンド解除・追加について、</a:t>
            </a:r>
            <a:r>
              <a:rPr lang="ja">
                <a:solidFill>
                  <a:schemeClr val="dk1"/>
                </a:solidFill>
              </a:rPr>
              <a:t>【ク】</a:t>
            </a:r>
            <a:r>
              <a:rPr lang="ja"/>
              <a:t>あらゆる角度からリスク対策を考える必要があるでしょう。</a:t>
            </a:r>
            <a:endParaRPr/>
          </a:p>
          <a:p>
            <a:pPr marL="0" lvl="0" indent="0" algn="l" rtl="0">
              <a:spcBef>
                <a:spcPts val="0"/>
              </a:spcBef>
              <a:spcAft>
                <a:spcPts val="0"/>
              </a:spcAft>
              <a:buNone/>
            </a:pPr>
            <a:r>
              <a:rPr lang="ja">
                <a:solidFill>
                  <a:schemeClr val="dk1"/>
                </a:solidFill>
              </a:rPr>
              <a:t>【ク】</a:t>
            </a:r>
            <a:r>
              <a:rPr lang="ja"/>
              <a:t>UIについて、【ク】まずはプロトタイプをつくり、</a:t>
            </a:r>
            <a:r>
              <a:rPr lang="ja">
                <a:solidFill>
                  <a:schemeClr val="dk1"/>
                </a:solidFill>
              </a:rPr>
              <a:t>【ク】</a:t>
            </a:r>
            <a:r>
              <a:rPr lang="ja"/>
              <a:t>ユーザーインタビューとともに改善の余地があるでしょう。</a:t>
            </a:r>
            <a:endParaRPr/>
          </a:p>
          <a:p>
            <a:pPr marL="0" lvl="0" indent="0" algn="l" rtl="0">
              <a:spcBef>
                <a:spcPts val="0"/>
              </a:spcBef>
              <a:spcAft>
                <a:spcPts val="0"/>
              </a:spcAft>
              <a:buNone/>
            </a:pPr>
            <a:r>
              <a:rPr lang="ja">
                <a:solidFill>
                  <a:schemeClr val="dk1"/>
                </a:solidFill>
              </a:rPr>
              <a:t>【ク】</a:t>
            </a:r>
            <a:r>
              <a:rPr lang="ja"/>
              <a:t>公民館などと連携し、</a:t>
            </a:r>
            <a:r>
              <a:rPr lang="ja">
                <a:solidFill>
                  <a:schemeClr val="dk1"/>
                </a:solidFill>
              </a:rPr>
              <a:t>【ク】</a:t>
            </a:r>
            <a:r>
              <a:rPr lang="ja"/>
              <a:t>地域イベントへの参加などリアルな交流も促進していきます。</a:t>
            </a:r>
            <a:endParaRPr/>
          </a:p>
          <a:p>
            <a:pPr marL="0" lvl="0" indent="0" algn="l" rtl="0">
              <a:spcBef>
                <a:spcPts val="0"/>
              </a:spcBef>
              <a:spcAft>
                <a:spcPts val="0"/>
              </a:spcAft>
              <a:buNone/>
            </a:pPr>
            <a:endParaRPr/>
          </a:p>
          <a:p>
            <a:pPr marL="0" lvl="0" indent="0" algn="l" rtl="0">
              <a:spcBef>
                <a:spcPts val="0"/>
              </a:spcBef>
              <a:spcAft>
                <a:spcPts val="0"/>
              </a:spcAft>
              <a:buNone/>
            </a:pPr>
            <a:r>
              <a:rPr lang="ja">
                <a:solidFill>
                  <a:schemeClr val="dk1"/>
                </a:solidFill>
              </a:rPr>
              <a:t>【ク】</a:t>
            </a:r>
            <a:r>
              <a:rPr lang="ja"/>
              <a:t>最後に改めて、偶然つながる絆で友だちを増やさない「</a:t>
            </a:r>
            <a:r>
              <a:rPr lang="ja" b="1"/>
              <a:t>A</a:t>
            </a:r>
            <a:r>
              <a:rPr lang="ja"/>
              <a:t>cserend」が高齢者のスタンダードアプリになることで健康な高齢社会をつくっていきます。</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597a50a87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597a50a87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課題と今後についてです。</a:t>
            </a:r>
            <a:endParaRPr/>
          </a:p>
          <a:p>
            <a:pPr marL="0" lvl="0" indent="0" algn="l" rtl="0">
              <a:spcBef>
                <a:spcPts val="0"/>
              </a:spcBef>
              <a:spcAft>
                <a:spcPts val="0"/>
              </a:spcAft>
              <a:buNone/>
            </a:pPr>
            <a:r>
              <a:rPr lang="ja">
                <a:solidFill>
                  <a:schemeClr val="dk1"/>
                </a:solidFill>
              </a:rPr>
              <a:t>【ク】</a:t>
            </a:r>
            <a:r>
              <a:rPr lang="ja"/>
              <a:t>現状、アプリ名やロゴが高齢者向きではありません。</a:t>
            </a:r>
            <a:r>
              <a:rPr lang="ja">
                <a:solidFill>
                  <a:schemeClr val="dk1"/>
                </a:solidFill>
              </a:rPr>
              <a:t>【ク】本動画の</a:t>
            </a:r>
            <a:r>
              <a:rPr lang="ja"/>
              <a:t>コメント欄にてネーミングを募集しております。</a:t>
            </a:r>
            <a:endParaRPr/>
          </a:p>
          <a:p>
            <a:pPr marL="0" lvl="0" indent="0" algn="l" rtl="0">
              <a:spcBef>
                <a:spcPts val="0"/>
              </a:spcBef>
              <a:spcAft>
                <a:spcPts val="0"/>
              </a:spcAft>
              <a:buNone/>
            </a:pPr>
            <a:r>
              <a:rPr lang="ja">
                <a:solidFill>
                  <a:schemeClr val="dk1"/>
                </a:solidFill>
              </a:rPr>
              <a:t>【ク】</a:t>
            </a:r>
            <a:r>
              <a:rPr lang="ja"/>
              <a:t>強制マッチングとフレンド解除・追加について、</a:t>
            </a:r>
            <a:r>
              <a:rPr lang="ja">
                <a:solidFill>
                  <a:schemeClr val="dk1"/>
                </a:solidFill>
              </a:rPr>
              <a:t>【ク】</a:t>
            </a:r>
            <a:r>
              <a:rPr lang="ja"/>
              <a:t>あらゆる角度からリスク対策を考える必要があるでしょう。</a:t>
            </a:r>
            <a:endParaRPr/>
          </a:p>
          <a:p>
            <a:pPr marL="0" lvl="0" indent="0" algn="l" rtl="0">
              <a:spcBef>
                <a:spcPts val="0"/>
              </a:spcBef>
              <a:spcAft>
                <a:spcPts val="0"/>
              </a:spcAft>
              <a:buNone/>
            </a:pPr>
            <a:r>
              <a:rPr lang="ja">
                <a:solidFill>
                  <a:schemeClr val="dk1"/>
                </a:solidFill>
              </a:rPr>
              <a:t>【ク】</a:t>
            </a:r>
            <a:r>
              <a:rPr lang="ja"/>
              <a:t>UIについて、【ク】まずはプロトタイプをつくり、</a:t>
            </a:r>
            <a:r>
              <a:rPr lang="ja">
                <a:solidFill>
                  <a:schemeClr val="dk1"/>
                </a:solidFill>
              </a:rPr>
              <a:t>【ク】</a:t>
            </a:r>
            <a:r>
              <a:rPr lang="ja"/>
              <a:t>ユーザーインタビューとともに改善の余地があるでしょう。</a:t>
            </a:r>
            <a:endParaRPr/>
          </a:p>
          <a:p>
            <a:pPr marL="0" lvl="0" indent="0" algn="l" rtl="0">
              <a:spcBef>
                <a:spcPts val="0"/>
              </a:spcBef>
              <a:spcAft>
                <a:spcPts val="0"/>
              </a:spcAft>
              <a:buNone/>
            </a:pPr>
            <a:r>
              <a:rPr lang="ja">
                <a:solidFill>
                  <a:schemeClr val="dk1"/>
                </a:solidFill>
              </a:rPr>
              <a:t>【ク】</a:t>
            </a:r>
            <a:r>
              <a:rPr lang="ja"/>
              <a:t>公民館などと連携し、</a:t>
            </a:r>
            <a:r>
              <a:rPr lang="ja">
                <a:solidFill>
                  <a:schemeClr val="dk1"/>
                </a:solidFill>
              </a:rPr>
              <a:t>【ク】</a:t>
            </a:r>
            <a:r>
              <a:rPr lang="ja"/>
              <a:t>地域イベントへの参加などリアルな交流も促進していきます。</a:t>
            </a:r>
            <a:endParaRPr/>
          </a:p>
          <a:p>
            <a:pPr marL="0" lvl="0" indent="0" algn="l" rtl="0">
              <a:spcBef>
                <a:spcPts val="0"/>
              </a:spcBef>
              <a:spcAft>
                <a:spcPts val="0"/>
              </a:spcAft>
              <a:buNone/>
            </a:pPr>
            <a:endParaRPr/>
          </a:p>
          <a:p>
            <a:pPr marL="0" lvl="0" indent="0" algn="l" rtl="0">
              <a:spcBef>
                <a:spcPts val="0"/>
              </a:spcBef>
              <a:spcAft>
                <a:spcPts val="0"/>
              </a:spcAft>
              <a:buNone/>
            </a:pPr>
            <a:r>
              <a:rPr lang="ja">
                <a:solidFill>
                  <a:schemeClr val="dk1"/>
                </a:solidFill>
              </a:rPr>
              <a:t>【ク】</a:t>
            </a:r>
            <a:r>
              <a:rPr lang="ja"/>
              <a:t>最後に改めて、偶然つながる絆で友だちを増やさない「</a:t>
            </a:r>
            <a:r>
              <a:rPr lang="ja" b="1"/>
              <a:t>A</a:t>
            </a:r>
            <a:r>
              <a:rPr lang="ja"/>
              <a:t>cserend」が高齢者のスタンダードアプリになることで健康な高齢社会をつくっていきます。</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4b4db552d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4b4db552d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これからの日本が避けられない問題、それは高齢化です。</a:t>
            </a:r>
            <a:br>
              <a:rPr lang="ja"/>
            </a:br>
            <a:r>
              <a:rPr lang="ja">
                <a:solidFill>
                  <a:schemeClr val="dk1"/>
                </a:solidFill>
              </a:rPr>
              <a:t>【ク】そうなると</a:t>
            </a:r>
            <a:r>
              <a:rPr lang="ja"/>
              <a:t>何が困るのでしょう。</a:t>
            </a:r>
            <a:endParaRPr/>
          </a:p>
          <a:p>
            <a:pPr marL="0" lvl="0" indent="0" algn="l" rtl="0">
              <a:spcBef>
                <a:spcPts val="0"/>
              </a:spcBef>
              <a:spcAft>
                <a:spcPts val="0"/>
              </a:spcAft>
              <a:buNone/>
            </a:pPr>
            <a:r>
              <a:rPr lang="ja">
                <a:solidFill>
                  <a:schemeClr val="dk1"/>
                </a:solidFill>
              </a:rPr>
              <a:t>【ク】</a:t>
            </a:r>
            <a:r>
              <a:rPr lang="ja"/>
              <a:t>たとえば生産性の低下や、資産の滞留などが考えられます。高齢化そのものに即効性のある施策はありません。</a:t>
            </a:r>
            <a:endParaRPr/>
          </a:p>
          <a:p>
            <a:pPr marL="0" lvl="0" indent="0" algn="l" rtl="0">
              <a:spcBef>
                <a:spcPts val="0"/>
              </a:spcBef>
              <a:spcAft>
                <a:spcPts val="0"/>
              </a:spcAft>
              <a:buNone/>
            </a:pPr>
            <a:r>
              <a:rPr lang="ja">
                <a:solidFill>
                  <a:schemeClr val="dk1"/>
                </a:solidFill>
              </a:rPr>
              <a:t>【ク】</a:t>
            </a:r>
            <a:r>
              <a:rPr lang="ja"/>
              <a:t>今必要なのは、高齢者の健康を守り、労働人口を下げない。高齢化を止めるのではなく、健康寿命を伸ばすこと、これが</a:t>
            </a:r>
            <a:r>
              <a:rPr lang="ja" b="1"/>
              <a:t>ア</a:t>
            </a:r>
            <a:r>
              <a:rPr lang="ja"/>
              <a:t>クセレンドが目指す「健康な高齢社会です」</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4b4db552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4b4db552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では、高齢者の健康を守るにはどうしたらいいか。</a:t>
            </a:r>
            <a:endParaRPr/>
          </a:p>
          <a:p>
            <a:pPr marL="0" lvl="0" indent="0" algn="l" rtl="0">
              <a:spcBef>
                <a:spcPts val="0"/>
              </a:spcBef>
              <a:spcAft>
                <a:spcPts val="0"/>
              </a:spcAft>
              <a:buNone/>
            </a:pPr>
            <a:r>
              <a:rPr lang="ja">
                <a:solidFill>
                  <a:schemeClr val="dk1"/>
                </a:solidFill>
              </a:rPr>
              <a:t>【ク】</a:t>
            </a:r>
            <a:r>
              <a:rPr lang="ja"/>
              <a:t>答えの一つは「孤独にさせないこと」</a:t>
            </a:r>
            <a:endParaRPr/>
          </a:p>
          <a:p>
            <a:pPr marL="0" lvl="0" indent="0" algn="l" rtl="0">
              <a:spcBef>
                <a:spcPts val="0"/>
              </a:spcBef>
              <a:spcAft>
                <a:spcPts val="0"/>
              </a:spcAft>
              <a:buNone/>
            </a:pPr>
            <a:r>
              <a:rPr lang="ja"/>
              <a:t>アメリカの大学研究によると、孤独はタバコより</a:t>
            </a:r>
            <a:r>
              <a:rPr lang="ja">
                <a:solidFill>
                  <a:schemeClr val="dk1"/>
                </a:solidFill>
              </a:rPr>
              <a:t>10％以上も、寿命に</a:t>
            </a:r>
            <a:r>
              <a:rPr lang="ja"/>
              <a:t>影響を与えると判明しています。</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4b4db552d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4b4db552d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コミュニケーションツールの普及で孤独も減っているのでは？</a:t>
            </a:r>
            <a:endParaRPr/>
          </a:p>
          <a:p>
            <a:pPr marL="0" lvl="0" indent="0" algn="l" rtl="0">
              <a:spcBef>
                <a:spcPts val="0"/>
              </a:spcBef>
              <a:spcAft>
                <a:spcPts val="0"/>
              </a:spcAft>
              <a:buNone/>
            </a:pPr>
            <a:r>
              <a:rPr lang="ja">
                <a:solidFill>
                  <a:schemeClr val="dk1"/>
                </a:solidFill>
              </a:rPr>
              <a:t>【ク】</a:t>
            </a:r>
            <a:r>
              <a:rPr lang="ja"/>
              <a:t>いえ残念ながら、高齢者のSNS普及率は大幅に上昇したにも関わらず、ご近所付き合いは減少し、孤立は加速しています。</a:t>
            </a:r>
            <a:endParaRPr/>
          </a:p>
          <a:p>
            <a:pPr marL="0" lvl="0" indent="0" algn="l" rtl="0">
              <a:spcBef>
                <a:spcPts val="0"/>
              </a:spcBef>
              <a:spcAft>
                <a:spcPts val="0"/>
              </a:spcAft>
              <a:buNone/>
            </a:pPr>
            <a:r>
              <a:rPr lang="ja">
                <a:solidFill>
                  <a:schemeClr val="dk1"/>
                </a:solidFill>
              </a:rPr>
              <a:t>【ク】</a:t>
            </a:r>
            <a:r>
              <a:rPr lang="ja"/>
              <a:t>LINEなどの既存SNSは、広く浅いつながりを拡大させた一方で、狭く深いつながりを阻害している可能性が高いと考えました。</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58ac5a7f0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58ac5a7f0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孤独にさせないSNSはないのか。</a:t>
            </a:r>
            <a:endParaRPr/>
          </a:p>
          <a:p>
            <a:pPr marL="0" lvl="0" indent="0" algn="l" rtl="0">
              <a:spcBef>
                <a:spcPts val="0"/>
              </a:spcBef>
              <a:spcAft>
                <a:spcPts val="0"/>
              </a:spcAft>
              <a:buNone/>
            </a:pPr>
            <a:r>
              <a:rPr lang="ja"/>
              <a:t>そこで、友だちいっぱい思想から発想を転換し、</a:t>
            </a:r>
            <a:endParaRPr/>
          </a:p>
          <a:p>
            <a:pPr marL="0" lvl="0" indent="0" algn="l" rtl="0">
              <a:spcBef>
                <a:spcPts val="0"/>
              </a:spcBef>
              <a:spcAft>
                <a:spcPts val="0"/>
              </a:spcAft>
              <a:buNone/>
            </a:pPr>
            <a:r>
              <a:rPr lang="ja">
                <a:solidFill>
                  <a:schemeClr val="dk1"/>
                </a:solidFill>
              </a:rPr>
              <a:t>【ク】</a:t>
            </a:r>
            <a:r>
              <a:rPr lang="ja"/>
              <a:t>友だちを</a:t>
            </a:r>
            <a:r>
              <a:rPr lang="ja" b="1"/>
              <a:t>増やさず</a:t>
            </a:r>
            <a:r>
              <a:rPr lang="ja"/>
              <a:t>、少数の隣人と絆を深めるアプリ 「</a:t>
            </a:r>
            <a:r>
              <a:rPr lang="ja" b="1"/>
              <a:t>A</a:t>
            </a:r>
            <a:r>
              <a:rPr lang="ja"/>
              <a:t>cSerend」を思いつきました。</a:t>
            </a:r>
            <a:endParaRPr/>
          </a:p>
          <a:p>
            <a:pPr marL="0" lvl="0" indent="0" algn="l" rtl="0">
              <a:spcBef>
                <a:spcPts val="0"/>
              </a:spcBef>
              <a:spcAft>
                <a:spcPts val="0"/>
              </a:spcAft>
              <a:buNone/>
            </a:pPr>
            <a:r>
              <a:rPr lang="ja">
                <a:solidFill>
                  <a:schemeClr val="dk1"/>
                </a:solidFill>
              </a:rPr>
              <a:t>【ク】</a:t>
            </a:r>
            <a:r>
              <a:rPr lang="ja"/>
              <a:t>ログインすると、位置情報などをもとにしたアプリ側アルゴリズムにより、</a:t>
            </a:r>
            <a:endParaRPr/>
          </a:p>
          <a:p>
            <a:pPr marL="0" lvl="0" indent="0" algn="l" rtl="0">
              <a:spcBef>
                <a:spcPts val="0"/>
              </a:spcBef>
              <a:spcAft>
                <a:spcPts val="0"/>
              </a:spcAft>
              <a:buNone/>
            </a:pPr>
            <a:r>
              <a:rPr lang="ja"/>
              <a:t>運命的、強い言葉でいうと強制的に</a:t>
            </a:r>
            <a:r>
              <a:rPr lang="ja">
                <a:solidFill>
                  <a:schemeClr val="dk1"/>
                </a:solidFill>
              </a:rPr>
              <a:t>数人のご近所ユーザと</a:t>
            </a:r>
            <a:r>
              <a:rPr lang="ja"/>
              <a:t>マッチングします。</a:t>
            </a:r>
            <a:endParaRPr/>
          </a:p>
          <a:p>
            <a:pPr marL="0" lvl="0" indent="0" algn="l" rtl="0">
              <a:spcBef>
                <a:spcPts val="0"/>
              </a:spcBef>
              <a:spcAft>
                <a:spcPts val="0"/>
              </a:spcAft>
              <a:buNone/>
            </a:pPr>
            <a:r>
              <a:rPr lang="ja">
                <a:solidFill>
                  <a:schemeClr val="dk1"/>
                </a:solidFill>
              </a:rPr>
              <a:t>【ク】</a:t>
            </a:r>
            <a:r>
              <a:rPr lang="ja"/>
              <a:t>フレンドの追加や削除・ブロックなどが気軽にできないよう条件を設けることで、</a:t>
            </a:r>
            <a:endParaRPr/>
          </a:p>
          <a:p>
            <a:pPr marL="0" lvl="0" indent="0" algn="l" rtl="0">
              <a:spcBef>
                <a:spcPts val="0"/>
              </a:spcBef>
              <a:spcAft>
                <a:spcPts val="0"/>
              </a:spcAft>
              <a:buNone/>
            </a:pPr>
            <a:r>
              <a:rPr lang="ja">
                <a:solidFill>
                  <a:schemeClr val="dk1"/>
                </a:solidFill>
              </a:rPr>
              <a:t>【ク】</a:t>
            </a:r>
            <a:r>
              <a:rPr lang="ja"/>
              <a:t>相手が限定的に固定され、シンプルに繋がりを感じるコニュニケーションができるのです。</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58ac5a7f08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58ac5a7f08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既存SNSは情報が雑多で、スワイプなどに多くの時間を費やし、高齢者には使いにくかったはずです。</a:t>
            </a:r>
            <a:endParaRPr/>
          </a:p>
          <a:p>
            <a:pPr marL="0" lvl="0" indent="0" algn="l" rtl="0">
              <a:spcBef>
                <a:spcPts val="0"/>
              </a:spcBef>
              <a:spcAft>
                <a:spcPts val="0"/>
              </a:spcAft>
              <a:buNone/>
            </a:pPr>
            <a:r>
              <a:rPr lang="ja">
                <a:solidFill>
                  <a:schemeClr val="dk1"/>
                </a:solidFill>
              </a:rPr>
              <a:t>【ク】</a:t>
            </a:r>
            <a:r>
              <a:rPr lang="ja"/>
              <a:t>一方、</a:t>
            </a:r>
            <a:r>
              <a:rPr lang="ja" b="1"/>
              <a:t>A</a:t>
            </a:r>
            <a:r>
              <a:rPr lang="ja"/>
              <a:t>cserendでつながるフレンドは数人だけ。情報が少なく、やることがシンプル。独り言を投稿するか、固定的な2.3人のフレンドと会話するだけです。</a:t>
            </a:r>
            <a:endParaRPr/>
          </a:p>
          <a:p>
            <a:pPr marL="0" lvl="0" indent="0" algn="l" rtl="0">
              <a:spcBef>
                <a:spcPts val="0"/>
              </a:spcBef>
              <a:spcAft>
                <a:spcPts val="0"/>
              </a:spcAft>
              <a:buNone/>
            </a:pPr>
            <a:r>
              <a:rPr lang="ja">
                <a:solidFill>
                  <a:schemeClr val="dk1"/>
                </a:solidFill>
              </a:rPr>
              <a:t>【ク】</a:t>
            </a:r>
            <a:r>
              <a:rPr lang="ja"/>
              <a:t>シンプルすぎて、雨予報の日には背景画面にも雨を降らせる。なんて隠し機能もつけたくなってしまいます。</a:t>
            </a:r>
            <a:endParaRPr/>
          </a:p>
          <a:p>
            <a:pPr marL="0" lvl="0" indent="0" algn="l" rtl="0">
              <a:spcBef>
                <a:spcPts val="0"/>
              </a:spcBef>
              <a:spcAft>
                <a:spcPts val="0"/>
              </a:spcAft>
              <a:buNone/>
            </a:pPr>
            <a:r>
              <a:rPr lang="ja">
                <a:solidFill>
                  <a:schemeClr val="dk1"/>
                </a:solidFill>
              </a:rPr>
              <a:t>【ク】</a:t>
            </a:r>
            <a:r>
              <a:rPr lang="ja"/>
              <a:t>恣意的なフレンド追加・削除ができないことで、悪用されにくく、見知らぬ人とつながるときのリスクも抑制しています。</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55e2a79bb7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55e2a79bb7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健康を守るためにそれだけでは終わりません。</a:t>
            </a:r>
            <a:endParaRPr/>
          </a:p>
          <a:p>
            <a:pPr marL="0" lvl="0" indent="0" algn="l" rtl="0">
              <a:spcBef>
                <a:spcPts val="0"/>
              </a:spcBef>
              <a:spcAft>
                <a:spcPts val="0"/>
              </a:spcAft>
              <a:buNone/>
            </a:pPr>
            <a:r>
              <a:rPr lang="ja">
                <a:solidFill>
                  <a:schemeClr val="dk1"/>
                </a:solidFill>
              </a:rPr>
              <a:t>【ク】</a:t>
            </a:r>
            <a:r>
              <a:rPr lang="ja"/>
              <a:t>朝一のアプリ起動時には、カメラに向かって挨拶を求められます。</a:t>
            </a:r>
            <a:endParaRPr/>
          </a:p>
          <a:p>
            <a:pPr marL="0" lvl="0" indent="0" algn="l" rtl="0">
              <a:spcBef>
                <a:spcPts val="0"/>
              </a:spcBef>
              <a:spcAft>
                <a:spcPts val="0"/>
              </a:spcAft>
              <a:buNone/>
            </a:pPr>
            <a:r>
              <a:rPr lang="ja"/>
              <a:t>【ク】通常はそのままログインし、アプリを楽しめますが、</a:t>
            </a:r>
            <a:endParaRPr/>
          </a:p>
          <a:p>
            <a:pPr marL="0" lvl="0" indent="0" algn="l" rtl="0">
              <a:spcBef>
                <a:spcPts val="0"/>
              </a:spcBef>
              <a:spcAft>
                <a:spcPts val="0"/>
              </a:spcAft>
              <a:buNone/>
            </a:pPr>
            <a:r>
              <a:rPr lang="ja">
                <a:solidFill>
                  <a:schemeClr val="dk1"/>
                </a:solidFill>
              </a:rPr>
              <a:t>【ク】</a:t>
            </a:r>
            <a:r>
              <a:rPr lang="ja"/>
              <a:t>万が一異常を検知した場合には、本人へのアラートとともにフレンドへも通知されます。</a:t>
            </a:r>
            <a:endParaRPr/>
          </a:p>
          <a:p>
            <a:pPr marL="0" lvl="0" indent="0" algn="l" rtl="0">
              <a:spcBef>
                <a:spcPts val="0"/>
              </a:spcBef>
              <a:spcAft>
                <a:spcPts val="0"/>
              </a:spcAft>
              <a:buNone/>
            </a:pPr>
            <a:r>
              <a:rPr lang="ja">
                <a:solidFill>
                  <a:schemeClr val="dk1"/>
                </a:solidFill>
              </a:rPr>
              <a:t>【ク】</a:t>
            </a:r>
            <a:r>
              <a:rPr lang="ja"/>
              <a:t>各方面のAIによる異常検知研究を統合し、本人も気づかない認知障害などの健康異常も高精度に検知します。</a:t>
            </a:r>
            <a:endParaRPr/>
          </a:p>
          <a:p>
            <a:pPr marL="0" lvl="0" indent="0" algn="l" rtl="0">
              <a:spcBef>
                <a:spcPts val="0"/>
              </a:spcBef>
              <a:spcAft>
                <a:spcPts val="0"/>
              </a:spcAft>
              <a:buNone/>
            </a:pPr>
            <a:r>
              <a:rPr lang="ja">
                <a:solidFill>
                  <a:schemeClr val="dk1"/>
                </a:solidFill>
              </a:rPr>
              <a:t>【ク】</a:t>
            </a:r>
            <a:r>
              <a:rPr lang="ja"/>
              <a:t>また、この機能を設けることで、ログイン挨拶をそのままフレンドへの挨拶として送信するため、必ず一日一通やりとりが交わされます。積極的コミュニケーションを苦手としている人も気軽にアプリを使うことができるでしょう。</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55e2a79bb7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55e2a79bb7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2つの機能を振り返ります。</a:t>
            </a:r>
            <a:endParaRPr/>
          </a:p>
          <a:p>
            <a:pPr marL="0" lvl="0" indent="0" algn="l" rtl="0">
              <a:spcBef>
                <a:spcPts val="0"/>
              </a:spcBef>
              <a:spcAft>
                <a:spcPts val="0"/>
              </a:spcAft>
              <a:buNone/>
            </a:pPr>
            <a:r>
              <a:rPr lang="ja">
                <a:solidFill>
                  <a:schemeClr val="dk1"/>
                </a:solidFill>
              </a:rPr>
              <a:t>【ク】</a:t>
            </a:r>
            <a:r>
              <a:rPr lang="ja"/>
              <a:t>1つ目は、必ず偶然の絆が生まれ孤独にならない、マッチングによる健康維持機能</a:t>
            </a:r>
            <a:endParaRPr/>
          </a:p>
          <a:p>
            <a:pPr marL="0" lvl="0" indent="0" algn="l" rtl="0">
              <a:spcBef>
                <a:spcPts val="0"/>
              </a:spcBef>
              <a:spcAft>
                <a:spcPts val="0"/>
              </a:spcAft>
              <a:buNone/>
            </a:pPr>
            <a:r>
              <a:rPr lang="ja">
                <a:solidFill>
                  <a:schemeClr val="dk1"/>
                </a:solidFill>
              </a:rPr>
              <a:t>【ク】</a:t>
            </a:r>
            <a:r>
              <a:rPr lang="ja"/>
              <a:t>2つ目は、日々ログイン時の顔・声と操作履歴を学習する健康検知機能</a:t>
            </a:r>
            <a:endParaRPr/>
          </a:p>
          <a:p>
            <a:pPr marL="0" lvl="0" indent="0" algn="l" rtl="0">
              <a:spcBef>
                <a:spcPts val="0"/>
              </a:spcBef>
              <a:spcAft>
                <a:spcPts val="0"/>
              </a:spcAft>
              <a:buNone/>
            </a:pPr>
            <a:r>
              <a:rPr lang="ja">
                <a:solidFill>
                  <a:schemeClr val="dk1"/>
                </a:solidFill>
              </a:rPr>
              <a:t>【ク】また、</a:t>
            </a:r>
            <a:r>
              <a:rPr lang="ja" b="1"/>
              <a:t>A</a:t>
            </a:r>
            <a:r>
              <a:rPr lang="ja"/>
              <a:t>cserendは、その他の問題も解消します。</a:t>
            </a:r>
            <a:endParaRPr/>
          </a:p>
          <a:p>
            <a:pPr marL="0" lvl="0" indent="0" algn="l" rtl="0">
              <a:spcBef>
                <a:spcPts val="0"/>
              </a:spcBef>
              <a:spcAft>
                <a:spcPts val="0"/>
              </a:spcAft>
              <a:buNone/>
            </a:pPr>
            <a:r>
              <a:rPr lang="ja">
                <a:solidFill>
                  <a:schemeClr val="dk1"/>
                </a:solidFill>
              </a:rPr>
              <a:t>【ク】</a:t>
            </a:r>
            <a:r>
              <a:rPr lang="ja"/>
              <a:t>ご近所と繋がっているため、【ク】災害時には位置情報をオープンにし、助け合いを促進します。</a:t>
            </a:r>
            <a:endParaRPr/>
          </a:p>
          <a:p>
            <a:pPr marL="0" lvl="0" indent="0" algn="l" rtl="0">
              <a:spcBef>
                <a:spcPts val="0"/>
              </a:spcBef>
              <a:spcAft>
                <a:spcPts val="0"/>
              </a:spcAft>
              <a:buNone/>
            </a:pPr>
            <a:r>
              <a:rPr lang="ja">
                <a:solidFill>
                  <a:schemeClr val="dk1"/>
                </a:solidFill>
              </a:rPr>
              <a:t>【ク】</a:t>
            </a:r>
            <a:r>
              <a:rPr lang="ja"/>
              <a:t>フレンドのログイン状況を把握しつづけているため、【ク】孤独死などの早期発見にも寄与するでしょう。</a:t>
            </a:r>
            <a:endParaRPr/>
          </a:p>
          <a:p>
            <a:pPr marL="0" lvl="0" indent="0" algn="l" rtl="0">
              <a:spcBef>
                <a:spcPts val="0"/>
              </a:spcBef>
              <a:spcAft>
                <a:spcPts val="0"/>
              </a:spcAft>
              <a:buNone/>
            </a:pPr>
            <a:r>
              <a:rPr lang="ja"/>
              <a:t>【ク】介護士やケアマネとの連携も考えられます。</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55e2a79bb7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55e2a79bb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さらに、一つ目の基幹機能は、横展開が可能です。</a:t>
            </a:r>
            <a:endParaRPr/>
          </a:p>
          <a:p>
            <a:pPr marL="0" lvl="0" indent="0" algn="l" rtl="0">
              <a:spcBef>
                <a:spcPts val="0"/>
              </a:spcBef>
              <a:spcAft>
                <a:spcPts val="0"/>
              </a:spcAft>
              <a:buNone/>
            </a:pPr>
            <a:r>
              <a:rPr lang="ja">
                <a:solidFill>
                  <a:schemeClr val="dk1"/>
                </a:solidFill>
              </a:rPr>
              <a:t>【ク】</a:t>
            </a:r>
            <a:r>
              <a:rPr lang="ja"/>
              <a:t>「少数間で絆を加速する」この思想とプログラムは、</a:t>
            </a:r>
            <a:endParaRPr/>
          </a:p>
          <a:p>
            <a:pPr marL="0" lvl="0" indent="0" algn="l" rtl="0">
              <a:spcBef>
                <a:spcPts val="0"/>
              </a:spcBef>
              <a:spcAft>
                <a:spcPts val="0"/>
              </a:spcAft>
              <a:buNone/>
            </a:pPr>
            <a:r>
              <a:rPr lang="ja">
                <a:solidFill>
                  <a:schemeClr val="dk1"/>
                </a:solidFill>
              </a:rPr>
              <a:t>【ク】</a:t>
            </a:r>
            <a:r>
              <a:rPr lang="ja"/>
              <a:t>パラメータの調整によって恋愛分野や教育分野への活用が容易であり、それぞれの現状不満を解消します。</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pref.saitama.lg.jp/documents/24170/keikakuhonnbunhenko.pdf" TargetMode="Externa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image" Target="../media/image3.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hyperlink" Target="https://ledge.ai/aging-tokyo/" TargetMode="Externa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761276" y="1447800"/>
            <a:ext cx="5157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6000" b="1">
                <a:solidFill>
                  <a:srgbClr val="999999"/>
                </a:solidFill>
                <a:latin typeface="M PLUS Rounded 1c"/>
                <a:ea typeface="M PLUS Rounded 1c"/>
                <a:cs typeface="M PLUS Rounded 1c"/>
                <a:sym typeface="M PLUS Rounded 1c"/>
              </a:rPr>
              <a:t>アクセレンド</a:t>
            </a:r>
            <a:endParaRPr>
              <a:solidFill>
                <a:srgbClr val="999999"/>
              </a:solidFill>
            </a:endParaRPr>
          </a:p>
        </p:txBody>
      </p:sp>
      <p:sp>
        <p:nvSpPr>
          <p:cNvPr id="55" name="Google Shape;55;p13"/>
          <p:cNvSpPr txBox="1">
            <a:spLocks noGrp="1"/>
          </p:cNvSpPr>
          <p:nvPr>
            <p:ph type="ctrTitle"/>
          </p:nvPr>
        </p:nvSpPr>
        <p:spPr>
          <a:xfrm>
            <a:off x="773618" y="654043"/>
            <a:ext cx="7042200" cy="1849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endParaRPr sz="5500" b="1">
              <a:solidFill>
                <a:srgbClr val="E06666"/>
              </a:solidFill>
              <a:latin typeface="M PLUS Rounded 1c"/>
              <a:ea typeface="M PLUS Rounded 1c"/>
              <a:cs typeface="M PLUS Rounded 1c"/>
              <a:sym typeface="M PLUS Rounded 1c"/>
            </a:endParaRPr>
          </a:p>
          <a:p>
            <a:pPr marL="0" lvl="0" indent="0" algn="ctr" rtl="0">
              <a:spcBef>
                <a:spcPts val="0"/>
              </a:spcBef>
              <a:spcAft>
                <a:spcPts val="0"/>
              </a:spcAft>
              <a:buNone/>
            </a:pPr>
            <a:r>
              <a:rPr lang="ja" sz="6650" b="1">
                <a:solidFill>
                  <a:srgbClr val="F65BB9"/>
                </a:solidFill>
                <a:latin typeface="M PLUS Rounded 1c"/>
                <a:ea typeface="M PLUS Rounded 1c"/>
                <a:cs typeface="M PLUS Rounded 1c"/>
                <a:sym typeface="M PLUS Rounded 1c"/>
              </a:rPr>
              <a:t>ア</a:t>
            </a:r>
            <a:r>
              <a:rPr lang="ja" sz="6650" b="1">
                <a:solidFill>
                  <a:srgbClr val="9FC5E8"/>
                </a:solidFill>
                <a:latin typeface="M PLUS Rounded 1c"/>
                <a:ea typeface="M PLUS Rounded 1c"/>
                <a:cs typeface="M PLUS Rounded 1c"/>
                <a:sym typeface="M PLUS Rounded 1c"/>
              </a:rPr>
              <a:t>クセレンド</a:t>
            </a:r>
            <a:endParaRPr sz="6650">
              <a:solidFill>
                <a:schemeClr val="dk2"/>
              </a:solidFill>
              <a:latin typeface="M PLUS Rounded 1c"/>
              <a:ea typeface="M PLUS Rounded 1c"/>
              <a:cs typeface="M PLUS Rounded 1c"/>
              <a:sym typeface="M PLUS Rounded 1c"/>
            </a:endParaRPr>
          </a:p>
        </p:txBody>
      </p:sp>
      <p:sp>
        <p:nvSpPr>
          <p:cNvPr id="56" name="Google Shape;56;p13"/>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a:spLocks noGrp="1"/>
          </p:cNvSpPr>
          <p:nvPr>
            <p:ph type="title" idx="4294967295"/>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石川遼</a:t>
            </a:r>
            <a:endParaRPr sz="2466">
              <a:solidFill>
                <a:srgbClr val="EFEFEF"/>
              </a:solidFill>
              <a:latin typeface="RocknRoll One"/>
              <a:ea typeface="RocknRoll One"/>
              <a:cs typeface="RocknRoll One"/>
              <a:sym typeface="RocknRoll One"/>
            </a:endParaRPr>
          </a:p>
        </p:txBody>
      </p:sp>
      <p:cxnSp>
        <p:nvCxnSpPr>
          <p:cNvPr id="58" name="Google Shape;58;p13"/>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cxnSp>
        <p:nvCxnSpPr>
          <p:cNvPr id="59" name="Google Shape;59;p13"/>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pic>
        <p:nvPicPr>
          <p:cNvPr id="60" name="Google Shape;60;p13"/>
          <p:cNvPicPr preferRelativeResize="0"/>
          <p:nvPr/>
        </p:nvPicPr>
        <p:blipFill>
          <a:blip r:embed="rId3">
            <a:alphaModFix/>
          </a:blip>
          <a:stretch>
            <a:fillRect/>
          </a:stretch>
        </p:blipFill>
        <p:spPr>
          <a:xfrm>
            <a:off x="7359900" y="1148850"/>
            <a:ext cx="782325" cy="980000"/>
          </a:xfrm>
          <a:prstGeom prst="rect">
            <a:avLst/>
          </a:prstGeom>
          <a:noFill/>
          <a:ln>
            <a:noFill/>
          </a:ln>
        </p:spPr>
      </p:pic>
      <p:pic>
        <p:nvPicPr>
          <p:cNvPr id="61" name="Google Shape;61;p13"/>
          <p:cNvPicPr preferRelativeResize="0"/>
          <p:nvPr/>
        </p:nvPicPr>
        <p:blipFill>
          <a:blip r:embed="rId4">
            <a:alphaModFix/>
          </a:blip>
          <a:stretch>
            <a:fillRect/>
          </a:stretch>
        </p:blipFill>
        <p:spPr>
          <a:xfrm>
            <a:off x="334072" y="4604578"/>
            <a:ext cx="1381474" cy="467574"/>
          </a:xfrm>
          <a:prstGeom prst="rect">
            <a:avLst/>
          </a:prstGeom>
          <a:noFill/>
          <a:ln>
            <a:noFill/>
          </a:ln>
        </p:spPr>
      </p:pic>
      <p:pic>
        <p:nvPicPr>
          <p:cNvPr id="62" name="Google Shape;62;p13"/>
          <p:cNvPicPr preferRelativeResize="0"/>
          <p:nvPr/>
        </p:nvPicPr>
        <p:blipFill>
          <a:blip r:embed="rId5">
            <a:alphaModFix/>
          </a:blip>
          <a:stretch>
            <a:fillRect/>
          </a:stretch>
        </p:blipFill>
        <p:spPr>
          <a:xfrm>
            <a:off x="7347627" y="2085093"/>
            <a:ext cx="782325" cy="541110"/>
          </a:xfrm>
          <a:prstGeom prst="rect">
            <a:avLst/>
          </a:prstGeom>
          <a:noFill/>
          <a:ln>
            <a:noFill/>
          </a:ln>
        </p:spPr>
      </p:pic>
      <p:sp>
        <p:nvSpPr>
          <p:cNvPr id="63" name="Google Shape;63;p13"/>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13"/>
          <p:cNvPicPr preferRelativeResize="0"/>
          <p:nvPr/>
        </p:nvPicPr>
        <p:blipFill>
          <a:blip r:embed="rId3">
            <a:alphaModFix/>
          </a:blip>
          <a:stretch>
            <a:fillRect/>
          </a:stretch>
        </p:blipFill>
        <p:spPr>
          <a:xfrm>
            <a:off x="365100" y="39575"/>
            <a:ext cx="301625" cy="377842"/>
          </a:xfrm>
          <a:prstGeom prst="rect">
            <a:avLst/>
          </a:prstGeom>
          <a:noFill/>
          <a:ln>
            <a:noFill/>
          </a:ln>
        </p:spPr>
      </p:pic>
      <p:sp>
        <p:nvSpPr>
          <p:cNvPr id="74" name="Google Shape;74;p13"/>
          <p:cNvSpPr txBox="1"/>
          <p:nvPr/>
        </p:nvSpPr>
        <p:spPr>
          <a:xfrm>
            <a:off x="631975" y="2769875"/>
            <a:ext cx="81783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600">
              <a:solidFill>
                <a:schemeClr val="dk2"/>
              </a:solidFill>
              <a:latin typeface="M PLUS Rounded 1c"/>
              <a:ea typeface="M PLUS Rounded 1c"/>
              <a:cs typeface="M PLUS Rounded 1c"/>
              <a:sym typeface="M PLUS Rounded 1c"/>
            </a:endParaRPr>
          </a:p>
          <a:p>
            <a:pPr marL="0" lvl="0" indent="0" algn="ctr" rtl="0">
              <a:spcBef>
                <a:spcPts val="0"/>
              </a:spcBef>
              <a:spcAft>
                <a:spcPts val="0"/>
              </a:spcAft>
              <a:buNone/>
            </a:pPr>
            <a:r>
              <a:rPr lang="ja" sz="2600">
                <a:solidFill>
                  <a:schemeClr val="dk2"/>
                </a:solidFill>
                <a:latin typeface="M PLUS Rounded 1c"/>
                <a:ea typeface="M PLUS Rounded 1c"/>
                <a:cs typeface="M PLUS Rounded 1c"/>
                <a:sym typeface="M PLUS Rounded 1c"/>
              </a:rPr>
              <a:t>偶然つながる絆を加速させ</a:t>
            </a:r>
            <a:r>
              <a:rPr lang="ja" sz="2600" b="1">
                <a:solidFill>
                  <a:schemeClr val="dk2"/>
                </a:solidFill>
                <a:latin typeface="M PLUS Rounded 1c"/>
                <a:ea typeface="M PLUS Rounded 1c"/>
                <a:cs typeface="M PLUS Rounded 1c"/>
                <a:sym typeface="M PLUS Rounded 1c"/>
              </a:rPr>
              <a:t>健康な</a:t>
            </a:r>
            <a:r>
              <a:rPr lang="ja" sz="2600">
                <a:solidFill>
                  <a:schemeClr val="dk2"/>
                </a:solidFill>
                <a:latin typeface="M PLUS Rounded 1c"/>
                <a:ea typeface="M PLUS Rounded 1c"/>
                <a:cs typeface="M PLUS Rounded 1c"/>
                <a:sym typeface="M PLUS Rounded 1c"/>
              </a:rPr>
              <a:t>高齢社会をつくる</a:t>
            </a:r>
            <a:endParaRPr sz="2600">
              <a:solidFill>
                <a:schemeClr val="dk2"/>
              </a:solidFill>
              <a:latin typeface="M PLUS Rounded 1c"/>
              <a:ea typeface="M PLUS Rounded 1c"/>
              <a:cs typeface="M PLUS Rounded 1c"/>
              <a:sym typeface="M PLUS Rounded 1c"/>
            </a:endParaRPr>
          </a:p>
        </p:txBody>
      </p:sp>
      <p:sp>
        <p:nvSpPr>
          <p:cNvPr id="75" name="Google Shape;75;p13"/>
          <p:cNvSpPr txBox="1"/>
          <p:nvPr/>
        </p:nvSpPr>
        <p:spPr>
          <a:xfrm>
            <a:off x="3101548" y="2525689"/>
            <a:ext cx="23016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600" b="1">
                <a:solidFill>
                  <a:schemeClr val="dk2"/>
                </a:solidFill>
                <a:latin typeface="M PLUS Rounded 1c"/>
                <a:ea typeface="M PLUS Rounded 1c"/>
                <a:cs typeface="M PLUS Rounded 1c"/>
                <a:sym typeface="M PLUS Rounded 1c"/>
              </a:rPr>
              <a:t>・・・・・</a:t>
            </a:r>
            <a:endParaRPr sz="2600">
              <a:solidFill>
                <a:schemeClr val="dk2"/>
              </a:solidFill>
              <a:latin typeface="M PLUS Rounded 1c"/>
              <a:ea typeface="M PLUS Rounded 1c"/>
              <a:cs typeface="M PLUS Rounded 1c"/>
              <a:sym typeface="M PLUS Rounded 1c"/>
            </a:endParaRPr>
          </a:p>
        </p:txBody>
      </p:sp>
      <p:sp>
        <p:nvSpPr>
          <p:cNvPr id="76" name="Google Shape;76;p13"/>
          <p:cNvSpPr txBox="1"/>
          <p:nvPr/>
        </p:nvSpPr>
        <p:spPr>
          <a:xfrm>
            <a:off x="1143000" y="914400"/>
            <a:ext cx="6201000" cy="603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722" b="1">
                <a:solidFill>
                  <a:srgbClr val="F65BB9"/>
                </a:solidFill>
                <a:latin typeface="M PLUS Rounded 1c"/>
                <a:ea typeface="M PLUS Rounded 1c"/>
                <a:cs typeface="M PLUS Rounded 1c"/>
                <a:sym typeface="M PLUS Rounded 1c"/>
              </a:rPr>
              <a:t>Ac</a:t>
            </a:r>
            <a:r>
              <a:rPr lang="ja" sz="2722" b="1">
                <a:solidFill>
                  <a:srgbClr val="999999"/>
                </a:solidFill>
                <a:latin typeface="M PLUS Rounded 1c"/>
                <a:ea typeface="M PLUS Rounded 1c"/>
                <a:cs typeface="M PLUS Rounded 1c"/>
                <a:sym typeface="M PLUS Rounded 1c"/>
              </a:rPr>
              <a:t>celarate + </a:t>
            </a:r>
            <a:r>
              <a:rPr lang="ja" sz="2722" b="1">
                <a:solidFill>
                  <a:srgbClr val="9FC5E8"/>
                </a:solidFill>
                <a:latin typeface="M PLUS Rounded 1c"/>
                <a:ea typeface="M PLUS Rounded 1c"/>
                <a:cs typeface="M PLUS Rounded 1c"/>
                <a:sym typeface="M PLUS Rounded 1c"/>
              </a:rPr>
              <a:t>Serend</a:t>
            </a:r>
            <a:r>
              <a:rPr lang="ja" sz="2722" b="1">
                <a:solidFill>
                  <a:srgbClr val="999999"/>
                </a:solidFill>
                <a:latin typeface="M PLUS Rounded 1c"/>
                <a:ea typeface="M PLUS Rounded 1c"/>
                <a:cs typeface="M PLUS Rounded 1c"/>
                <a:sym typeface="M PLUS Rounded 1c"/>
              </a:rPr>
              <a:t>ipity</a:t>
            </a:r>
            <a:endParaRPr/>
          </a:p>
        </p:txBody>
      </p:sp>
      <p:sp>
        <p:nvSpPr>
          <p:cNvPr id="77" name="Google Shape;77;p13"/>
          <p:cNvSpPr txBox="1"/>
          <p:nvPr/>
        </p:nvSpPr>
        <p:spPr>
          <a:xfrm>
            <a:off x="1981200" y="2743200"/>
            <a:ext cx="5403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600">
                <a:solidFill>
                  <a:schemeClr val="dk2"/>
                </a:solidFill>
                <a:latin typeface="M PLUS Rounded 1c"/>
                <a:ea typeface="M PLUS Rounded 1c"/>
                <a:cs typeface="M PLUS Rounded 1c"/>
                <a:sym typeface="M PLUS Rounded 1c"/>
              </a:rPr>
              <a:t>友だちを増やさないSNSアプリが、</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1000"/>
                                        <p:tgtEl>
                                          <p:spTgt spid="76"/>
                                        </p:tgtEl>
                                        <p:attrNameLst>
                                          <p:attrName>ppt_x</p:attrName>
                                        </p:attrNameLst>
                                      </p:cBhvr>
                                      <p:tavLst>
                                        <p:tav tm="0">
                                          <p:val>
                                            <p:strVal val="#ppt_x+1"/>
                                          </p:val>
                                        </p:tav>
                                        <p:tav tm="100000">
                                          <p:val>
                                            <p:strVal val="#ppt_x"/>
                                          </p:val>
                                        </p:tav>
                                      </p:tavLst>
                                    </p:anim>
                                  </p:childTnLst>
                                </p:cTn>
                              </p:par>
                              <p:par>
                                <p:cTn id="8" presetID="2" presetClass="entr" presetSubtype="1"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 calcmode="lin" valueType="num">
                                      <p:cBhvr additive="base">
                                        <p:cTn id="10" dur="1000"/>
                                        <p:tgtEl>
                                          <p:spTgt spid="73"/>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1000"/>
                                        <p:tgtEl>
                                          <p:spTgt spid="55"/>
                                        </p:tgtEl>
                                        <p:attrNameLst>
                                          <p:attrName>ppt_y</p:attrName>
                                        </p:attrNameLst>
                                      </p:cBhvr>
                                      <p:tavLst>
                                        <p:tav tm="0">
                                          <p:val>
                                            <p:strVal val="#ppt_y-1"/>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1000"/>
                                        <p:tgtEl>
                                          <p:spTgt spid="5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childTnLst>
                                </p:cTn>
                              </p:par>
                              <p:par>
                                <p:cTn id="23" presetID="10"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10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1000"/>
                                        <p:tgtEl>
                                          <p:spTgt spid="77"/>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1000"/>
                                        <p:tgtEl>
                                          <p:spTgt spid="7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cxnSp>
        <p:nvCxnSpPr>
          <p:cNvPr id="376" name="Google Shape;376;p22"/>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sp>
        <p:nvSpPr>
          <p:cNvPr id="377" name="Google Shape;377;p22"/>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8" name="Google Shape;378;p22"/>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sp>
        <p:nvSpPr>
          <p:cNvPr id="379" name="Google Shape;379;p22"/>
          <p:cNvSpPr txBox="1"/>
          <p:nvPr/>
        </p:nvSpPr>
        <p:spPr>
          <a:xfrm>
            <a:off x="1013075" y="322200"/>
            <a:ext cx="6414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a:solidFill>
                  <a:schemeClr val="dk1"/>
                </a:solidFill>
                <a:latin typeface="RocknRoll One"/>
                <a:ea typeface="RocknRoll One"/>
                <a:cs typeface="RocknRoll One"/>
                <a:sym typeface="RocknRoll One"/>
              </a:rPr>
              <a:t>複業化により収益も見込みやすくなる</a:t>
            </a:r>
            <a:endParaRPr sz="2000">
              <a:solidFill>
                <a:schemeClr val="dk1"/>
              </a:solidFill>
              <a:latin typeface="RocknRoll One"/>
              <a:ea typeface="RocknRoll One"/>
              <a:cs typeface="RocknRoll One"/>
              <a:sym typeface="RocknRoll One"/>
            </a:endParaRPr>
          </a:p>
        </p:txBody>
      </p:sp>
      <p:sp>
        <p:nvSpPr>
          <p:cNvPr id="380" name="Google Shape;380;p22"/>
          <p:cNvSpPr txBox="1">
            <a:spLocks noGrp="1"/>
          </p:cNvSpPr>
          <p:nvPr>
            <p:ph type="title"/>
          </p:nvPr>
        </p:nvSpPr>
        <p:spPr>
          <a:xfrm>
            <a:off x="1168950" y="953525"/>
            <a:ext cx="6987300" cy="3570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endParaRPr sz="218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SzPts val="990"/>
              <a:buNone/>
            </a:pPr>
            <a:endParaRPr sz="218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SzPts val="990"/>
              <a:buNone/>
            </a:pPr>
            <a:r>
              <a:rPr lang="ja" sz="2180">
                <a:solidFill>
                  <a:schemeClr val="dk2"/>
                </a:solidFill>
                <a:latin typeface="M PLUS Rounded 1c Medium"/>
                <a:ea typeface="M PLUS Rounded 1c Medium"/>
                <a:cs typeface="M PLUS Rounded 1c Medium"/>
                <a:sym typeface="M PLUS Rounded 1c Medium"/>
              </a:rPr>
              <a:t> ●高齢化への健康対策</a:t>
            </a:r>
            <a:endParaRPr sz="218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SzPts val="990"/>
              <a:buNone/>
            </a:pPr>
            <a:r>
              <a:rPr lang="ja" sz="2180">
                <a:solidFill>
                  <a:schemeClr val="dk2"/>
                </a:solidFill>
                <a:latin typeface="M PLUS Rounded 1c Medium"/>
                <a:ea typeface="M PLUS Rounded 1c Medium"/>
                <a:cs typeface="M PLUS Rounded 1c Medium"/>
                <a:sym typeface="M PLUS Rounded 1c Medium"/>
              </a:rPr>
              <a:t> ●少子化への対策</a:t>
            </a:r>
            <a:endParaRPr sz="218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SzPts val="990"/>
              <a:buNone/>
            </a:pPr>
            <a:r>
              <a:rPr lang="ja" sz="2180">
                <a:solidFill>
                  <a:schemeClr val="dk2"/>
                </a:solidFill>
                <a:latin typeface="M PLUS Rounded 1c Medium"/>
                <a:ea typeface="M PLUS Rounded 1c Medium"/>
                <a:cs typeface="M PLUS Rounded 1c Medium"/>
                <a:sym typeface="M PLUS Rounded 1c Medium"/>
              </a:rPr>
              <a:t> ●教育促進</a:t>
            </a:r>
            <a:endParaRPr sz="218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SzPts val="990"/>
              <a:buNone/>
            </a:pPr>
            <a:endParaRPr sz="298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SzPts val="990"/>
              <a:buNone/>
            </a:pPr>
            <a:r>
              <a:rPr lang="ja" sz="2180">
                <a:solidFill>
                  <a:schemeClr val="dk2"/>
                </a:solidFill>
                <a:latin typeface="M PLUS Rounded 1c Medium"/>
                <a:ea typeface="M PLUS Rounded 1c Medium"/>
                <a:cs typeface="M PLUS Rounded 1c Medium"/>
                <a:sym typeface="M PLUS Rounded 1c Medium"/>
              </a:rPr>
              <a:t>　が循環し、健康な高齢社会のための</a:t>
            </a:r>
            <a:endParaRPr sz="218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SzPts val="990"/>
              <a:buNone/>
            </a:pPr>
            <a:r>
              <a:rPr lang="ja" sz="2180">
                <a:solidFill>
                  <a:schemeClr val="dk2"/>
                </a:solidFill>
                <a:latin typeface="M PLUS Rounded 1c Medium"/>
                <a:ea typeface="M PLUS Rounded 1c Medium"/>
                <a:cs typeface="M PLUS Rounded 1c Medium"/>
                <a:sym typeface="M PLUS Rounded 1c Medium"/>
              </a:rPr>
              <a:t>　　　　　　　　相互扶助経済システムが成立する</a:t>
            </a:r>
            <a:endParaRPr sz="218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SzPts val="990"/>
              <a:buNone/>
            </a:pPr>
            <a:endParaRPr sz="2180">
              <a:solidFill>
                <a:schemeClr val="dk2"/>
              </a:solidFill>
              <a:latin typeface="M PLUS Rounded 1c Medium"/>
              <a:ea typeface="M PLUS Rounded 1c Medium"/>
              <a:cs typeface="M PLUS Rounded 1c Medium"/>
              <a:sym typeface="M PLUS Rounded 1c Medium"/>
            </a:endParaRPr>
          </a:p>
        </p:txBody>
      </p:sp>
      <p:sp>
        <p:nvSpPr>
          <p:cNvPr id="381" name="Google Shape;381;p22"/>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ビジネスモデルと循環</a:t>
            </a:r>
            <a:endParaRPr sz="2466">
              <a:solidFill>
                <a:srgbClr val="EFEFEF"/>
              </a:solidFill>
              <a:latin typeface="RocknRoll One"/>
              <a:ea typeface="RocknRoll One"/>
              <a:cs typeface="RocknRoll One"/>
              <a:sym typeface="RocknRoll One"/>
            </a:endParaRPr>
          </a:p>
        </p:txBody>
      </p:sp>
      <p:pic>
        <p:nvPicPr>
          <p:cNvPr id="382" name="Google Shape;382;p22"/>
          <p:cNvPicPr preferRelativeResize="0"/>
          <p:nvPr/>
        </p:nvPicPr>
        <p:blipFill>
          <a:blip r:embed="rId3">
            <a:alphaModFix/>
          </a:blip>
          <a:stretch>
            <a:fillRect/>
          </a:stretch>
        </p:blipFill>
        <p:spPr>
          <a:xfrm>
            <a:off x="4757450" y="572525"/>
            <a:ext cx="3844475" cy="2624301"/>
          </a:xfrm>
          <a:prstGeom prst="rect">
            <a:avLst/>
          </a:prstGeom>
          <a:noFill/>
          <a:ln>
            <a:noFill/>
          </a:ln>
        </p:spPr>
      </p:pic>
      <p:pic>
        <p:nvPicPr>
          <p:cNvPr id="383" name="Google Shape;383;p22"/>
          <p:cNvPicPr preferRelativeResize="0"/>
          <p:nvPr/>
        </p:nvPicPr>
        <p:blipFill>
          <a:blip r:embed="rId4">
            <a:alphaModFix/>
          </a:blip>
          <a:stretch>
            <a:fillRect/>
          </a:stretch>
        </p:blipFill>
        <p:spPr>
          <a:xfrm>
            <a:off x="334072" y="4604578"/>
            <a:ext cx="1381474" cy="467574"/>
          </a:xfrm>
          <a:prstGeom prst="rect">
            <a:avLst/>
          </a:prstGeom>
          <a:noFill/>
          <a:ln>
            <a:noFill/>
          </a:ln>
        </p:spPr>
      </p:pic>
      <p:sp>
        <p:nvSpPr>
          <p:cNvPr id="384" name="Google Shape;384;p22"/>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2"/>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22"/>
          <p:cNvPicPr preferRelativeResize="0"/>
          <p:nvPr/>
        </p:nvPicPr>
        <p:blipFill>
          <a:blip r:embed="rId5">
            <a:alphaModFix/>
          </a:blip>
          <a:stretch>
            <a:fillRect/>
          </a:stretch>
        </p:blipFill>
        <p:spPr>
          <a:xfrm>
            <a:off x="362400" y="4093025"/>
            <a:ext cx="301625" cy="377842"/>
          </a:xfrm>
          <a:prstGeom prst="rect">
            <a:avLst/>
          </a:prstGeom>
          <a:noFill/>
          <a:ln>
            <a:noFill/>
          </a:ln>
        </p:spPr>
      </p:pic>
      <p:sp>
        <p:nvSpPr>
          <p:cNvPr id="395" name="Google Shape;395;p22"/>
          <p:cNvSpPr txBox="1"/>
          <p:nvPr/>
        </p:nvSpPr>
        <p:spPr>
          <a:xfrm>
            <a:off x="1162884" y="875744"/>
            <a:ext cx="4971300" cy="52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180">
                <a:solidFill>
                  <a:schemeClr val="dk2"/>
                </a:solidFill>
                <a:latin typeface="M PLUS Rounded 1c Medium"/>
                <a:ea typeface="M PLUS Rounded 1c Medium"/>
                <a:cs typeface="M PLUS Rounded 1c Medium"/>
                <a:sym typeface="M PLUS Rounded 1c Medium"/>
              </a:rPr>
              <a:t>各世代に別アプリを展開することで</a:t>
            </a:r>
            <a:endParaRPr sz="2180">
              <a:solidFill>
                <a:schemeClr val="dk2"/>
              </a:solidFill>
              <a:latin typeface="M PLUS Rounded 1c Medium"/>
              <a:ea typeface="M PLUS Rounded 1c Medium"/>
              <a:cs typeface="M PLUS Rounded 1c Medium"/>
              <a:sym typeface="M PLUS Rounded 1c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additive="base">
                                        <p:cTn id="7" dur="1000"/>
                                        <p:tgtEl>
                                          <p:spTgt spid="379"/>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394"/>
                                        </p:tgtEl>
                                        <p:attrNameLst>
                                          <p:attrName>style.visibility</p:attrName>
                                        </p:attrNameLst>
                                      </p:cBhvr>
                                      <p:to>
                                        <p:strVal val="visible"/>
                                      </p:to>
                                    </p:set>
                                    <p:animEffect transition="in" filter="fade">
                                      <p:cBhvr>
                                        <p:cTn id="10" dur="1000"/>
                                        <p:tgtEl>
                                          <p:spTgt spid="39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95"/>
                                        </p:tgtEl>
                                        <p:attrNameLst>
                                          <p:attrName>style.visibility</p:attrName>
                                        </p:attrNameLst>
                                      </p:cBhvr>
                                      <p:to>
                                        <p:strVal val="visible"/>
                                      </p:to>
                                    </p:set>
                                    <p:animEffect transition="in" filter="fade">
                                      <p:cBhvr>
                                        <p:cTn id="14" dur="1000"/>
                                        <p:tgtEl>
                                          <p:spTgt spid="395"/>
                                        </p:tgtEl>
                                      </p:cBhvr>
                                    </p:animEffect>
                                  </p:childTnLst>
                                </p:cTn>
                              </p:par>
                              <p:par>
                                <p:cTn id="15" presetID="23" presetClass="entr" presetSubtype="16" fill="hold" nodeType="withEffect">
                                  <p:stCondLst>
                                    <p:cond delay="0"/>
                                  </p:stCondLst>
                                  <p:childTnLst>
                                    <p:set>
                                      <p:cBhvr>
                                        <p:cTn id="16" dur="1" fill="hold">
                                          <p:stCondLst>
                                            <p:cond delay="0"/>
                                          </p:stCondLst>
                                        </p:cTn>
                                        <p:tgtEl>
                                          <p:spTgt spid="382"/>
                                        </p:tgtEl>
                                        <p:attrNameLst>
                                          <p:attrName>style.visibility</p:attrName>
                                        </p:attrNameLst>
                                      </p:cBhvr>
                                      <p:to>
                                        <p:strVal val="visible"/>
                                      </p:to>
                                    </p:set>
                                    <p:anim calcmode="lin" valueType="num">
                                      <p:cBhvr additive="base">
                                        <p:cTn id="17" dur="1000"/>
                                        <p:tgtEl>
                                          <p:spTgt spid="382"/>
                                        </p:tgtEl>
                                        <p:attrNameLst>
                                          <p:attrName>ppt_w</p:attrName>
                                        </p:attrNameLst>
                                      </p:cBhvr>
                                      <p:tavLst>
                                        <p:tav tm="0">
                                          <p:val>
                                            <p:strVal val="0"/>
                                          </p:val>
                                        </p:tav>
                                        <p:tav tm="100000">
                                          <p:val>
                                            <p:strVal val="#ppt_w"/>
                                          </p:val>
                                        </p:tav>
                                      </p:tavLst>
                                    </p:anim>
                                    <p:anim calcmode="lin" valueType="num">
                                      <p:cBhvr additive="base">
                                        <p:cTn id="18" dur="1000"/>
                                        <p:tgtEl>
                                          <p:spTgt spid="382"/>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0">
                                            <p:txEl>
                                              <p:pRg st="0" end="0"/>
                                            </p:txEl>
                                          </p:spTgt>
                                        </p:tgtEl>
                                        <p:attrNameLst>
                                          <p:attrName>style.visibility</p:attrName>
                                        </p:attrNameLst>
                                      </p:cBhvr>
                                      <p:to>
                                        <p:strVal val="visible"/>
                                      </p:to>
                                    </p:set>
                                    <p:animEffect transition="in" filter="fade">
                                      <p:cBhvr>
                                        <p:cTn id="23" dur="1000"/>
                                        <p:tgtEl>
                                          <p:spTgt spid="38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0">
                                            <p:txEl>
                                              <p:pRg st="1" end="1"/>
                                            </p:txEl>
                                          </p:spTgt>
                                        </p:tgtEl>
                                        <p:attrNameLst>
                                          <p:attrName>style.visibility</p:attrName>
                                        </p:attrNameLst>
                                      </p:cBhvr>
                                      <p:to>
                                        <p:strVal val="visible"/>
                                      </p:to>
                                    </p:set>
                                    <p:animEffect transition="in" filter="fade">
                                      <p:cBhvr>
                                        <p:cTn id="28" dur="1000"/>
                                        <p:tgtEl>
                                          <p:spTgt spid="38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80">
                                            <p:txEl>
                                              <p:pRg st="2" end="2"/>
                                            </p:txEl>
                                          </p:spTgt>
                                        </p:tgtEl>
                                        <p:attrNameLst>
                                          <p:attrName>style.visibility</p:attrName>
                                        </p:attrNameLst>
                                      </p:cBhvr>
                                      <p:to>
                                        <p:strVal val="visible"/>
                                      </p:to>
                                    </p:set>
                                    <p:animEffect transition="in" filter="fade">
                                      <p:cBhvr>
                                        <p:cTn id="33" dur="1000"/>
                                        <p:tgtEl>
                                          <p:spTgt spid="38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0">
                                            <p:txEl>
                                              <p:pRg st="3" end="3"/>
                                            </p:txEl>
                                          </p:spTgt>
                                        </p:tgtEl>
                                        <p:attrNameLst>
                                          <p:attrName>style.visibility</p:attrName>
                                        </p:attrNameLst>
                                      </p:cBhvr>
                                      <p:to>
                                        <p:strVal val="visible"/>
                                      </p:to>
                                    </p:set>
                                    <p:animEffect transition="in" filter="fade">
                                      <p:cBhvr>
                                        <p:cTn id="38" dur="1000"/>
                                        <p:tgtEl>
                                          <p:spTgt spid="38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80">
                                            <p:txEl>
                                              <p:pRg st="4" end="4"/>
                                            </p:txEl>
                                          </p:spTgt>
                                        </p:tgtEl>
                                        <p:attrNameLst>
                                          <p:attrName>style.visibility</p:attrName>
                                        </p:attrNameLst>
                                      </p:cBhvr>
                                      <p:to>
                                        <p:strVal val="visible"/>
                                      </p:to>
                                    </p:set>
                                    <p:animEffect transition="in" filter="fade">
                                      <p:cBhvr>
                                        <p:cTn id="43" dur="1000"/>
                                        <p:tgtEl>
                                          <p:spTgt spid="38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80">
                                            <p:txEl>
                                              <p:pRg st="5" end="5"/>
                                            </p:txEl>
                                          </p:spTgt>
                                        </p:tgtEl>
                                        <p:attrNameLst>
                                          <p:attrName>style.visibility</p:attrName>
                                        </p:attrNameLst>
                                      </p:cBhvr>
                                      <p:to>
                                        <p:strVal val="visible"/>
                                      </p:to>
                                    </p:set>
                                    <p:animEffect transition="in" filter="fade">
                                      <p:cBhvr>
                                        <p:cTn id="48" dur="1000"/>
                                        <p:tgtEl>
                                          <p:spTgt spid="38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80">
                                            <p:txEl>
                                              <p:pRg st="6" end="6"/>
                                            </p:txEl>
                                          </p:spTgt>
                                        </p:tgtEl>
                                        <p:attrNameLst>
                                          <p:attrName>style.visibility</p:attrName>
                                        </p:attrNameLst>
                                      </p:cBhvr>
                                      <p:to>
                                        <p:strVal val="visible"/>
                                      </p:to>
                                    </p:set>
                                    <p:animEffect transition="in" filter="fade">
                                      <p:cBhvr>
                                        <p:cTn id="53" dur="1000"/>
                                        <p:tgtEl>
                                          <p:spTgt spid="38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0">
                                            <p:txEl>
                                              <p:pRg st="7" end="7"/>
                                            </p:txEl>
                                          </p:spTgt>
                                        </p:tgtEl>
                                        <p:attrNameLst>
                                          <p:attrName>style.visibility</p:attrName>
                                        </p:attrNameLst>
                                      </p:cBhvr>
                                      <p:to>
                                        <p:strVal val="visible"/>
                                      </p:to>
                                    </p:set>
                                    <p:animEffect transition="in" filter="fade">
                                      <p:cBhvr>
                                        <p:cTn id="58" dur="1000"/>
                                        <p:tgtEl>
                                          <p:spTgt spid="380">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80">
                                            <p:txEl>
                                              <p:pRg st="8" end="8"/>
                                            </p:txEl>
                                          </p:spTgt>
                                        </p:tgtEl>
                                        <p:attrNameLst>
                                          <p:attrName>style.visibility</p:attrName>
                                        </p:attrNameLst>
                                      </p:cBhvr>
                                      <p:to>
                                        <p:strVal val="visible"/>
                                      </p:to>
                                    </p:set>
                                    <p:animEffect transition="in" filter="fade">
                                      <p:cBhvr>
                                        <p:cTn id="63" dur="1000"/>
                                        <p:tgtEl>
                                          <p:spTgt spid="3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3"/>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chemeClr val="lt1"/>
                </a:solidFill>
                <a:latin typeface="RocknRoll One"/>
                <a:ea typeface="RocknRoll One"/>
                <a:cs typeface="RocknRoll One"/>
                <a:sym typeface="RocknRoll One"/>
              </a:rPr>
              <a:t>目次</a:t>
            </a:r>
            <a:endParaRPr sz="2466">
              <a:solidFill>
                <a:schemeClr val="lt1"/>
              </a:solidFill>
              <a:latin typeface="RocknRoll One"/>
              <a:ea typeface="RocknRoll One"/>
              <a:cs typeface="RocknRoll One"/>
              <a:sym typeface="RocknRoll One"/>
            </a:endParaRPr>
          </a:p>
        </p:txBody>
      </p:sp>
      <p:cxnSp>
        <p:nvCxnSpPr>
          <p:cNvPr id="402" name="Google Shape;402;p23"/>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sp>
        <p:nvSpPr>
          <p:cNvPr id="403" name="Google Shape;403;p23"/>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4" name="Google Shape;404;p23"/>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sp>
        <p:nvSpPr>
          <p:cNvPr id="405" name="Google Shape;405;p23"/>
          <p:cNvSpPr txBox="1"/>
          <p:nvPr/>
        </p:nvSpPr>
        <p:spPr>
          <a:xfrm>
            <a:off x="1013075" y="322200"/>
            <a:ext cx="6414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a:solidFill>
                  <a:schemeClr val="dk1"/>
                </a:solidFill>
                <a:latin typeface="RocknRoll One"/>
                <a:ea typeface="RocknRoll One"/>
                <a:cs typeface="RocknRoll One"/>
                <a:sym typeface="RocknRoll One"/>
              </a:rPr>
              <a:t>課題は？</a:t>
            </a:r>
            <a:endParaRPr sz="2000">
              <a:solidFill>
                <a:schemeClr val="dk1"/>
              </a:solidFill>
              <a:latin typeface="RocknRoll One"/>
              <a:ea typeface="RocknRoll One"/>
              <a:cs typeface="RocknRoll One"/>
              <a:sym typeface="RocknRoll One"/>
            </a:endParaRPr>
          </a:p>
        </p:txBody>
      </p:sp>
      <p:pic>
        <p:nvPicPr>
          <p:cNvPr id="406" name="Google Shape;406;p23"/>
          <p:cNvPicPr preferRelativeResize="0"/>
          <p:nvPr/>
        </p:nvPicPr>
        <p:blipFill>
          <a:blip r:embed="rId3">
            <a:alphaModFix/>
          </a:blip>
          <a:stretch>
            <a:fillRect/>
          </a:stretch>
        </p:blipFill>
        <p:spPr>
          <a:xfrm>
            <a:off x="362400" y="4626425"/>
            <a:ext cx="301625" cy="377842"/>
          </a:xfrm>
          <a:prstGeom prst="rect">
            <a:avLst/>
          </a:prstGeom>
          <a:noFill/>
          <a:ln>
            <a:noFill/>
          </a:ln>
        </p:spPr>
      </p:pic>
      <p:sp>
        <p:nvSpPr>
          <p:cNvPr id="407" name="Google Shape;407;p23"/>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課題と展望</a:t>
            </a:r>
            <a:endParaRPr sz="2466">
              <a:solidFill>
                <a:srgbClr val="EFEFEF"/>
              </a:solidFill>
              <a:latin typeface="RocknRoll One"/>
              <a:ea typeface="RocknRoll One"/>
              <a:cs typeface="RocknRoll One"/>
              <a:sym typeface="RocknRoll One"/>
            </a:endParaRPr>
          </a:p>
        </p:txBody>
      </p:sp>
      <p:sp>
        <p:nvSpPr>
          <p:cNvPr id="408" name="Google Shape;408;p23"/>
          <p:cNvSpPr txBox="1">
            <a:spLocks noGrp="1"/>
          </p:cNvSpPr>
          <p:nvPr>
            <p:ph type="title"/>
          </p:nvPr>
        </p:nvSpPr>
        <p:spPr>
          <a:xfrm>
            <a:off x="864150" y="801125"/>
            <a:ext cx="6851700" cy="3450300"/>
          </a:xfrm>
          <a:prstGeom prst="rect">
            <a:avLst/>
          </a:prstGeom>
        </p:spPr>
        <p:txBody>
          <a:bodyPr spcFirstLastPara="1" wrap="square" lIns="91425" tIns="91425" rIns="91425" bIns="91425" anchor="t" anchorCtr="0">
            <a:normAutofit fontScale="90000"/>
          </a:bodyPr>
          <a:lstStyle/>
          <a:p>
            <a:pPr marL="457200" lvl="0" indent="-342900" algn="l" rtl="0">
              <a:lnSpc>
                <a:spcPct val="150000"/>
              </a:lnSpc>
              <a:spcBef>
                <a:spcPts val="0"/>
              </a:spcBef>
              <a:spcAft>
                <a:spcPts val="0"/>
              </a:spcAft>
              <a:buClr>
                <a:schemeClr val="dk2"/>
              </a:buClr>
              <a:buSzPct val="100000"/>
              <a:buFont typeface="M PLUS Rounded 1c Medium"/>
              <a:buChar char="●"/>
            </a:pPr>
            <a:r>
              <a:rPr lang="ja" sz="2000">
                <a:solidFill>
                  <a:schemeClr val="dk2"/>
                </a:solidFill>
                <a:latin typeface="M PLUS Rounded 1c Medium"/>
                <a:ea typeface="M PLUS Rounded 1c Medium"/>
                <a:cs typeface="M PLUS Rounded 1c Medium"/>
                <a:sym typeface="M PLUS Rounded 1c Medium"/>
              </a:rPr>
              <a:t>アプリ名が高齢者向きではない</a:t>
            </a:r>
            <a:endParaRPr sz="20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 和名募集中</a:t>
            </a:r>
            <a:endParaRPr sz="13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endParaRPr sz="650">
              <a:solidFill>
                <a:schemeClr val="dk2"/>
              </a:solidFill>
              <a:latin typeface="M PLUS Rounded 1c Medium"/>
              <a:ea typeface="M PLUS Rounded 1c Medium"/>
              <a:cs typeface="M PLUS Rounded 1c Medium"/>
              <a:sym typeface="M PLUS Rounded 1c Medium"/>
            </a:endParaRPr>
          </a:p>
          <a:p>
            <a:pPr marL="457200" lvl="0" indent="-342900" algn="l" rtl="0">
              <a:lnSpc>
                <a:spcPct val="150000"/>
              </a:lnSpc>
              <a:spcBef>
                <a:spcPts val="0"/>
              </a:spcBef>
              <a:spcAft>
                <a:spcPts val="0"/>
              </a:spcAft>
              <a:buClr>
                <a:schemeClr val="dk2"/>
              </a:buClr>
              <a:buSzPct val="100000"/>
              <a:buFont typeface="M PLUS Rounded 1c Medium"/>
              <a:buChar char="●"/>
            </a:pPr>
            <a:r>
              <a:rPr lang="ja" sz="2000">
                <a:solidFill>
                  <a:schemeClr val="dk2"/>
                </a:solidFill>
                <a:latin typeface="M PLUS Rounded 1c Medium"/>
                <a:ea typeface="M PLUS Rounded 1c Medium"/>
                <a:cs typeface="M PLUS Rounded 1c Medium"/>
                <a:sym typeface="M PLUS Rounded 1c Medium"/>
              </a:rPr>
              <a:t>強制マッチングにおけるリスクマネジメント機能</a:t>
            </a:r>
            <a:endParaRPr sz="20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 フレンド解除条件の深堀り</a:t>
            </a:r>
            <a:endParaRPr sz="13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endParaRPr sz="650">
              <a:solidFill>
                <a:schemeClr val="dk2"/>
              </a:solidFill>
              <a:latin typeface="M PLUS Rounded 1c Medium"/>
              <a:ea typeface="M PLUS Rounded 1c Medium"/>
              <a:cs typeface="M PLUS Rounded 1c Medium"/>
              <a:sym typeface="M PLUS Rounded 1c Medium"/>
            </a:endParaRPr>
          </a:p>
          <a:p>
            <a:pPr marL="457200" lvl="0" indent="-342900" algn="l" rtl="0">
              <a:lnSpc>
                <a:spcPct val="150000"/>
              </a:lnSpc>
              <a:spcBef>
                <a:spcPts val="0"/>
              </a:spcBef>
              <a:spcAft>
                <a:spcPts val="0"/>
              </a:spcAft>
              <a:buClr>
                <a:schemeClr val="dk2"/>
              </a:buClr>
              <a:buSzPct val="100000"/>
              <a:buFont typeface="M PLUS Rounded 1c Medium"/>
              <a:buChar char="●"/>
            </a:pPr>
            <a:r>
              <a:rPr lang="ja" sz="2000">
                <a:solidFill>
                  <a:schemeClr val="dk2"/>
                </a:solidFill>
                <a:latin typeface="M PLUS Rounded 1c Medium"/>
                <a:ea typeface="M PLUS Rounded 1c Medium"/>
                <a:cs typeface="M PLUS Rounded 1c Medium"/>
                <a:sym typeface="M PLUS Rounded 1c Medium"/>
              </a:rPr>
              <a:t>スマホリテラシーが低い世代へのさらなるUI追求</a:t>
            </a:r>
            <a:endParaRPr sz="20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 プロトタイプでのヒアリング改善（色やフォント・文言なども勉強していく）</a:t>
            </a:r>
            <a:endParaRPr sz="13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 文字をスタンプに変換できるとよいのでは</a:t>
            </a:r>
            <a:endParaRPr sz="13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endParaRPr sz="650">
              <a:solidFill>
                <a:schemeClr val="dk2"/>
              </a:solidFill>
              <a:latin typeface="M PLUS Rounded 1c Medium"/>
              <a:ea typeface="M PLUS Rounded 1c Medium"/>
              <a:cs typeface="M PLUS Rounded 1c Medium"/>
              <a:sym typeface="M PLUS Rounded 1c Medium"/>
            </a:endParaRPr>
          </a:p>
          <a:p>
            <a:pPr marL="457200" lvl="0" indent="-342900" algn="l" rtl="0">
              <a:lnSpc>
                <a:spcPct val="150000"/>
              </a:lnSpc>
              <a:spcBef>
                <a:spcPts val="0"/>
              </a:spcBef>
              <a:spcAft>
                <a:spcPts val="0"/>
              </a:spcAft>
              <a:buClr>
                <a:schemeClr val="dk2"/>
              </a:buClr>
              <a:buSzPct val="100000"/>
              <a:buFont typeface="M PLUS Rounded 1c Medium"/>
              <a:buChar char="●"/>
            </a:pPr>
            <a:r>
              <a:rPr lang="ja" sz="2000">
                <a:solidFill>
                  <a:schemeClr val="dk2"/>
                </a:solidFill>
                <a:latin typeface="M PLUS Rounded 1c Medium"/>
                <a:ea typeface="M PLUS Rounded 1c Medium"/>
                <a:cs typeface="M PLUS Rounded 1c Medium"/>
                <a:sym typeface="M PLUS Rounded 1c Medium"/>
              </a:rPr>
              <a:t>リアルなコミュニケーションを促進する機能</a:t>
            </a:r>
            <a:endParaRPr sz="20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 公民館との提携による、地域イベントへの参加促進</a:t>
            </a:r>
            <a:endParaRPr sz="1300">
              <a:solidFill>
                <a:schemeClr val="dk2"/>
              </a:solidFill>
              <a:latin typeface="M PLUS Rounded 1c Medium"/>
              <a:ea typeface="M PLUS Rounded 1c Medium"/>
              <a:cs typeface="M PLUS Rounded 1c Medium"/>
              <a:sym typeface="M PLUS Rounded 1c Medium"/>
            </a:endParaRPr>
          </a:p>
        </p:txBody>
      </p:sp>
      <p:pic>
        <p:nvPicPr>
          <p:cNvPr id="409" name="Google Shape;409;p23"/>
          <p:cNvPicPr preferRelativeResize="0"/>
          <p:nvPr/>
        </p:nvPicPr>
        <p:blipFill>
          <a:blip r:embed="rId4">
            <a:alphaModFix/>
          </a:blip>
          <a:stretch>
            <a:fillRect/>
          </a:stretch>
        </p:blipFill>
        <p:spPr>
          <a:xfrm>
            <a:off x="334072" y="4604578"/>
            <a:ext cx="1381474" cy="467574"/>
          </a:xfrm>
          <a:prstGeom prst="rect">
            <a:avLst/>
          </a:prstGeom>
          <a:noFill/>
          <a:ln>
            <a:noFill/>
          </a:ln>
        </p:spPr>
      </p:pic>
      <p:sp>
        <p:nvSpPr>
          <p:cNvPr id="410" name="Google Shape;410;p23"/>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3"/>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3"/>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3"/>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3"/>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3"/>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3"/>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5"/>
                                        </p:tgtEl>
                                        <p:attrNameLst>
                                          <p:attrName>style.visibility</p:attrName>
                                        </p:attrNameLst>
                                      </p:cBhvr>
                                      <p:to>
                                        <p:strVal val="visible"/>
                                      </p:to>
                                    </p:set>
                                    <p:anim calcmode="lin" valueType="num">
                                      <p:cBhvr additive="base">
                                        <p:cTn id="7" dur="1000"/>
                                        <p:tgtEl>
                                          <p:spTgt spid="405"/>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406"/>
                                        </p:tgtEl>
                                        <p:attrNameLst>
                                          <p:attrName>style.visibility</p:attrName>
                                        </p:attrNameLst>
                                      </p:cBhvr>
                                      <p:to>
                                        <p:strVal val="visible"/>
                                      </p:to>
                                    </p:set>
                                    <p:animEffect transition="in" filter="fade">
                                      <p:cBhvr>
                                        <p:cTn id="10" dur="1000"/>
                                        <p:tgtEl>
                                          <p:spTgt spid="4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8">
                                            <p:txEl>
                                              <p:pRg st="0" end="0"/>
                                            </p:txEl>
                                          </p:spTgt>
                                        </p:tgtEl>
                                        <p:attrNameLst>
                                          <p:attrName>style.visibility</p:attrName>
                                        </p:attrNameLst>
                                      </p:cBhvr>
                                      <p:to>
                                        <p:strVal val="visible"/>
                                      </p:to>
                                    </p:set>
                                    <p:animEffect transition="in" filter="fade">
                                      <p:cBhvr>
                                        <p:cTn id="15" dur="1000"/>
                                        <p:tgtEl>
                                          <p:spTgt spid="40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8">
                                            <p:txEl>
                                              <p:pRg st="1" end="1"/>
                                            </p:txEl>
                                          </p:spTgt>
                                        </p:tgtEl>
                                        <p:attrNameLst>
                                          <p:attrName>style.visibility</p:attrName>
                                        </p:attrNameLst>
                                      </p:cBhvr>
                                      <p:to>
                                        <p:strVal val="visible"/>
                                      </p:to>
                                    </p:set>
                                    <p:animEffect transition="in" filter="fade">
                                      <p:cBhvr>
                                        <p:cTn id="20" dur="1000"/>
                                        <p:tgtEl>
                                          <p:spTgt spid="40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8">
                                            <p:txEl>
                                              <p:pRg st="2" end="2"/>
                                            </p:txEl>
                                          </p:spTgt>
                                        </p:tgtEl>
                                        <p:attrNameLst>
                                          <p:attrName>style.visibility</p:attrName>
                                        </p:attrNameLst>
                                      </p:cBhvr>
                                      <p:to>
                                        <p:strVal val="visible"/>
                                      </p:to>
                                    </p:set>
                                    <p:animEffect transition="in" filter="fade">
                                      <p:cBhvr>
                                        <p:cTn id="25" dur="1000"/>
                                        <p:tgtEl>
                                          <p:spTgt spid="40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8">
                                            <p:txEl>
                                              <p:pRg st="3" end="3"/>
                                            </p:txEl>
                                          </p:spTgt>
                                        </p:tgtEl>
                                        <p:attrNameLst>
                                          <p:attrName>style.visibility</p:attrName>
                                        </p:attrNameLst>
                                      </p:cBhvr>
                                      <p:to>
                                        <p:strVal val="visible"/>
                                      </p:to>
                                    </p:set>
                                    <p:animEffect transition="in" filter="fade">
                                      <p:cBhvr>
                                        <p:cTn id="30" dur="1000"/>
                                        <p:tgtEl>
                                          <p:spTgt spid="40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8">
                                            <p:txEl>
                                              <p:pRg st="4" end="4"/>
                                            </p:txEl>
                                          </p:spTgt>
                                        </p:tgtEl>
                                        <p:attrNameLst>
                                          <p:attrName>style.visibility</p:attrName>
                                        </p:attrNameLst>
                                      </p:cBhvr>
                                      <p:to>
                                        <p:strVal val="visible"/>
                                      </p:to>
                                    </p:set>
                                    <p:animEffect transition="in" filter="fade">
                                      <p:cBhvr>
                                        <p:cTn id="35" dur="1000"/>
                                        <p:tgtEl>
                                          <p:spTgt spid="40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08">
                                            <p:txEl>
                                              <p:pRg st="5" end="5"/>
                                            </p:txEl>
                                          </p:spTgt>
                                        </p:tgtEl>
                                        <p:attrNameLst>
                                          <p:attrName>style.visibility</p:attrName>
                                        </p:attrNameLst>
                                      </p:cBhvr>
                                      <p:to>
                                        <p:strVal val="visible"/>
                                      </p:to>
                                    </p:set>
                                    <p:animEffect transition="in" filter="fade">
                                      <p:cBhvr>
                                        <p:cTn id="40" dur="1000"/>
                                        <p:tgtEl>
                                          <p:spTgt spid="40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8">
                                            <p:txEl>
                                              <p:pRg st="6" end="6"/>
                                            </p:txEl>
                                          </p:spTgt>
                                        </p:tgtEl>
                                        <p:attrNameLst>
                                          <p:attrName>style.visibility</p:attrName>
                                        </p:attrNameLst>
                                      </p:cBhvr>
                                      <p:to>
                                        <p:strVal val="visible"/>
                                      </p:to>
                                    </p:set>
                                    <p:animEffect transition="in" filter="fade">
                                      <p:cBhvr>
                                        <p:cTn id="45" dur="1000"/>
                                        <p:tgtEl>
                                          <p:spTgt spid="408">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08">
                                            <p:txEl>
                                              <p:pRg st="7" end="7"/>
                                            </p:txEl>
                                          </p:spTgt>
                                        </p:tgtEl>
                                        <p:attrNameLst>
                                          <p:attrName>style.visibility</p:attrName>
                                        </p:attrNameLst>
                                      </p:cBhvr>
                                      <p:to>
                                        <p:strVal val="visible"/>
                                      </p:to>
                                    </p:set>
                                    <p:animEffect transition="in" filter="fade">
                                      <p:cBhvr>
                                        <p:cTn id="50" dur="1000"/>
                                        <p:tgtEl>
                                          <p:spTgt spid="408">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08">
                                            <p:txEl>
                                              <p:pRg st="8" end="8"/>
                                            </p:txEl>
                                          </p:spTgt>
                                        </p:tgtEl>
                                        <p:attrNameLst>
                                          <p:attrName>style.visibility</p:attrName>
                                        </p:attrNameLst>
                                      </p:cBhvr>
                                      <p:to>
                                        <p:strVal val="visible"/>
                                      </p:to>
                                    </p:set>
                                    <p:animEffect transition="in" filter="fade">
                                      <p:cBhvr>
                                        <p:cTn id="55" dur="1000"/>
                                        <p:tgtEl>
                                          <p:spTgt spid="408">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08">
                                            <p:txEl>
                                              <p:pRg st="9" end="9"/>
                                            </p:txEl>
                                          </p:spTgt>
                                        </p:tgtEl>
                                        <p:attrNameLst>
                                          <p:attrName>style.visibility</p:attrName>
                                        </p:attrNameLst>
                                      </p:cBhvr>
                                      <p:to>
                                        <p:strVal val="visible"/>
                                      </p:to>
                                    </p:set>
                                    <p:animEffect transition="in" filter="fade">
                                      <p:cBhvr>
                                        <p:cTn id="60" dur="1000"/>
                                        <p:tgtEl>
                                          <p:spTgt spid="408">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08">
                                            <p:txEl>
                                              <p:pRg st="10" end="10"/>
                                            </p:txEl>
                                          </p:spTgt>
                                        </p:tgtEl>
                                        <p:attrNameLst>
                                          <p:attrName>style.visibility</p:attrName>
                                        </p:attrNameLst>
                                      </p:cBhvr>
                                      <p:to>
                                        <p:strVal val="visible"/>
                                      </p:to>
                                    </p:set>
                                    <p:animEffect transition="in" filter="fade">
                                      <p:cBhvr>
                                        <p:cTn id="65" dur="1000"/>
                                        <p:tgtEl>
                                          <p:spTgt spid="408">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08">
                                            <p:txEl>
                                              <p:pRg st="11" end="11"/>
                                            </p:txEl>
                                          </p:spTgt>
                                        </p:tgtEl>
                                        <p:attrNameLst>
                                          <p:attrName>style.visibility</p:attrName>
                                        </p:attrNameLst>
                                      </p:cBhvr>
                                      <p:to>
                                        <p:strVal val="visible"/>
                                      </p:to>
                                    </p:set>
                                    <p:animEffect transition="in" filter="fade">
                                      <p:cBhvr>
                                        <p:cTn id="70" dur="1000"/>
                                        <p:tgtEl>
                                          <p:spTgt spid="40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4"/>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chemeClr val="lt1"/>
                </a:solidFill>
                <a:latin typeface="RocknRoll One"/>
                <a:ea typeface="RocknRoll One"/>
                <a:cs typeface="RocknRoll One"/>
                <a:sym typeface="RocknRoll One"/>
              </a:rPr>
              <a:t>目次</a:t>
            </a:r>
            <a:endParaRPr sz="2466">
              <a:solidFill>
                <a:schemeClr val="lt1"/>
              </a:solidFill>
              <a:latin typeface="RocknRoll One"/>
              <a:ea typeface="RocknRoll One"/>
              <a:cs typeface="RocknRoll One"/>
              <a:sym typeface="RocknRoll One"/>
            </a:endParaRPr>
          </a:p>
        </p:txBody>
      </p:sp>
      <p:cxnSp>
        <p:nvCxnSpPr>
          <p:cNvPr id="426" name="Google Shape;426;p24"/>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sp>
        <p:nvSpPr>
          <p:cNvPr id="427" name="Google Shape;427;p24"/>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8" name="Google Shape;428;p24"/>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sp>
        <p:nvSpPr>
          <p:cNvPr id="429" name="Google Shape;429;p24"/>
          <p:cNvSpPr txBox="1"/>
          <p:nvPr/>
        </p:nvSpPr>
        <p:spPr>
          <a:xfrm>
            <a:off x="1013075" y="322200"/>
            <a:ext cx="6414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a:solidFill>
                  <a:schemeClr val="dk1"/>
                </a:solidFill>
                <a:latin typeface="RocknRoll One"/>
                <a:ea typeface="RocknRoll One"/>
                <a:cs typeface="RocknRoll One"/>
                <a:sym typeface="RocknRoll One"/>
              </a:rPr>
              <a:t>課題は？</a:t>
            </a:r>
            <a:endParaRPr sz="2000">
              <a:solidFill>
                <a:schemeClr val="dk1"/>
              </a:solidFill>
              <a:latin typeface="RocknRoll One"/>
              <a:ea typeface="RocknRoll One"/>
              <a:cs typeface="RocknRoll One"/>
              <a:sym typeface="RocknRoll One"/>
            </a:endParaRPr>
          </a:p>
        </p:txBody>
      </p:sp>
      <p:pic>
        <p:nvPicPr>
          <p:cNvPr id="430" name="Google Shape;430;p24"/>
          <p:cNvPicPr preferRelativeResize="0"/>
          <p:nvPr/>
        </p:nvPicPr>
        <p:blipFill>
          <a:blip r:embed="rId3">
            <a:alphaModFix/>
          </a:blip>
          <a:stretch>
            <a:fillRect/>
          </a:stretch>
        </p:blipFill>
        <p:spPr>
          <a:xfrm>
            <a:off x="362400" y="4626425"/>
            <a:ext cx="301625" cy="377842"/>
          </a:xfrm>
          <a:prstGeom prst="rect">
            <a:avLst/>
          </a:prstGeom>
          <a:noFill/>
          <a:ln>
            <a:noFill/>
          </a:ln>
        </p:spPr>
      </p:pic>
      <p:sp>
        <p:nvSpPr>
          <p:cNvPr id="431" name="Google Shape;431;p24"/>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課題と展望</a:t>
            </a:r>
            <a:endParaRPr sz="2466">
              <a:solidFill>
                <a:srgbClr val="EFEFEF"/>
              </a:solidFill>
              <a:latin typeface="RocknRoll One"/>
              <a:ea typeface="RocknRoll One"/>
              <a:cs typeface="RocknRoll One"/>
              <a:sym typeface="RocknRoll One"/>
            </a:endParaRPr>
          </a:p>
        </p:txBody>
      </p:sp>
      <p:sp>
        <p:nvSpPr>
          <p:cNvPr id="432" name="Google Shape;432;p24"/>
          <p:cNvSpPr txBox="1">
            <a:spLocks noGrp="1"/>
          </p:cNvSpPr>
          <p:nvPr>
            <p:ph type="title"/>
          </p:nvPr>
        </p:nvSpPr>
        <p:spPr>
          <a:xfrm>
            <a:off x="864150" y="801125"/>
            <a:ext cx="6851700" cy="3450300"/>
          </a:xfrm>
          <a:prstGeom prst="rect">
            <a:avLst/>
          </a:prstGeom>
        </p:spPr>
        <p:txBody>
          <a:bodyPr spcFirstLastPara="1" wrap="square" lIns="91425" tIns="91425" rIns="91425" bIns="91425" anchor="t" anchorCtr="0">
            <a:normAutofit fontScale="90000"/>
          </a:bodyPr>
          <a:lstStyle/>
          <a:p>
            <a:pPr marL="457200" lvl="0" indent="-342900" algn="l" rtl="0">
              <a:lnSpc>
                <a:spcPct val="150000"/>
              </a:lnSpc>
              <a:spcBef>
                <a:spcPts val="0"/>
              </a:spcBef>
              <a:spcAft>
                <a:spcPts val="0"/>
              </a:spcAft>
              <a:buClr>
                <a:schemeClr val="dk2"/>
              </a:buClr>
              <a:buSzPct val="100000"/>
              <a:buFont typeface="M PLUS Rounded 1c Medium"/>
              <a:buChar char="●"/>
            </a:pPr>
            <a:r>
              <a:rPr lang="ja" sz="2000">
                <a:solidFill>
                  <a:schemeClr val="dk2"/>
                </a:solidFill>
                <a:latin typeface="M PLUS Rounded 1c Medium"/>
                <a:ea typeface="M PLUS Rounded 1c Medium"/>
                <a:cs typeface="M PLUS Rounded 1c Medium"/>
                <a:sym typeface="M PLUS Rounded 1c Medium"/>
              </a:rPr>
              <a:t>アプリ名が高齢者向きではない</a:t>
            </a:r>
            <a:endParaRPr sz="20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 和名募集中</a:t>
            </a:r>
            <a:endParaRPr sz="13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endParaRPr sz="650">
              <a:solidFill>
                <a:schemeClr val="dk2"/>
              </a:solidFill>
              <a:latin typeface="M PLUS Rounded 1c Medium"/>
              <a:ea typeface="M PLUS Rounded 1c Medium"/>
              <a:cs typeface="M PLUS Rounded 1c Medium"/>
              <a:sym typeface="M PLUS Rounded 1c Medium"/>
            </a:endParaRPr>
          </a:p>
          <a:p>
            <a:pPr marL="457200" lvl="0" indent="-342900" algn="l" rtl="0">
              <a:lnSpc>
                <a:spcPct val="150000"/>
              </a:lnSpc>
              <a:spcBef>
                <a:spcPts val="0"/>
              </a:spcBef>
              <a:spcAft>
                <a:spcPts val="0"/>
              </a:spcAft>
              <a:buClr>
                <a:schemeClr val="dk2"/>
              </a:buClr>
              <a:buSzPct val="100000"/>
              <a:buFont typeface="M PLUS Rounded 1c Medium"/>
              <a:buChar char="●"/>
            </a:pPr>
            <a:r>
              <a:rPr lang="ja" sz="2000">
                <a:solidFill>
                  <a:schemeClr val="dk2"/>
                </a:solidFill>
                <a:latin typeface="M PLUS Rounded 1c Medium"/>
                <a:ea typeface="M PLUS Rounded 1c Medium"/>
                <a:cs typeface="M PLUS Rounded 1c Medium"/>
                <a:sym typeface="M PLUS Rounded 1c Medium"/>
              </a:rPr>
              <a:t>強制マッチングにおけるリスクマネジメント機能</a:t>
            </a:r>
            <a:endParaRPr sz="20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 フレンド解除条件の深堀り</a:t>
            </a:r>
            <a:endParaRPr sz="13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endParaRPr sz="650">
              <a:solidFill>
                <a:schemeClr val="dk2"/>
              </a:solidFill>
              <a:latin typeface="M PLUS Rounded 1c Medium"/>
              <a:ea typeface="M PLUS Rounded 1c Medium"/>
              <a:cs typeface="M PLUS Rounded 1c Medium"/>
              <a:sym typeface="M PLUS Rounded 1c Medium"/>
            </a:endParaRPr>
          </a:p>
          <a:p>
            <a:pPr marL="457200" lvl="0" indent="-342900" algn="l" rtl="0">
              <a:lnSpc>
                <a:spcPct val="150000"/>
              </a:lnSpc>
              <a:spcBef>
                <a:spcPts val="0"/>
              </a:spcBef>
              <a:spcAft>
                <a:spcPts val="0"/>
              </a:spcAft>
              <a:buClr>
                <a:schemeClr val="dk2"/>
              </a:buClr>
              <a:buSzPct val="100000"/>
              <a:buFont typeface="M PLUS Rounded 1c Medium"/>
              <a:buChar char="●"/>
            </a:pPr>
            <a:r>
              <a:rPr lang="ja" sz="2000">
                <a:solidFill>
                  <a:schemeClr val="dk2"/>
                </a:solidFill>
                <a:latin typeface="M PLUS Rounded 1c Medium"/>
                <a:ea typeface="M PLUS Rounded 1c Medium"/>
                <a:cs typeface="M PLUS Rounded 1c Medium"/>
                <a:sym typeface="M PLUS Rounded 1c Medium"/>
              </a:rPr>
              <a:t>スマホリテラシーが低い世代へのさらなるUI追求</a:t>
            </a:r>
            <a:endParaRPr sz="20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 プロトタイプでのヒアリング改善（色やフォント・文言なども勉強していく）</a:t>
            </a:r>
            <a:endParaRPr sz="13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 文字をスタンプに変換できるとよいのでは</a:t>
            </a:r>
            <a:endParaRPr sz="13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endParaRPr sz="650">
              <a:solidFill>
                <a:schemeClr val="dk2"/>
              </a:solidFill>
              <a:latin typeface="M PLUS Rounded 1c Medium"/>
              <a:ea typeface="M PLUS Rounded 1c Medium"/>
              <a:cs typeface="M PLUS Rounded 1c Medium"/>
              <a:sym typeface="M PLUS Rounded 1c Medium"/>
            </a:endParaRPr>
          </a:p>
          <a:p>
            <a:pPr marL="457200" lvl="0" indent="-342900" algn="l" rtl="0">
              <a:lnSpc>
                <a:spcPct val="150000"/>
              </a:lnSpc>
              <a:spcBef>
                <a:spcPts val="0"/>
              </a:spcBef>
              <a:spcAft>
                <a:spcPts val="0"/>
              </a:spcAft>
              <a:buClr>
                <a:schemeClr val="dk2"/>
              </a:buClr>
              <a:buSzPct val="100000"/>
              <a:buFont typeface="M PLUS Rounded 1c Medium"/>
              <a:buChar char="●"/>
            </a:pPr>
            <a:r>
              <a:rPr lang="ja" sz="2000">
                <a:solidFill>
                  <a:schemeClr val="dk2"/>
                </a:solidFill>
                <a:latin typeface="M PLUS Rounded 1c Medium"/>
                <a:ea typeface="M PLUS Rounded 1c Medium"/>
                <a:cs typeface="M PLUS Rounded 1c Medium"/>
                <a:sym typeface="M PLUS Rounded 1c Medium"/>
              </a:rPr>
              <a:t>リアルなコミュニケーションを促進する機能</a:t>
            </a:r>
            <a:endParaRPr sz="2000">
              <a:solidFill>
                <a:schemeClr val="dk2"/>
              </a:solidFill>
              <a:latin typeface="M PLUS Rounded 1c Medium"/>
              <a:ea typeface="M PLUS Rounded 1c Medium"/>
              <a:cs typeface="M PLUS Rounded 1c Medium"/>
              <a:sym typeface="M PLUS Rounded 1c Medium"/>
            </a:endParaRPr>
          </a:p>
          <a:p>
            <a:pPr marL="914400" lvl="0" indent="0" algn="l" rtl="0">
              <a:lnSpc>
                <a:spcPct val="150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 公民館との提携による、地域イベントへの参加促進</a:t>
            </a:r>
            <a:endParaRPr sz="1300">
              <a:solidFill>
                <a:schemeClr val="dk2"/>
              </a:solidFill>
              <a:latin typeface="M PLUS Rounded 1c Medium"/>
              <a:ea typeface="M PLUS Rounded 1c Medium"/>
              <a:cs typeface="M PLUS Rounded 1c Medium"/>
              <a:sym typeface="M PLUS Rounded 1c Medium"/>
            </a:endParaRPr>
          </a:p>
        </p:txBody>
      </p:sp>
      <p:pic>
        <p:nvPicPr>
          <p:cNvPr id="433" name="Google Shape;433;p24"/>
          <p:cNvPicPr preferRelativeResize="0"/>
          <p:nvPr/>
        </p:nvPicPr>
        <p:blipFill>
          <a:blip r:embed="rId4">
            <a:alphaModFix/>
          </a:blip>
          <a:stretch>
            <a:fillRect/>
          </a:stretch>
        </p:blipFill>
        <p:spPr>
          <a:xfrm>
            <a:off x="334072" y="4604578"/>
            <a:ext cx="1381474" cy="467574"/>
          </a:xfrm>
          <a:prstGeom prst="rect">
            <a:avLst/>
          </a:prstGeom>
          <a:noFill/>
          <a:ln>
            <a:noFill/>
          </a:ln>
        </p:spPr>
      </p:pic>
      <p:sp>
        <p:nvSpPr>
          <p:cNvPr id="434" name="Google Shape;434;p24"/>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4"/>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4"/>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4"/>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4"/>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4"/>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4"/>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4"/>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4"/>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4"/>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4"/>
          <p:cNvSpPr/>
          <p:nvPr/>
        </p:nvSpPr>
        <p:spPr>
          <a:xfrm>
            <a:off x="2145375" y="578625"/>
            <a:ext cx="6683400" cy="3450300"/>
          </a:xfrm>
          <a:prstGeom prst="horizontalScrol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ja" sz="2700">
                <a:solidFill>
                  <a:schemeClr val="dk2"/>
                </a:solidFill>
                <a:highlight>
                  <a:schemeClr val="lt2"/>
                </a:highlight>
                <a:latin typeface="M PLUS Rounded 1c"/>
                <a:ea typeface="M PLUS Rounded 1c"/>
                <a:cs typeface="M PLUS Rounded 1c"/>
                <a:sym typeface="M PLUS Rounded 1c"/>
              </a:rPr>
              <a:t>偶然つながる絆で友だちを</a:t>
            </a:r>
            <a:r>
              <a:rPr lang="ja" sz="2700">
                <a:solidFill>
                  <a:schemeClr val="dk2"/>
                </a:solidFill>
                <a:highlight>
                  <a:schemeClr val="lt2"/>
                </a:highlight>
                <a:latin typeface="M PLUS Rounded 1c Medium"/>
                <a:ea typeface="M PLUS Rounded 1c Medium"/>
                <a:cs typeface="M PLUS Rounded 1c Medium"/>
                <a:sym typeface="M PLUS Rounded 1c Medium"/>
              </a:rPr>
              <a:t>増やさない</a:t>
            </a:r>
            <a:endParaRPr sz="2700">
              <a:solidFill>
                <a:schemeClr val="dk2"/>
              </a:solidFill>
              <a:highlight>
                <a:schemeClr val="lt2"/>
              </a:highlight>
              <a:latin typeface="M PLUS Rounded 1c Medium"/>
              <a:ea typeface="M PLUS Rounded 1c Medium"/>
              <a:cs typeface="M PLUS Rounded 1c Medium"/>
              <a:sym typeface="M PLUS Rounded 1c Medium"/>
            </a:endParaRPr>
          </a:p>
          <a:p>
            <a:pPr marL="0" lvl="0" indent="0" algn="ctr" rtl="0">
              <a:lnSpc>
                <a:spcPct val="150000"/>
              </a:lnSpc>
              <a:spcBef>
                <a:spcPts val="0"/>
              </a:spcBef>
              <a:spcAft>
                <a:spcPts val="0"/>
              </a:spcAft>
              <a:buClr>
                <a:schemeClr val="dk1"/>
              </a:buClr>
              <a:buSzPts val="1100"/>
              <a:buFont typeface="Arial"/>
              <a:buNone/>
            </a:pPr>
            <a:r>
              <a:rPr lang="ja" sz="2700">
                <a:solidFill>
                  <a:schemeClr val="dk2"/>
                </a:solidFill>
                <a:highlight>
                  <a:schemeClr val="lt2"/>
                </a:highlight>
                <a:latin typeface="M PLUS Rounded 1c"/>
                <a:ea typeface="M PLUS Rounded 1c"/>
                <a:cs typeface="M PLUS Rounded 1c"/>
                <a:sym typeface="M PLUS Rounded 1c"/>
              </a:rPr>
              <a:t>SNSアプリ「</a:t>
            </a:r>
            <a:r>
              <a:rPr lang="ja" sz="2700">
                <a:solidFill>
                  <a:srgbClr val="F65BB9"/>
                </a:solidFill>
                <a:highlight>
                  <a:schemeClr val="lt2"/>
                </a:highlight>
                <a:latin typeface="M PLUS Rounded 1c Medium"/>
                <a:ea typeface="M PLUS Rounded 1c Medium"/>
                <a:cs typeface="M PLUS Rounded 1c Medium"/>
                <a:sym typeface="M PLUS Rounded 1c Medium"/>
              </a:rPr>
              <a:t>A</a:t>
            </a:r>
            <a:r>
              <a:rPr lang="ja" sz="2700">
                <a:solidFill>
                  <a:srgbClr val="3D7CB7"/>
                </a:solidFill>
                <a:highlight>
                  <a:schemeClr val="lt2"/>
                </a:highlight>
                <a:latin typeface="M PLUS Rounded 1c Medium"/>
                <a:ea typeface="M PLUS Rounded 1c Medium"/>
                <a:cs typeface="M PLUS Rounded 1c Medium"/>
                <a:sym typeface="M PLUS Rounded 1c Medium"/>
              </a:rPr>
              <a:t>cSerend</a:t>
            </a:r>
            <a:r>
              <a:rPr lang="ja" sz="2700">
                <a:solidFill>
                  <a:schemeClr val="dk2"/>
                </a:solidFill>
                <a:highlight>
                  <a:schemeClr val="lt2"/>
                </a:highlight>
                <a:latin typeface="M PLUS Rounded 1c"/>
                <a:ea typeface="M PLUS Rounded 1c"/>
                <a:cs typeface="M PLUS Rounded 1c"/>
                <a:sym typeface="M PLUS Rounded 1c"/>
              </a:rPr>
              <a:t>」が</a:t>
            </a:r>
            <a:endParaRPr sz="2700">
              <a:solidFill>
                <a:schemeClr val="dk2"/>
              </a:solidFill>
              <a:highlight>
                <a:schemeClr val="lt2"/>
              </a:highlight>
              <a:latin typeface="M PLUS Rounded 1c"/>
              <a:ea typeface="M PLUS Rounded 1c"/>
              <a:cs typeface="M PLUS Rounded 1c"/>
              <a:sym typeface="M PLUS Rounded 1c"/>
            </a:endParaRPr>
          </a:p>
          <a:p>
            <a:pPr marL="0" lvl="0" indent="0" algn="ctr" rtl="0">
              <a:lnSpc>
                <a:spcPct val="150000"/>
              </a:lnSpc>
              <a:spcBef>
                <a:spcPts val="0"/>
              </a:spcBef>
              <a:spcAft>
                <a:spcPts val="0"/>
              </a:spcAft>
              <a:buClr>
                <a:schemeClr val="dk1"/>
              </a:buClr>
              <a:buSzPts val="1100"/>
              <a:buFont typeface="Arial"/>
              <a:buNone/>
            </a:pPr>
            <a:r>
              <a:rPr lang="ja" sz="2700" b="1">
                <a:solidFill>
                  <a:schemeClr val="dk2"/>
                </a:solidFill>
                <a:highlight>
                  <a:schemeClr val="lt2"/>
                </a:highlight>
                <a:latin typeface="M PLUS Rounded 1c"/>
                <a:ea typeface="M PLUS Rounded 1c"/>
                <a:cs typeface="M PLUS Rounded 1c"/>
                <a:sym typeface="M PLUS Rounded 1c"/>
              </a:rPr>
              <a:t>健康な</a:t>
            </a:r>
            <a:r>
              <a:rPr lang="ja" sz="2700">
                <a:solidFill>
                  <a:schemeClr val="dk2"/>
                </a:solidFill>
                <a:highlight>
                  <a:schemeClr val="lt2"/>
                </a:highlight>
                <a:latin typeface="M PLUS Rounded 1c"/>
                <a:ea typeface="M PLUS Rounded 1c"/>
                <a:cs typeface="M PLUS Rounded 1c"/>
                <a:sym typeface="M PLUS Rounded 1c"/>
              </a:rPr>
              <a:t>高齢社会をつくる</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29"/>
                                        </p:tgtEl>
                                        <p:attrNameLst>
                                          <p:attrName>style.visibility</p:attrName>
                                        </p:attrNameLst>
                                      </p:cBhvr>
                                      <p:to>
                                        <p:strVal val="visible"/>
                                      </p:to>
                                    </p:set>
                                    <p:anim calcmode="lin" valueType="num">
                                      <p:cBhvr additive="base">
                                        <p:cTn id="7" dur="1000"/>
                                        <p:tgtEl>
                                          <p:spTgt spid="429"/>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430"/>
                                        </p:tgtEl>
                                        <p:attrNameLst>
                                          <p:attrName>style.visibility</p:attrName>
                                        </p:attrNameLst>
                                      </p:cBhvr>
                                      <p:to>
                                        <p:strVal val="visible"/>
                                      </p:to>
                                    </p:set>
                                    <p:animEffect transition="in" filter="fade">
                                      <p:cBhvr>
                                        <p:cTn id="10" dur="1000"/>
                                        <p:tgtEl>
                                          <p:spTgt spid="4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2">
                                            <p:txEl>
                                              <p:pRg st="0" end="0"/>
                                            </p:txEl>
                                          </p:spTgt>
                                        </p:tgtEl>
                                        <p:attrNameLst>
                                          <p:attrName>style.visibility</p:attrName>
                                        </p:attrNameLst>
                                      </p:cBhvr>
                                      <p:to>
                                        <p:strVal val="visible"/>
                                      </p:to>
                                    </p:set>
                                    <p:animEffect transition="in" filter="fade">
                                      <p:cBhvr>
                                        <p:cTn id="15" dur="1000"/>
                                        <p:tgtEl>
                                          <p:spTgt spid="4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32">
                                            <p:txEl>
                                              <p:pRg st="1" end="1"/>
                                            </p:txEl>
                                          </p:spTgt>
                                        </p:tgtEl>
                                        <p:attrNameLst>
                                          <p:attrName>style.visibility</p:attrName>
                                        </p:attrNameLst>
                                      </p:cBhvr>
                                      <p:to>
                                        <p:strVal val="visible"/>
                                      </p:to>
                                    </p:set>
                                    <p:animEffect transition="in" filter="fade">
                                      <p:cBhvr>
                                        <p:cTn id="20" dur="1000"/>
                                        <p:tgtEl>
                                          <p:spTgt spid="4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32">
                                            <p:txEl>
                                              <p:pRg st="2" end="2"/>
                                            </p:txEl>
                                          </p:spTgt>
                                        </p:tgtEl>
                                        <p:attrNameLst>
                                          <p:attrName>style.visibility</p:attrName>
                                        </p:attrNameLst>
                                      </p:cBhvr>
                                      <p:to>
                                        <p:strVal val="visible"/>
                                      </p:to>
                                    </p:set>
                                    <p:animEffect transition="in" filter="fade">
                                      <p:cBhvr>
                                        <p:cTn id="25" dur="1000"/>
                                        <p:tgtEl>
                                          <p:spTgt spid="43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32">
                                            <p:txEl>
                                              <p:pRg st="3" end="3"/>
                                            </p:txEl>
                                          </p:spTgt>
                                        </p:tgtEl>
                                        <p:attrNameLst>
                                          <p:attrName>style.visibility</p:attrName>
                                        </p:attrNameLst>
                                      </p:cBhvr>
                                      <p:to>
                                        <p:strVal val="visible"/>
                                      </p:to>
                                    </p:set>
                                    <p:animEffect transition="in" filter="fade">
                                      <p:cBhvr>
                                        <p:cTn id="30" dur="1000"/>
                                        <p:tgtEl>
                                          <p:spTgt spid="43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2">
                                            <p:txEl>
                                              <p:pRg st="4" end="4"/>
                                            </p:txEl>
                                          </p:spTgt>
                                        </p:tgtEl>
                                        <p:attrNameLst>
                                          <p:attrName>style.visibility</p:attrName>
                                        </p:attrNameLst>
                                      </p:cBhvr>
                                      <p:to>
                                        <p:strVal val="visible"/>
                                      </p:to>
                                    </p:set>
                                    <p:animEffect transition="in" filter="fade">
                                      <p:cBhvr>
                                        <p:cTn id="35" dur="1000"/>
                                        <p:tgtEl>
                                          <p:spTgt spid="43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32">
                                            <p:txEl>
                                              <p:pRg st="5" end="5"/>
                                            </p:txEl>
                                          </p:spTgt>
                                        </p:tgtEl>
                                        <p:attrNameLst>
                                          <p:attrName>style.visibility</p:attrName>
                                        </p:attrNameLst>
                                      </p:cBhvr>
                                      <p:to>
                                        <p:strVal val="visible"/>
                                      </p:to>
                                    </p:set>
                                    <p:animEffect transition="in" filter="fade">
                                      <p:cBhvr>
                                        <p:cTn id="40" dur="1000"/>
                                        <p:tgtEl>
                                          <p:spTgt spid="43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32">
                                            <p:txEl>
                                              <p:pRg st="6" end="6"/>
                                            </p:txEl>
                                          </p:spTgt>
                                        </p:tgtEl>
                                        <p:attrNameLst>
                                          <p:attrName>style.visibility</p:attrName>
                                        </p:attrNameLst>
                                      </p:cBhvr>
                                      <p:to>
                                        <p:strVal val="visible"/>
                                      </p:to>
                                    </p:set>
                                    <p:animEffect transition="in" filter="fade">
                                      <p:cBhvr>
                                        <p:cTn id="45" dur="1000"/>
                                        <p:tgtEl>
                                          <p:spTgt spid="43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32">
                                            <p:txEl>
                                              <p:pRg st="7" end="7"/>
                                            </p:txEl>
                                          </p:spTgt>
                                        </p:tgtEl>
                                        <p:attrNameLst>
                                          <p:attrName>style.visibility</p:attrName>
                                        </p:attrNameLst>
                                      </p:cBhvr>
                                      <p:to>
                                        <p:strVal val="visible"/>
                                      </p:to>
                                    </p:set>
                                    <p:animEffect transition="in" filter="fade">
                                      <p:cBhvr>
                                        <p:cTn id="50" dur="1000"/>
                                        <p:tgtEl>
                                          <p:spTgt spid="43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32">
                                            <p:txEl>
                                              <p:pRg st="8" end="8"/>
                                            </p:txEl>
                                          </p:spTgt>
                                        </p:tgtEl>
                                        <p:attrNameLst>
                                          <p:attrName>style.visibility</p:attrName>
                                        </p:attrNameLst>
                                      </p:cBhvr>
                                      <p:to>
                                        <p:strVal val="visible"/>
                                      </p:to>
                                    </p:set>
                                    <p:animEffect transition="in" filter="fade">
                                      <p:cBhvr>
                                        <p:cTn id="55" dur="1000"/>
                                        <p:tgtEl>
                                          <p:spTgt spid="43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32">
                                            <p:txEl>
                                              <p:pRg st="9" end="9"/>
                                            </p:txEl>
                                          </p:spTgt>
                                        </p:tgtEl>
                                        <p:attrNameLst>
                                          <p:attrName>style.visibility</p:attrName>
                                        </p:attrNameLst>
                                      </p:cBhvr>
                                      <p:to>
                                        <p:strVal val="visible"/>
                                      </p:to>
                                    </p:set>
                                    <p:animEffect transition="in" filter="fade">
                                      <p:cBhvr>
                                        <p:cTn id="60" dur="1000"/>
                                        <p:tgtEl>
                                          <p:spTgt spid="432">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32">
                                            <p:txEl>
                                              <p:pRg st="10" end="10"/>
                                            </p:txEl>
                                          </p:spTgt>
                                        </p:tgtEl>
                                        <p:attrNameLst>
                                          <p:attrName>style.visibility</p:attrName>
                                        </p:attrNameLst>
                                      </p:cBhvr>
                                      <p:to>
                                        <p:strVal val="visible"/>
                                      </p:to>
                                    </p:set>
                                    <p:animEffect transition="in" filter="fade">
                                      <p:cBhvr>
                                        <p:cTn id="65" dur="1000"/>
                                        <p:tgtEl>
                                          <p:spTgt spid="432">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32">
                                            <p:txEl>
                                              <p:pRg st="11" end="11"/>
                                            </p:txEl>
                                          </p:spTgt>
                                        </p:tgtEl>
                                        <p:attrNameLst>
                                          <p:attrName>style.visibility</p:attrName>
                                        </p:attrNameLst>
                                      </p:cBhvr>
                                      <p:to>
                                        <p:strVal val="visible"/>
                                      </p:to>
                                    </p:set>
                                    <p:animEffect transition="in" filter="fade">
                                      <p:cBhvr>
                                        <p:cTn id="70" dur="1000"/>
                                        <p:tgtEl>
                                          <p:spTgt spid="432">
                                            <p:txEl>
                                              <p:pRg st="11" end="1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444"/>
                                        </p:tgtEl>
                                        <p:attrNameLst>
                                          <p:attrName>style.visibility</p:attrName>
                                        </p:attrNameLst>
                                      </p:cBhvr>
                                      <p:to>
                                        <p:strVal val="visible"/>
                                      </p:to>
                                    </p:set>
                                    <p:anim calcmode="lin" valueType="num">
                                      <p:cBhvr additive="base">
                                        <p:cTn id="75" dur="1000"/>
                                        <p:tgtEl>
                                          <p:spTgt spid="44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14"/>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cxnSp>
        <p:nvCxnSpPr>
          <p:cNvPr id="84" name="Google Shape;84;p14"/>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sp>
        <p:nvSpPr>
          <p:cNvPr id="85" name="Google Shape;85;p14"/>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開発背景（日本の課題）</a:t>
            </a:r>
            <a:endParaRPr sz="2466">
              <a:solidFill>
                <a:srgbClr val="EFEFEF"/>
              </a:solidFill>
              <a:latin typeface="RocknRoll One"/>
              <a:ea typeface="RocknRoll One"/>
              <a:cs typeface="RocknRoll One"/>
              <a:sym typeface="RocknRoll One"/>
            </a:endParaRPr>
          </a:p>
        </p:txBody>
      </p:sp>
      <p:sp>
        <p:nvSpPr>
          <p:cNvPr id="86" name="Google Shape;86;p14"/>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txBox="1">
            <a:spLocks noGrp="1"/>
          </p:cNvSpPr>
          <p:nvPr>
            <p:ph type="title"/>
          </p:nvPr>
        </p:nvSpPr>
        <p:spPr>
          <a:xfrm>
            <a:off x="1092750" y="948125"/>
            <a:ext cx="7594200" cy="13413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990"/>
              <a:buNone/>
            </a:pPr>
            <a:r>
              <a:rPr lang="ja" sz="2220" b="1">
                <a:solidFill>
                  <a:schemeClr val="dk2"/>
                </a:solidFill>
                <a:latin typeface="M PLUS Rounded 1c"/>
                <a:ea typeface="M PLUS Rounded 1c"/>
                <a:cs typeface="M PLUS Rounded 1c"/>
                <a:sym typeface="M PLUS Rounded 1c"/>
              </a:rPr>
              <a:t>不健康な</a:t>
            </a:r>
            <a:r>
              <a:rPr lang="ja" sz="2220">
                <a:solidFill>
                  <a:schemeClr val="dk2"/>
                </a:solidFill>
                <a:latin typeface="M PLUS Rounded 1c"/>
                <a:ea typeface="M PLUS Rounded 1c"/>
                <a:cs typeface="M PLUS Rounded 1c"/>
                <a:sym typeface="M PLUS Rounded 1c"/>
              </a:rPr>
              <a:t>高齢社会になると何が困る？</a:t>
            </a:r>
            <a:endParaRPr sz="2220">
              <a:solidFill>
                <a:schemeClr val="dk2"/>
              </a:solidFill>
              <a:latin typeface="M PLUS Rounded 1c"/>
              <a:ea typeface="M PLUS Rounded 1c"/>
              <a:cs typeface="M PLUS Rounded 1c"/>
              <a:sym typeface="M PLUS Rounded 1c"/>
            </a:endParaRPr>
          </a:p>
          <a:p>
            <a:pPr marL="0" lvl="0" indent="0" algn="l" rtl="0">
              <a:lnSpc>
                <a:spcPct val="150000"/>
              </a:lnSpc>
              <a:spcBef>
                <a:spcPts val="0"/>
              </a:spcBef>
              <a:spcAft>
                <a:spcPts val="0"/>
              </a:spcAft>
              <a:buSzPts val="990"/>
              <a:buNone/>
            </a:pPr>
            <a:r>
              <a:rPr lang="ja" sz="2220">
                <a:solidFill>
                  <a:schemeClr val="dk2"/>
                </a:solidFill>
                <a:latin typeface="M PLUS Rounded 1c Medium"/>
                <a:ea typeface="M PLUS Rounded 1c Medium"/>
                <a:cs typeface="M PLUS Rounded 1c Medium"/>
                <a:sym typeface="M PLUS Rounded 1c Medium"/>
              </a:rPr>
              <a:t>→労働人口が減り、生産性が下がる。高齢者資産も滞留。</a:t>
            </a:r>
            <a:endParaRPr sz="2220">
              <a:solidFill>
                <a:schemeClr val="dk2"/>
              </a:solidFill>
              <a:latin typeface="M PLUS Rounded 1c Medium"/>
              <a:ea typeface="M PLUS Rounded 1c Medium"/>
              <a:cs typeface="M PLUS Rounded 1c Medium"/>
              <a:sym typeface="M PLUS Rounded 1c Medium"/>
            </a:endParaRPr>
          </a:p>
        </p:txBody>
      </p:sp>
      <p:sp>
        <p:nvSpPr>
          <p:cNvPr id="89" name="Google Shape;89;p14"/>
          <p:cNvSpPr/>
          <p:nvPr/>
        </p:nvSpPr>
        <p:spPr>
          <a:xfrm rot="58">
            <a:off x="-190725" y="1902506"/>
            <a:ext cx="9641430" cy="2618784"/>
          </a:xfrm>
          <a:prstGeom prst="irregularSeal2">
            <a:avLst/>
          </a:prstGeom>
          <a:gradFill>
            <a:gsLst>
              <a:gs pos="0">
                <a:srgbClr val="D4E5F5"/>
              </a:gs>
              <a:gs pos="100000">
                <a:srgbClr val="70A4D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txBox="1"/>
          <p:nvPr/>
        </p:nvSpPr>
        <p:spPr>
          <a:xfrm>
            <a:off x="1388125" y="2853125"/>
            <a:ext cx="7149000" cy="110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ja" sz="2500" b="1">
                <a:solidFill>
                  <a:srgbClr val="F65BB9"/>
                </a:solidFill>
                <a:latin typeface="M PLUS Rounded 1c"/>
                <a:ea typeface="M PLUS Rounded 1c"/>
                <a:cs typeface="M PLUS Rounded 1c"/>
                <a:sym typeface="M PLUS Rounded 1c"/>
              </a:rPr>
              <a:t>高齢者の健康を守り、労働人口を下げない</a:t>
            </a:r>
            <a:endParaRPr sz="2500" b="1">
              <a:solidFill>
                <a:srgbClr val="F65BB9"/>
              </a:solidFill>
              <a:latin typeface="M PLUS Rounded 1c"/>
              <a:ea typeface="M PLUS Rounded 1c"/>
              <a:cs typeface="M PLUS Rounded 1c"/>
              <a:sym typeface="M PLUS Rounded 1c"/>
            </a:endParaRPr>
          </a:p>
          <a:p>
            <a:pPr marL="0" lvl="0" indent="0" algn="l" rtl="0">
              <a:lnSpc>
                <a:spcPct val="115000"/>
              </a:lnSpc>
              <a:spcBef>
                <a:spcPts val="0"/>
              </a:spcBef>
              <a:spcAft>
                <a:spcPts val="0"/>
              </a:spcAft>
              <a:buClr>
                <a:schemeClr val="dk1"/>
              </a:buClr>
              <a:buSzPts val="1100"/>
              <a:buFont typeface="Arial"/>
              <a:buNone/>
            </a:pPr>
            <a:r>
              <a:rPr lang="ja" sz="2100">
                <a:solidFill>
                  <a:schemeClr val="dk2"/>
                </a:solidFill>
                <a:latin typeface="M PLUS Rounded 1c Medium"/>
                <a:ea typeface="M PLUS Rounded 1c Medium"/>
                <a:cs typeface="M PLUS Rounded 1c Medium"/>
                <a:sym typeface="M PLUS Rounded 1c Medium"/>
              </a:rPr>
              <a:t>（あわよくば）若者の恋愛を促進し、こどもを増やす</a:t>
            </a:r>
            <a:endParaRPr sz="2100">
              <a:solidFill>
                <a:schemeClr val="dk2"/>
              </a:solidFill>
              <a:latin typeface="M PLUS Rounded 1c Medium"/>
              <a:ea typeface="M PLUS Rounded 1c Medium"/>
              <a:cs typeface="M PLUS Rounded 1c Medium"/>
              <a:sym typeface="M PLUS Rounded 1c Medium"/>
            </a:endParaRPr>
          </a:p>
          <a:p>
            <a:pPr marL="0" lvl="0" indent="0" algn="l" rtl="0">
              <a:spcBef>
                <a:spcPts val="0"/>
              </a:spcBef>
              <a:spcAft>
                <a:spcPts val="0"/>
              </a:spcAft>
              <a:buNone/>
            </a:pPr>
            <a:endParaRPr sz="700"/>
          </a:p>
        </p:txBody>
      </p:sp>
      <p:sp>
        <p:nvSpPr>
          <p:cNvPr id="91" name="Google Shape;91;p14"/>
          <p:cNvSpPr txBox="1"/>
          <p:nvPr/>
        </p:nvSpPr>
        <p:spPr>
          <a:xfrm>
            <a:off x="1013075" y="322200"/>
            <a:ext cx="599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2000">
                <a:latin typeface="RocknRoll One"/>
                <a:ea typeface="RocknRoll One"/>
                <a:cs typeface="RocknRoll One"/>
                <a:sym typeface="RocknRoll One"/>
              </a:rPr>
              <a:t>日本（特に埼玉県）が直面している問題は高齢化</a:t>
            </a:r>
            <a:endParaRPr sz="2000">
              <a:solidFill>
                <a:schemeClr val="dk1"/>
              </a:solidFill>
              <a:latin typeface="RocknRoll One"/>
              <a:ea typeface="RocknRoll One"/>
              <a:cs typeface="RocknRoll One"/>
              <a:sym typeface="RocknRoll One"/>
            </a:endParaRPr>
          </a:p>
        </p:txBody>
      </p:sp>
      <p:sp>
        <p:nvSpPr>
          <p:cNvPr id="92" name="Google Shape;92;p14"/>
          <p:cNvSpPr txBox="1"/>
          <p:nvPr/>
        </p:nvSpPr>
        <p:spPr>
          <a:xfrm>
            <a:off x="3668000" y="2474525"/>
            <a:ext cx="27942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ja" sz="1700">
                <a:solidFill>
                  <a:schemeClr val="dk2"/>
                </a:solidFill>
                <a:latin typeface="M PLUS Rounded 1c Medium"/>
                <a:ea typeface="M PLUS Rounded 1c Medium"/>
                <a:cs typeface="M PLUS Rounded 1c Medium"/>
                <a:sym typeface="M PLUS Rounded 1c Medium"/>
              </a:rPr>
              <a:t>今必要なこと＝</a:t>
            </a:r>
            <a:endParaRPr sz="600"/>
          </a:p>
        </p:txBody>
      </p:sp>
      <p:pic>
        <p:nvPicPr>
          <p:cNvPr id="93" name="Google Shape;93;p14"/>
          <p:cNvPicPr preferRelativeResize="0"/>
          <p:nvPr/>
        </p:nvPicPr>
        <p:blipFill>
          <a:blip r:embed="rId3">
            <a:alphaModFix/>
          </a:blip>
          <a:stretch>
            <a:fillRect/>
          </a:stretch>
        </p:blipFill>
        <p:spPr>
          <a:xfrm>
            <a:off x="334072" y="4604578"/>
            <a:ext cx="1381474" cy="467574"/>
          </a:xfrm>
          <a:prstGeom prst="rect">
            <a:avLst/>
          </a:prstGeom>
          <a:noFill/>
          <a:ln>
            <a:noFill/>
          </a:ln>
        </p:spPr>
      </p:pic>
      <p:sp>
        <p:nvSpPr>
          <p:cNvPr id="94" name="Google Shape;94;p14"/>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 name="Google Shape;102;p14"/>
          <p:cNvPicPr preferRelativeResize="0"/>
          <p:nvPr/>
        </p:nvPicPr>
        <p:blipFill>
          <a:blip r:embed="rId4">
            <a:alphaModFix/>
          </a:blip>
          <a:stretch>
            <a:fillRect/>
          </a:stretch>
        </p:blipFill>
        <p:spPr>
          <a:xfrm>
            <a:off x="362400" y="489958"/>
            <a:ext cx="301625" cy="377842"/>
          </a:xfrm>
          <a:prstGeom prst="rect">
            <a:avLst/>
          </a:prstGeom>
          <a:noFill/>
          <a:ln>
            <a:noFill/>
          </a:ln>
        </p:spPr>
      </p:pic>
      <p:pic>
        <p:nvPicPr>
          <p:cNvPr id="103" name="Google Shape;103;p14"/>
          <p:cNvPicPr preferRelativeResize="0"/>
          <p:nvPr/>
        </p:nvPicPr>
        <p:blipFill>
          <a:blip r:embed="rId5">
            <a:alphaModFix/>
          </a:blip>
          <a:stretch>
            <a:fillRect/>
          </a:stretch>
        </p:blipFill>
        <p:spPr>
          <a:xfrm>
            <a:off x="5114550" y="1456588"/>
            <a:ext cx="754750" cy="754750"/>
          </a:xfrm>
          <a:prstGeom prst="rect">
            <a:avLst/>
          </a:prstGeom>
          <a:noFill/>
          <a:ln>
            <a:noFill/>
          </a:ln>
        </p:spPr>
      </p:pic>
      <p:pic>
        <p:nvPicPr>
          <p:cNvPr id="104" name="Google Shape;104;p14"/>
          <p:cNvPicPr preferRelativeResize="0"/>
          <p:nvPr/>
        </p:nvPicPr>
        <p:blipFill>
          <a:blip r:embed="rId5">
            <a:alphaModFix/>
          </a:blip>
          <a:stretch>
            <a:fillRect/>
          </a:stretch>
        </p:blipFill>
        <p:spPr>
          <a:xfrm>
            <a:off x="7763875" y="1456588"/>
            <a:ext cx="754750" cy="754750"/>
          </a:xfrm>
          <a:prstGeom prst="rect">
            <a:avLst/>
          </a:prstGeom>
          <a:noFill/>
          <a:ln>
            <a:noFill/>
          </a:ln>
        </p:spPr>
      </p:pic>
      <p:sp>
        <p:nvSpPr>
          <p:cNvPr id="106" name="Google Shape;106;p14"/>
          <p:cNvSpPr txBox="1"/>
          <p:nvPr/>
        </p:nvSpPr>
        <p:spPr>
          <a:xfrm>
            <a:off x="5963900" y="3176475"/>
            <a:ext cx="319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7" name="Google Shape;107;p14"/>
          <p:cNvSpPr txBox="1"/>
          <p:nvPr/>
        </p:nvSpPr>
        <p:spPr>
          <a:xfrm>
            <a:off x="6242399" y="439669"/>
            <a:ext cx="2707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800" u="sng">
                <a:solidFill>
                  <a:schemeClr val="hlink"/>
                </a:solidFill>
                <a:latin typeface="Meiryo"/>
                <a:ea typeface="Meiryo"/>
                <a:cs typeface="Meiryo"/>
                <a:sym typeface="Meiryo"/>
                <a:hlinkClick r:id="rId6"/>
              </a:rPr>
              <a:t> </a:t>
            </a:r>
            <a:r>
              <a:rPr lang="ja" sz="1000" u="sng">
                <a:solidFill>
                  <a:schemeClr val="hlink"/>
                </a:solidFill>
                <a:latin typeface="M PLUS 1p Medium"/>
                <a:ea typeface="M PLUS 1p Medium"/>
                <a:cs typeface="M PLUS 1p Medium"/>
                <a:sym typeface="M PLUS 1p Medium"/>
                <a:hlinkClick r:id="rId6"/>
              </a:rPr>
              <a:t>第8期埼玉県高齢者支援計画</a:t>
            </a:r>
            <a:endParaRPr sz="1000">
              <a:solidFill>
                <a:srgbClr val="6666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1000"/>
                                        <p:tgtEl>
                                          <p:spTgt spid="91"/>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1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8">
                                            <p:txEl>
                                              <p:pRg st="0" end="0"/>
                                            </p:txEl>
                                          </p:spTgt>
                                        </p:tgtEl>
                                        <p:attrNameLst>
                                          <p:attrName>style.visibility</p:attrName>
                                        </p:attrNameLst>
                                      </p:cBhvr>
                                      <p:to>
                                        <p:strVal val="visible"/>
                                      </p:to>
                                    </p:set>
                                    <p:animEffect transition="in" filter="fade">
                                      <p:cBhvr>
                                        <p:cTn id="15" dur="1000"/>
                                        <p:tgtEl>
                                          <p:spTgt spid="8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8">
                                            <p:txEl>
                                              <p:pRg st="1" end="1"/>
                                            </p:txEl>
                                          </p:spTgt>
                                        </p:tgtEl>
                                        <p:attrNameLst>
                                          <p:attrName>style.visibility</p:attrName>
                                        </p:attrNameLst>
                                      </p:cBhvr>
                                      <p:to>
                                        <p:strVal val="visible"/>
                                      </p:to>
                                    </p:set>
                                    <p:animEffect transition="in" filter="fade">
                                      <p:cBhvr>
                                        <p:cTn id="20" dur="1000"/>
                                        <p:tgtEl>
                                          <p:spTgt spid="88">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1000"/>
                                        <p:tgtEl>
                                          <p:spTgt spid="10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4"/>
                                        </p:tgtEl>
                                        <p:attrNameLst>
                                          <p:attrName>style.visibility</p:attrName>
                                        </p:attrNameLst>
                                      </p:cBhvr>
                                      <p:to>
                                        <p:strVal val="visible"/>
                                      </p:to>
                                    </p:set>
                                    <p:animEffect transition="in" filter="fade">
                                      <p:cBhvr>
                                        <p:cTn id="28" dur="1000"/>
                                        <p:tgtEl>
                                          <p:spTgt spid="10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89"/>
                                        </p:tgtEl>
                                        <p:attrNameLst>
                                          <p:attrName>style.visibility</p:attrName>
                                        </p:attrNameLst>
                                      </p:cBhvr>
                                      <p:to>
                                        <p:strVal val="visible"/>
                                      </p:to>
                                    </p:set>
                                    <p:anim calcmode="lin" valueType="num">
                                      <p:cBhvr additive="base">
                                        <p:cTn id="33" dur="1000"/>
                                        <p:tgtEl>
                                          <p:spTgt spid="89"/>
                                        </p:tgtEl>
                                        <p:attrNameLst>
                                          <p:attrName>ppt_w</p:attrName>
                                        </p:attrNameLst>
                                      </p:cBhvr>
                                      <p:tavLst>
                                        <p:tav tm="0">
                                          <p:val>
                                            <p:strVal val="0"/>
                                          </p:val>
                                        </p:tav>
                                        <p:tav tm="100000">
                                          <p:val>
                                            <p:strVal val="#ppt_w"/>
                                          </p:val>
                                        </p:tav>
                                      </p:tavLst>
                                    </p:anim>
                                    <p:anim calcmode="lin" valueType="num">
                                      <p:cBhvr additive="base">
                                        <p:cTn id="34" dur="1000"/>
                                        <p:tgtEl>
                                          <p:spTgt spid="89"/>
                                        </p:tgtEl>
                                        <p:attrNameLst>
                                          <p:attrName>ppt_h</p:attrName>
                                        </p:attrNameLst>
                                      </p:cBhvr>
                                      <p:tavLst>
                                        <p:tav tm="0">
                                          <p:val>
                                            <p:strVal val="0"/>
                                          </p:val>
                                        </p:tav>
                                        <p:tav tm="100000">
                                          <p:val>
                                            <p:strVal val="#ppt_h"/>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fade">
                                      <p:cBhvr>
                                        <p:cTn id="38" dur="1000"/>
                                        <p:tgtEl>
                                          <p:spTgt spid="92"/>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5"/>
          <p:cNvPicPr preferRelativeResize="0"/>
          <p:nvPr/>
        </p:nvPicPr>
        <p:blipFill>
          <a:blip r:embed="rId3">
            <a:alphaModFix/>
          </a:blip>
          <a:stretch>
            <a:fillRect/>
          </a:stretch>
        </p:blipFill>
        <p:spPr>
          <a:xfrm>
            <a:off x="740226" y="2211882"/>
            <a:ext cx="4552475" cy="1735442"/>
          </a:xfrm>
          <a:prstGeom prst="rect">
            <a:avLst/>
          </a:prstGeom>
          <a:noFill/>
          <a:ln>
            <a:noFill/>
          </a:ln>
        </p:spPr>
      </p:pic>
      <p:sp>
        <p:nvSpPr>
          <p:cNvPr id="113" name="Google Shape;113;p15"/>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開発背景（寿命に関するデータ）</a:t>
            </a:r>
            <a:endParaRPr sz="2466">
              <a:solidFill>
                <a:srgbClr val="EFEFEF"/>
              </a:solidFill>
              <a:latin typeface="RocknRoll One"/>
              <a:ea typeface="RocknRoll One"/>
              <a:cs typeface="RocknRoll One"/>
              <a:sym typeface="RocknRoll One"/>
            </a:endParaRPr>
          </a:p>
        </p:txBody>
      </p:sp>
      <p:sp>
        <p:nvSpPr>
          <p:cNvPr id="115" name="Google Shape;115;p15"/>
          <p:cNvSpPr/>
          <p:nvPr/>
        </p:nvSpPr>
        <p:spPr>
          <a:xfrm>
            <a:off x="737350" y="2205825"/>
            <a:ext cx="4548300" cy="1735500"/>
          </a:xfrm>
          <a:prstGeom prst="rect">
            <a:avLst/>
          </a:prstGeom>
          <a:solidFill>
            <a:srgbClr val="76A5AF">
              <a:alpha val="6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 name="Google Shape;116;p15" title="テスト"/>
          <p:cNvPicPr preferRelativeResize="0"/>
          <p:nvPr/>
        </p:nvPicPr>
        <p:blipFill>
          <a:blip r:embed="rId4">
            <a:alphaModFix/>
          </a:blip>
          <a:stretch>
            <a:fillRect/>
          </a:stretch>
        </p:blipFill>
        <p:spPr>
          <a:xfrm>
            <a:off x="5340275" y="1602500"/>
            <a:ext cx="3717601" cy="2686175"/>
          </a:xfrm>
          <a:prstGeom prst="rect">
            <a:avLst/>
          </a:prstGeom>
          <a:noFill/>
          <a:ln>
            <a:noFill/>
          </a:ln>
        </p:spPr>
      </p:pic>
      <p:sp>
        <p:nvSpPr>
          <p:cNvPr id="117" name="Google Shape;117;p15"/>
          <p:cNvSpPr txBox="1"/>
          <p:nvPr/>
        </p:nvSpPr>
        <p:spPr>
          <a:xfrm>
            <a:off x="1013075" y="322200"/>
            <a:ext cx="4058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a:solidFill>
                  <a:schemeClr val="dk1"/>
                </a:solidFill>
                <a:latin typeface="RocknRoll One"/>
                <a:ea typeface="RocknRoll One"/>
                <a:cs typeface="RocknRoll One"/>
                <a:sym typeface="RocknRoll One"/>
              </a:rPr>
              <a:t>では、高齢者の健康を守るには？</a:t>
            </a:r>
            <a:endParaRPr>
              <a:latin typeface="RocknRoll One"/>
              <a:ea typeface="RocknRoll One"/>
              <a:cs typeface="RocknRoll One"/>
              <a:sym typeface="RocknRoll One"/>
            </a:endParaRPr>
          </a:p>
        </p:txBody>
      </p:sp>
      <p:sp>
        <p:nvSpPr>
          <p:cNvPr id="118" name="Google Shape;118;p15"/>
          <p:cNvSpPr txBox="1">
            <a:spLocks noGrp="1"/>
          </p:cNvSpPr>
          <p:nvPr>
            <p:ph type="title"/>
          </p:nvPr>
        </p:nvSpPr>
        <p:spPr>
          <a:xfrm>
            <a:off x="1056225" y="938400"/>
            <a:ext cx="6259800" cy="1190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ja" sz="2200">
                <a:solidFill>
                  <a:schemeClr val="dk2"/>
                </a:solidFill>
                <a:latin typeface="M PLUS Rounded 1c Medium"/>
                <a:ea typeface="M PLUS Rounded 1c Medium"/>
                <a:cs typeface="M PLUS Rounded 1c Medium"/>
                <a:sym typeface="M PLUS Rounded 1c Medium"/>
              </a:rPr>
              <a:t>”孤独”は、60％以上も寿命に影響を与える</a:t>
            </a:r>
            <a:endParaRPr sz="220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None/>
            </a:pPr>
            <a:r>
              <a:rPr lang="ja" sz="2200">
                <a:solidFill>
                  <a:schemeClr val="dk2"/>
                </a:solidFill>
                <a:latin typeface="M PLUS Rounded 1c Medium"/>
                <a:ea typeface="M PLUS Rounded 1c Medium"/>
                <a:cs typeface="M PLUS Rounded 1c Medium"/>
                <a:sym typeface="M PLUS Rounded 1c Medium"/>
              </a:rPr>
              <a:t>これはタバコよりも影響大！</a:t>
            </a:r>
            <a:endParaRPr sz="2200">
              <a:solidFill>
                <a:schemeClr val="dk2"/>
              </a:solidFill>
              <a:latin typeface="M PLUS Rounded 1c Medium"/>
              <a:ea typeface="M PLUS Rounded 1c Medium"/>
              <a:cs typeface="M PLUS Rounded 1c Medium"/>
              <a:sym typeface="M PLUS Rounded 1c Medium"/>
            </a:endParaRPr>
          </a:p>
        </p:txBody>
      </p:sp>
      <p:pic>
        <p:nvPicPr>
          <p:cNvPr id="119" name="Google Shape;119;p15"/>
          <p:cNvPicPr preferRelativeResize="0"/>
          <p:nvPr/>
        </p:nvPicPr>
        <p:blipFill>
          <a:blip r:embed="rId5">
            <a:alphaModFix/>
          </a:blip>
          <a:stretch>
            <a:fillRect/>
          </a:stretch>
        </p:blipFill>
        <p:spPr>
          <a:xfrm>
            <a:off x="2907850" y="1766525"/>
            <a:ext cx="1619076" cy="2135148"/>
          </a:xfrm>
          <a:prstGeom prst="rect">
            <a:avLst/>
          </a:prstGeom>
          <a:noFill/>
          <a:ln>
            <a:noFill/>
          </a:ln>
        </p:spPr>
      </p:pic>
      <p:sp>
        <p:nvSpPr>
          <p:cNvPr id="120" name="Google Shape;120;p15"/>
          <p:cNvSpPr txBox="1"/>
          <p:nvPr/>
        </p:nvSpPr>
        <p:spPr>
          <a:xfrm>
            <a:off x="1966925" y="2557475"/>
            <a:ext cx="8958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5800">
                <a:solidFill>
                  <a:srgbClr val="F65BB9"/>
                </a:solidFill>
                <a:latin typeface="M PLUS Rounded 1c Black"/>
                <a:ea typeface="M PLUS Rounded 1c Black"/>
                <a:cs typeface="M PLUS Rounded 1c Black"/>
                <a:sym typeface="M PLUS Rounded 1c Black"/>
              </a:rPr>
              <a:t>＜</a:t>
            </a:r>
            <a:endParaRPr sz="5800">
              <a:solidFill>
                <a:srgbClr val="F65BB9"/>
              </a:solidFill>
              <a:latin typeface="M PLUS Rounded 1c Black"/>
              <a:ea typeface="M PLUS Rounded 1c Black"/>
              <a:cs typeface="M PLUS Rounded 1c Black"/>
              <a:sym typeface="M PLUS Rounded 1c Black"/>
            </a:endParaRPr>
          </a:p>
        </p:txBody>
      </p:sp>
      <p:sp>
        <p:nvSpPr>
          <p:cNvPr id="121" name="Google Shape;121;p15"/>
          <p:cNvSpPr txBox="1"/>
          <p:nvPr/>
        </p:nvSpPr>
        <p:spPr>
          <a:xfrm>
            <a:off x="7130545" y="4240295"/>
            <a:ext cx="2083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800">
                <a:solidFill>
                  <a:srgbClr val="666666"/>
                </a:solidFill>
                <a:latin typeface="Meiryo"/>
                <a:ea typeface="Meiryo"/>
                <a:cs typeface="Meiryo"/>
                <a:sym typeface="Meiryo"/>
              </a:rPr>
              <a:t>アメリカ・ブリガムヤング大学の研究</a:t>
            </a:r>
            <a:endParaRPr sz="1000">
              <a:solidFill>
                <a:srgbClr val="666666"/>
              </a:solidFill>
            </a:endParaRPr>
          </a:p>
        </p:txBody>
      </p:sp>
      <p:cxnSp>
        <p:nvCxnSpPr>
          <p:cNvPr id="122" name="Google Shape;122;p15"/>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cxnSp>
        <p:nvCxnSpPr>
          <p:cNvPr id="123" name="Google Shape;123;p15"/>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pic>
        <p:nvPicPr>
          <p:cNvPr id="124" name="Google Shape;124;p15"/>
          <p:cNvPicPr preferRelativeResize="0"/>
          <p:nvPr/>
        </p:nvPicPr>
        <p:blipFill>
          <a:blip r:embed="rId6">
            <a:alphaModFix/>
          </a:blip>
          <a:stretch>
            <a:fillRect/>
          </a:stretch>
        </p:blipFill>
        <p:spPr>
          <a:xfrm>
            <a:off x="334072" y="4604578"/>
            <a:ext cx="1381474" cy="467574"/>
          </a:xfrm>
          <a:prstGeom prst="rect">
            <a:avLst/>
          </a:prstGeom>
          <a:noFill/>
          <a:ln>
            <a:noFill/>
          </a:ln>
        </p:spPr>
      </p:pic>
      <p:sp>
        <p:nvSpPr>
          <p:cNvPr id="125" name="Google Shape;125;p15"/>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 name="Google Shape;135;p15"/>
          <p:cNvPicPr preferRelativeResize="0"/>
          <p:nvPr/>
        </p:nvPicPr>
        <p:blipFill>
          <a:blip r:embed="rId7">
            <a:alphaModFix/>
          </a:blip>
          <a:stretch>
            <a:fillRect/>
          </a:stretch>
        </p:blipFill>
        <p:spPr>
          <a:xfrm>
            <a:off x="362400" y="940342"/>
            <a:ext cx="301625" cy="377842"/>
          </a:xfrm>
          <a:prstGeom prst="rect">
            <a:avLst/>
          </a:prstGeom>
          <a:noFill/>
          <a:ln>
            <a:noFill/>
          </a:ln>
        </p:spPr>
      </p:pic>
      <p:pic>
        <p:nvPicPr>
          <p:cNvPr id="136" name="Google Shape;136;p15"/>
          <p:cNvPicPr preferRelativeResize="0"/>
          <p:nvPr/>
        </p:nvPicPr>
        <p:blipFill>
          <a:blip r:embed="rId8">
            <a:alphaModFix/>
          </a:blip>
          <a:stretch>
            <a:fillRect/>
          </a:stretch>
        </p:blipFill>
        <p:spPr>
          <a:xfrm>
            <a:off x="142925" y="2061574"/>
            <a:ext cx="2534150" cy="1900626"/>
          </a:xfrm>
          <a:prstGeom prst="rect">
            <a:avLst/>
          </a:prstGeom>
          <a:noFill/>
          <a:ln>
            <a:noFill/>
          </a:ln>
        </p:spPr>
      </p:pic>
      <p:sp>
        <p:nvSpPr>
          <p:cNvPr id="137" name="Google Shape;137;p15"/>
          <p:cNvSpPr txBox="1"/>
          <p:nvPr/>
        </p:nvSpPr>
        <p:spPr>
          <a:xfrm>
            <a:off x="6067925" y="1466413"/>
            <a:ext cx="2347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dirty="0">
                <a:solidFill>
                  <a:srgbClr val="E0319C"/>
                </a:solidFill>
                <a:highlight>
                  <a:srgbClr val="F4EAEA"/>
                </a:highlight>
                <a:latin typeface="M PLUS 1p ExtraBold"/>
                <a:ea typeface="M PLUS 1p ExtraBold"/>
                <a:cs typeface="M PLUS 1p ExtraBold"/>
                <a:sym typeface="M PLUS 1p ExtraBold"/>
              </a:rPr>
              <a:t>　　　　　　　　　　</a:t>
            </a:r>
            <a:endParaRPr dirty="0">
              <a:solidFill>
                <a:srgbClr val="E0319C"/>
              </a:solidFill>
              <a:highlight>
                <a:srgbClr val="F4EAEA"/>
              </a:highlight>
              <a:latin typeface="M PLUS 1p ExtraBold"/>
              <a:ea typeface="M PLUS 1p ExtraBold"/>
              <a:cs typeface="M PLUS 1p ExtraBold"/>
              <a:sym typeface="M PLUS 1p ExtraBold"/>
            </a:endParaRPr>
          </a:p>
          <a:p>
            <a:pPr marL="0" lvl="0" indent="0" algn="ctr" rtl="0">
              <a:spcBef>
                <a:spcPts val="0"/>
              </a:spcBef>
              <a:spcAft>
                <a:spcPts val="0"/>
              </a:spcAft>
              <a:buNone/>
            </a:pPr>
            <a:r>
              <a:rPr lang="ja" dirty="0">
                <a:solidFill>
                  <a:srgbClr val="E0319C"/>
                </a:solidFill>
                <a:highlight>
                  <a:srgbClr val="F4EAEA"/>
                </a:highlight>
                <a:latin typeface="M PLUS 1p ExtraBold"/>
                <a:ea typeface="M PLUS 1p ExtraBold"/>
                <a:cs typeface="M PLUS 1p ExtraBold"/>
                <a:sym typeface="M PLUS 1p ExtraBold"/>
              </a:rPr>
              <a:t>寿命に与える影響度</a:t>
            </a:r>
            <a:endParaRPr dirty="0">
              <a:solidFill>
                <a:srgbClr val="E0319C"/>
              </a:solidFill>
              <a:highlight>
                <a:srgbClr val="F4EAEA"/>
              </a:highlight>
              <a:latin typeface="M PLUS 1p ExtraBold"/>
              <a:ea typeface="M PLUS 1p ExtraBold"/>
              <a:cs typeface="M PLUS 1p ExtraBold"/>
              <a:sym typeface="M PLUS 1p ExtraBold"/>
            </a:endParaRPr>
          </a:p>
        </p:txBody>
      </p:sp>
      <p:sp>
        <p:nvSpPr>
          <p:cNvPr id="139" name="Google Shape;139;p15"/>
          <p:cNvSpPr txBox="1"/>
          <p:nvPr/>
        </p:nvSpPr>
        <p:spPr>
          <a:xfrm>
            <a:off x="757950" y="3922225"/>
            <a:ext cx="4242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100">
                <a:latin typeface="M PLUS 1p"/>
                <a:ea typeface="M PLUS 1p"/>
                <a:cs typeface="M PLUS 1p"/>
                <a:sym typeface="M PLUS 1p"/>
              </a:rPr>
              <a:t>埼玉県の高齢者”単独”世帯数は全国4位の増加率見通し</a:t>
            </a:r>
            <a:endParaRPr sz="1100">
              <a:latin typeface="M PLUS 1p"/>
              <a:ea typeface="M PLUS 1p"/>
              <a:cs typeface="M PLUS 1p"/>
              <a:sym typeface="M PLUS 1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1000"/>
                                        <p:tgtEl>
                                          <p:spTgt spid="117"/>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1000"/>
                                        <p:tgtEl>
                                          <p:spTgt spid="116"/>
                                        </p:tgtEl>
                                      </p:cBhvr>
                                    </p:animEffect>
                                  </p:childTnLst>
                                </p:cTn>
                              </p:par>
                              <p:par>
                                <p:cTn id="16" presetID="23" presetClass="entr" presetSubtype="16" fill="hold" nodeType="withEffect">
                                  <p:stCondLst>
                                    <p:cond delay="0"/>
                                  </p:stCondLst>
                                  <p:childTnLst>
                                    <p:set>
                                      <p:cBhvr>
                                        <p:cTn id="17" dur="1" fill="hold">
                                          <p:stCondLst>
                                            <p:cond delay="0"/>
                                          </p:stCondLst>
                                        </p:cTn>
                                        <p:tgtEl>
                                          <p:spTgt spid="121"/>
                                        </p:tgtEl>
                                        <p:attrNameLst>
                                          <p:attrName>style.visibility</p:attrName>
                                        </p:attrNameLst>
                                      </p:cBhvr>
                                      <p:to>
                                        <p:strVal val="visible"/>
                                      </p:to>
                                    </p:set>
                                    <p:anim calcmode="lin" valueType="num">
                                      <p:cBhvr additive="base">
                                        <p:cTn id="18" dur="1000"/>
                                        <p:tgtEl>
                                          <p:spTgt spid="121"/>
                                        </p:tgtEl>
                                        <p:attrNameLst>
                                          <p:attrName>ppt_w</p:attrName>
                                        </p:attrNameLst>
                                      </p:cBhvr>
                                      <p:tavLst>
                                        <p:tav tm="0">
                                          <p:val>
                                            <p:strVal val="0"/>
                                          </p:val>
                                        </p:tav>
                                        <p:tav tm="100000">
                                          <p:val>
                                            <p:strVal val="#ppt_w"/>
                                          </p:val>
                                        </p:tav>
                                      </p:tavLst>
                                    </p:anim>
                                    <p:anim calcmode="lin" valueType="num">
                                      <p:cBhvr additive="base">
                                        <p:cTn id="19" dur="1000"/>
                                        <p:tgtEl>
                                          <p:spTgt spid="121"/>
                                        </p:tgtEl>
                                        <p:attrNameLst>
                                          <p:attrName>ppt_h</p:attrName>
                                        </p:attrNameLst>
                                      </p:cBhvr>
                                      <p:tavLst>
                                        <p:tav tm="0">
                                          <p:val>
                                            <p:strVal val="0"/>
                                          </p:val>
                                        </p:tav>
                                        <p:tav tm="100000">
                                          <p:val>
                                            <p:strVal val="#ppt_h"/>
                                          </p:val>
                                        </p:tav>
                                      </p:tavLst>
                                    </p:anim>
                                  </p:childTnLst>
                                </p:cTn>
                              </p:par>
                              <p:par>
                                <p:cTn id="20" presetID="10" presetClass="entr" presetSubtype="0" fill="hold" nodeType="with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1000"/>
                                        <p:tgtEl>
                                          <p:spTgt spid="13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fade">
                                      <p:cBhvr>
                                        <p:cTn id="26" dur="1000"/>
                                        <p:tgtEl>
                                          <p:spTgt spid="118"/>
                                        </p:tgtEl>
                                      </p:cBhvr>
                                    </p:animEffect>
                                  </p:childTnLst>
                                </p:cTn>
                              </p:par>
                              <p:par>
                                <p:cTn id="27" presetID="10" presetClass="entr" presetSubtype="0" fill="hold" nodeType="withEffect">
                                  <p:stCondLst>
                                    <p:cond delay="0"/>
                                  </p:stCondLst>
                                  <p:childTnLst>
                                    <p:set>
                                      <p:cBhvr>
                                        <p:cTn id="28" dur="1" fill="hold">
                                          <p:stCondLst>
                                            <p:cond delay="0"/>
                                          </p:stCondLst>
                                        </p:cTn>
                                        <p:tgtEl>
                                          <p:spTgt spid="136"/>
                                        </p:tgtEl>
                                        <p:attrNameLst>
                                          <p:attrName>style.visibility</p:attrName>
                                        </p:attrNameLst>
                                      </p:cBhvr>
                                      <p:to>
                                        <p:strVal val="visible"/>
                                      </p:to>
                                    </p:set>
                                    <p:animEffect transition="in" filter="fade">
                                      <p:cBhvr>
                                        <p:cTn id="29" dur="1000"/>
                                        <p:tgtEl>
                                          <p:spTgt spid="136"/>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fade">
                                      <p:cBhvr>
                                        <p:cTn id="33" dur="1000"/>
                                        <p:tgtEl>
                                          <p:spTgt spid="119"/>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20"/>
                                        </p:tgtEl>
                                        <p:attrNameLst>
                                          <p:attrName>style.visibility</p:attrName>
                                        </p:attrNameLst>
                                      </p:cBhvr>
                                      <p:to>
                                        <p:strVal val="visible"/>
                                      </p:to>
                                    </p:set>
                                    <p:animEffect transition="in" filter="fade">
                                      <p:cBhvr>
                                        <p:cTn id="37" dur="1000"/>
                                        <p:tgtEl>
                                          <p:spTgt spid="120"/>
                                        </p:tgtEl>
                                      </p:cBhvr>
                                    </p:animEffect>
                                  </p:childTnLst>
                                </p:cTn>
                              </p:par>
                            </p:childTnLst>
                          </p:cTn>
                        </p:par>
                        <p:par>
                          <p:cTn id="38" fill="hold">
                            <p:stCondLst>
                              <p:cond delay="4000"/>
                            </p:stCondLst>
                            <p:childTnLst>
                              <p:par>
                                <p:cTn id="39" presetID="23" presetClass="entr" presetSubtype="16" fill="hold" nodeType="afterEffect">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cBhvr additive="base">
                                        <p:cTn id="41" dur="2500"/>
                                        <p:tgtEl>
                                          <p:spTgt spid="112"/>
                                        </p:tgtEl>
                                        <p:attrNameLst>
                                          <p:attrName>ppt_w</p:attrName>
                                        </p:attrNameLst>
                                      </p:cBhvr>
                                      <p:tavLst>
                                        <p:tav tm="0">
                                          <p:val>
                                            <p:strVal val="0"/>
                                          </p:val>
                                        </p:tav>
                                        <p:tav tm="100000">
                                          <p:val>
                                            <p:strVal val="#ppt_w"/>
                                          </p:val>
                                        </p:tav>
                                      </p:tavLst>
                                    </p:anim>
                                    <p:anim calcmode="lin" valueType="num">
                                      <p:cBhvr additive="base">
                                        <p:cTn id="42" dur="2500"/>
                                        <p:tgtEl>
                                          <p:spTgt spid="112"/>
                                        </p:tgtEl>
                                        <p:attrNameLst>
                                          <p:attrName>ppt_h</p:attrName>
                                        </p:attrNameLst>
                                      </p:cBhvr>
                                      <p:tavLst>
                                        <p:tav tm="0">
                                          <p:val>
                                            <p:str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115"/>
                                        </p:tgtEl>
                                        <p:attrNameLst>
                                          <p:attrName>style.visibility</p:attrName>
                                        </p:attrNameLst>
                                      </p:cBhvr>
                                      <p:to>
                                        <p:strVal val="visible"/>
                                      </p:to>
                                    </p:set>
                                    <p:anim calcmode="lin" valueType="num">
                                      <p:cBhvr additive="base">
                                        <p:cTn id="45" dur="2500"/>
                                        <p:tgtEl>
                                          <p:spTgt spid="115"/>
                                        </p:tgtEl>
                                        <p:attrNameLst>
                                          <p:attrName>ppt_w</p:attrName>
                                        </p:attrNameLst>
                                      </p:cBhvr>
                                      <p:tavLst>
                                        <p:tav tm="0">
                                          <p:val>
                                            <p:strVal val="0"/>
                                          </p:val>
                                        </p:tav>
                                        <p:tav tm="100000">
                                          <p:val>
                                            <p:strVal val="#ppt_w"/>
                                          </p:val>
                                        </p:tav>
                                      </p:tavLst>
                                    </p:anim>
                                    <p:anim calcmode="lin" valueType="num">
                                      <p:cBhvr additive="base">
                                        <p:cTn id="46" dur="2500"/>
                                        <p:tgtEl>
                                          <p:spTgt spid="115"/>
                                        </p:tgtEl>
                                        <p:attrNameLst>
                                          <p:attrName>ppt_h</p:attrName>
                                        </p:attrNameLst>
                                      </p:cBhvr>
                                      <p:tavLst>
                                        <p:tav tm="0">
                                          <p:val>
                                            <p:strVal val="0"/>
                                          </p:val>
                                        </p:tav>
                                        <p:tav tm="100000">
                                          <p:val>
                                            <p:strVal val="#ppt_h"/>
                                          </p:val>
                                        </p:tav>
                                      </p:tavLst>
                                    </p:anim>
                                  </p:childTnLst>
                                </p:cTn>
                              </p:par>
                            </p:childTnLst>
                          </p:cTn>
                        </p:par>
                        <p:par>
                          <p:cTn id="47" fill="hold">
                            <p:stCondLst>
                              <p:cond delay="6500"/>
                            </p:stCondLst>
                            <p:childTnLst>
                              <p:par>
                                <p:cTn id="48" presetID="23" presetClass="entr" presetSubtype="16" fill="hold" nodeType="afterEffect">
                                  <p:stCondLst>
                                    <p:cond delay="0"/>
                                  </p:stCondLst>
                                  <p:childTnLst>
                                    <p:set>
                                      <p:cBhvr>
                                        <p:cTn id="49" dur="1" fill="hold">
                                          <p:stCondLst>
                                            <p:cond delay="0"/>
                                          </p:stCondLst>
                                        </p:cTn>
                                        <p:tgtEl>
                                          <p:spTgt spid="139"/>
                                        </p:tgtEl>
                                        <p:attrNameLst>
                                          <p:attrName>style.visibility</p:attrName>
                                        </p:attrNameLst>
                                      </p:cBhvr>
                                      <p:to>
                                        <p:strVal val="visible"/>
                                      </p:to>
                                    </p:set>
                                    <p:anim calcmode="lin" valueType="num">
                                      <p:cBhvr additive="base">
                                        <p:cTn id="50" dur="1000"/>
                                        <p:tgtEl>
                                          <p:spTgt spid="139"/>
                                        </p:tgtEl>
                                        <p:attrNameLst>
                                          <p:attrName>ppt_w</p:attrName>
                                        </p:attrNameLst>
                                      </p:cBhvr>
                                      <p:tavLst>
                                        <p:tav tm="0">
                                          <p:val>
                                            <p:strVal val="0"/>
                                          </p:val>
                                        </p:tav>
                                        <p:tav tm="100000">
                                          <p:val>
                                            <p:strVal val="#ppt_w"/>
                                          </p:val>
                                        </p:tav>
                                      </p:tavLst>
                                    </p:anim>
                                    <p:anim calcmode="lin" valueType="num">
                                      <p:cBhvr additive="base">
                                        <p:cTn id="51" dur="1000"/>
                                        <p:tgtEl>
                                          <p:spTgt spid="13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6"/>
          <p:cNvSpPr txBox="1">
            <a:spLocks noGrp="1"/>
          </p:cNvSpPr>
          <p:nvPr>
            <p:ph type="title"/>
          </p:nvPr>
        </p:nvSpPr>
        <p:spPr>
          <a:xfrm>
            <a:off x="1783069" y="2329644"/>
            <a:ext cx="4767600" cy="57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ja" sz="2200">
                <a:solidFill>
                  <a:srgbClr val="434343"/>
                </a:solidFill>
                <a:latin typeface="M PLUS Rounded 1c Medium"/>
                <a:ea typeface="M PLUS Rounded 1c Medium"/>
                <a:cs typeface="M PLUS Rounded 1c Medium"/>
                <a:sym typeface="M PLUS Rounded 1c Medium"/>
              </a:rPr>
              <a:t>→孤立は加速している</a:t>
            </a:r>
            <a:endParaRPr sz="3000">
              <a:solidFill>
                <a:srgbClr val="434343"/>
              </a:solidFill>
              <a:latin typeface="M PLUS Rounded 1c Medium"/>
              <a:ea typeface="M PLUS Rounded 1c Medium"/>
              <a:cs typeface="M PLUS Rounded 1c Medium"/>
              <a:sym typeface="M PLUS Rounded 1c Medium"/>
            </a:endParaRPr>
          </a:p>
        </p:txBody>
      </p:sp>
      <p:sp>
        <p:nvSpPr>
          <p:cNvPr id="145" name="Google Shape;145;p16"/>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6" name="Google Shape;146;p16"/>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pic>
        <p:nvPicPr>
          <p:cNvPr id="147" name="Google Shape;147;p16"/>
          <p:cNvPicPr preferRelativeResize="0"/>
          <p:nvPr/>
        </p:nvPicPr>
        <p:blipFill>
          <a:blip r:embed="rId3">
            <a:alphaModFix/>
          </a:blip>
          <a:stretch>
            <a:fillRect/>
          </a:stretch>
        </p:blipFill>
        <p:spPr>
          <a:xfrm>
            <a:off x="5563925" y="496925"/>
            <a:ext cx="3405601" cy="3744099"/>
          </a:xfrm>
          <a:prstGeom prst="rect">
            <a:avLst/>
          </a:prstGeom>
          <a:noFill/>
          <a:ln>
            <a:noFill/>
          </a:ln>
        </p:spPr>
      </p:pic>
      <p:sp>
        <p:nvSpPr>
          <p:cNvPr id="148" name="Google Shape;148;p16"/>
          <p:cNvSpPr txBox="1">
            <a:spLocks noGrp="1"/>
          </p:cNvSpPr>
          <p:nvPr>
            <p:ph type="title"/>
          </p:nvPr>
        </p:nvSpPr>
        <p:spPr>
          <a:xfrm>
            <a:off x="872450" y="960700"/>
            <a:ext cx="4767600" cy="18912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Clr>
                <a:schemeClr val="dk1"/>
              </a:buClr>
              <a:buSzPts val="1100"/>
              <a:buFont typeface="Arial"/>
              <a:buNone/>
            </a:pPr>
            <a:r>
              <a:rPr lang="ja" sz="2200" b="1">
                <a:solidFill>
                  <a:schemeClr val="dk2"/>
                </a:solidFill>
                <a:latin typeface="M PLUS Rounded 1c"/>
                <a:ea typeface="M PLUS Rounded 1c"/>
                <a:cs typeface="M PLUS Rounded 1c"/>
                <a:sym typeface="M PLUS Rounded 1c"/>
              </a:rPr>
              <a:t>高齢者のSNS普及率は上がった</a:t>
            </a:r>
            <a:endParaRPr sz="2200" b="1">
              <a:solidFill>
                <a:schemeClr val="dk2"/>
              </a:solidFill>
              <a:latin typeface="M PLUS Rounded 1c"/>
              <a:ea typeface="M PLUS Rounded 1c"/>
              <a:cs typeface="M PLUS Rounded 1c"/>
              <a:sym typeface="M PLUS Rounded 1c"/>
            </a:endParaRPr>
          </a:p>
          <a:p>
            <a:pPr marL="0" lvl="0" indent="0" algn="ctr" rtl="0">
              <a:lnSpc>
                <a:spcPct val="115000"/>
              </a:lnSpc>
              <a:spcBef>
                <a:spcPts val="0"/>
              </a:spcBef>
              <a:spcAft>
                <a:spcPts val="0"/>
              </a:spcAft>
              <a:buClr>
                <a:schemeClr val="dk1"/>
              </a:buClr>
              <a:buSzPts val="1100"/>
              <a:buFont typeface="Arial"/>
              <a:buNone/>
            </a:pPr>
            <a:r>
              <a:rPr lang="ja" sz="2200">
                <a:solidFill>
                  <a:schemeClr val="dk2"/>
                </a:solidFill>
                <a:latin typeface="M PLUS Rounded 1c"/>
                <a:ea typeface="M PLUS Rounded 1c"/>
                <a:cs typeface="M PLUS Rounded 1c"/>
                <a:sym typeface="M PLUS Rounded 1c"/>
              </a:rPr>
              <a:t>にも関わらず、</a:t>
            </a:r>
            <a:endParaRPr sz="2200">
              <a:solidFill>
                <a:schemeClr val="dk2"/>
              </a:solidFill>
              <a:latin typeface="M PLUS Rounded 1c"/>
              <a:ea typeface="M PLUS Rounded 1c"/>
              <a:cs typeface="M PLUS Rounded 1c"/>
              <a:sym typeface="M PLUS Rounded 1c"/>
            </a:endParaRPr>
          </a:p>
          <a:p>
            <a:pPr marL="0" lvl="0" indent="0" algn="ctr" rtl="0">
              <a:lnSpc>
                <a:spcPct val="115000"/>
              </a:lnSpc>
              <a:spcBef>
                <a:spcPts val="0"/>
              </a:spcBef>
              <a:spcAft>
                <a:spcPts val="0"/>
              </a:spcAft>
              <a:buNone/>
            </a:pPr>
            <a:endParaRPr sz="1100">
              <a:solidFill>
                <a:schemeClr val="dk2"/>
              </a:solidFill>
              <a:latin typeface="M PLUS Rounded 1c Medium"/>
              <a:ea typeface="M PLUS Rounded 1c Medium"/>
              <a:cs typeface="M PLUS Rounded 1c Medium"/>
              <a:sym typeface="M PLUS Rounded 1c Medium"/>
            </a:endParaRPr>
          </a:p>
          <a:p>
            <a:pPr marL="0" lvl="0" indent="0" algn="ctr" rtl="0">
              <a:lnSpc>
                <a:spcPct val="115000"/>
              </a:lnSpc>
              <a:spcBef>
                <a:spcPts val="0"/>
              </a:spcBef>
              <a:spcAft>
                <a:spcPts val="0"/>
              </a:spcAft>
              <a:buClr>
                <a:schemeClr val="dk1"/>
              </a:buClr>
              <a:buSzPts val="1100"/>
              <a:buFont typeface="Arial"/>
              <a:buNone/>
            </a:pPr>
            <a:r>
              <a:rPr lang="ja" sz="2200">
                <a:solidFill>
                  <a:schemeClr val="dk2"/>
                </a:solidFill>
                <a:latin typeface="M PLUS Rounded 1c Medium"/>
                <a:ea typeface="M PLUS Rounded 1c Medium"/>
                <a:cs typeface="M PLUS Rounded 1c Medium"/>
                <a:sym typeface="M PLUS Rounded 1c Medium"/>
              </a:rPr>
              <a:t>ご近所付き合いは減少</a:t>
            </a:r>
            <a:endParaRPr sz="2200">
              <a:solidFill>
                <a:schemeClr val="dk2"/>
              </a:solidFill>
              <a:latin typeface="M PLUS Rounded 1c Medium"/>
              <a:ea typeface="M PLUS Rounded 1c Medium"/>
              <a:cs typeface="M PLUS Rounded 1c Medium"/>
              <a:sym typeface="M PLUS Rounded 1c Medium"/>
            </a:endParaRPr>
          </a:p>
          <a:p>
            <a:pPr marL="0" lvl="0" indent="0" algn="ctr" rtl="0">
              <a:lnSpc>
                <a:spcPct val="115000"/>
              </a:lnSpc>
              <a:spcBef>
                <a:spcPts val="0"/>
              </a:spcBef>
              <a:spcAft>
                <a:spcPts val="0"/>
              </a:spcAft>
              <a:buNone/>
            </a:pPr>
            <a:r>
              <a:rPr lang="ja" sz="2200">
                <a:solidFill>
                  <a:srgbClr val="F65BB9"/>
                </a:solidFill>
                <a:latin typeface="M PLUS Rounded 1c Medium"/>
                <a:ea typeface="M PLUS Rounded 1c Medium"/>
                <a:cs typeface="M PLUS Rounded 1c Medium"/>
                <a:sym typeface="M PLUS Rounded 1c Medium"/>
              </a:rPr>
              <a:t>→孤立は加速している</a:t>
            </a:r>
            <a:endParaRPr sz="3000">
              <a:solidFill>
                <a:srgbClr val="F65BB9"/>
              </a:solidFill>
              <a:latin typeface="M PLUS Rounded 1c Medium"/>
              <a:ea typeface="M PLUS Rounded 1c Medium"/>
              <a:cs typeface="M PLUS Rounded 1c Medium"/>
              <a:sym typeface="M PLUS Rounded 1c Medium"/>
            </a:endParaRPr>
          </a:p>
        </p:txBody>
      </p:sp>
      <p:sp>
        <p:nvSpPr>
          <p:cNvPr id="149" name="Google Shape;149;p16"/>
          <p:cNvSpPr txBox="1"/>
          <p:nvPr/>
        </p:nvSpPr>
        <p:spPr>
          <a:xfrm>
            <a:off x="1013075" y="322200"/>
            <a:ext cx="5799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a:solidFill>
                  <a:schemeClr val="dk1"/>
                </a:solidFill>
                <a:latin typeface="RocknRoll One"/>
                <a:ea typeface="RocknRoll One"/>
                <a:cs typeface="RocknRoll One"/>
                <a:sym typeface="RocknRoll One"/>
              </a:rPr>
              <a:t>SNSが孤立防止に寄与するのでは？</a:t>
            </a:r>
            <a:endParaRPr sz="2000">
              <a:solidFill>
                <a:schemeClr val="dk1"/>
              </a:solidFill>
              <a:latin typeface="RocknRoll One"/>
              <a:ea typeface="RocknRoll One"/>
              <a:cs typeface="RocknRoll One"/>
              <a:sym typeface="RocknRoll One"/>
            </a:endParaRPr>
          </a:p>
        </p:txBody>
      </p:sp>
      <p:sp>
        <p:nvSpPr>
          <p:cNvPr id="150" name="Google Shape;150;p16"/>
          <p:cNvSpPr txBox="1"/>
          <p:nvPr/>
        </p:nvSpPr>
        <p:spPr>
          <a:xfrm>
            <a:off x="5580278" y="4240300"/>
            <a:ext cx="34056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ja" sz="700">
                <a:solidFill>
                  <a:srgbClr val="666666"/>
                </a:solidFill>
                <a:latin typeface="Meiryo"/>
                <a:ea typeface="Meiryo"/>
                <a:cs typeface="Meiryo"/>
                <a:sym typeface="Meiryo"/>
              </a:rPr>
              <a:t>総務省「通信利用動向調査」、内閣府「社会意識に関する世論調査」</a:t>
            </a:r>
            <a:endParaRPr sz="900">
              <a:solidFill>
                <a:srgbClr val="666666"/>
              </a:solidFill>
            </a:endParaRPr>
          </a:p>
        </p:txBody>
      </p:sp>
      <p:sp>
        <p:nvSpPr>
          <p:cNvPr id="151" name="Google Shape;151;p16"/>
          <p:cNvSpPr/>
          <p:nvPr/>
        </p:nvSpPr>
        <p:spPr>
          <a:xfrm>
            <a:off x="592125" y="2776925"/>
            <a:ext cx="5038500" cy="1715100"/>
          </a:xfrm>
          <a:prstGeom prst="cloudCallout">
            <a:avLst>
              <a:gd name="adj1" fmla="val -47987"/>
              <a:gd name="adj2" fmla="val 5407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 PLUS Rounded 1c ExtraBold"/>
              <a:ea typeface="M PLUS Rounded 1c ExtraBold"/>
              <a:cs typeface="M PLUS Rounded 1c ExtraBold"/>
              <a:sym typeface="M PLUS Rounded 1c ExtraBold"/>
            </a:endParaRPr>
          </a:p>
        </p:txBody>
      </p:sp>
      <p:sp>
        <p:nvSpPr>
          <p:cNvPr id="152" name="Google Shape;152;p16"/>
          <p:cNvSpPr txBox="1"/>
          <p:nvPr/>
        </p:nvSpPr>
        <p:spPr>
          <a:xfrm>
            <a:off x="1214175" y="3075600"/>
            <a:ext cx="4199100" cy="100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ja" sz="1700">
                <a:solidFill>
                  <a:schemeClr val="dk1"/>
                </a:solidFill>
                <a:latin typeface="M PLUS 1p Medium"/>
                <a:ea typeface="M PLUS 1p Medium"/>
                <a:cs typeface="M PLUS 1p Medium"/>
                <a:sym typeface="M PLUS 1p Medium"/>
              </a:rPr>
              <a:t>LINEなど既存SNSは、</a:t>
            </a:r>
            <a:endParaRPr sz="1700">
              <a:solidFill>
                <a:schemeClr val="dk1"/>
              </a:solidFill>
              <a:latin typeface="M PLUS 1p Medium"/>
              <a:ea typeface="M PLUS 1p Medium"/>
              <a:cs typeface="M PLUS 1p Medium"/>
              <a:sym typeface="M PLUS 1p Medium"/>
            </a:endParaRPr>
          </a:p>
          <a:p>
            <a:pPr marL="0" lvl="0" indent="0" algn="ctr" rtl="0">
              <a:spcBef>
                <a:spcPts val="0"/>
              </a:spcBef>
              <a:spcAft>
                <a:spcPts val="0"/>
              </a:spcAft>
              <a:buClr>
                <a:schemeClr val="dk1"/>
              </a:buClr>
              <a:buSzPts val="1100"/>
              <a:buFont typeface="Arial"/>
              <a:buNone/>
            </a:pPr>
            <a:r>
              <a:rPr lang="ja" sz="1700">
                <a:solidFill>
                  <a:schemeClr val="dk1"/>
                </a:solidFill>
                <a:latin typeface="M PLUS 1p Medium"/>
                <a:ea typeface="M PLUS 1p Medium"/>
                <a:cs typeface="M PLUS 1p Medium"/>
                <a:sym typeface="M PLUS 1p Medium"/>
              </a:rPr>
              <a:t>広く浅いつながりの形成に役立つものの</a:t>
            </a:r>
            <a:endParaRPr sz="1700">
              <a:solidFill>
                <a:schemeClr val="dk1"/>
              </a:solidFill>
              <a:latin typeface="M PLUS 1p Medium"/>
              <a:ea typeface="M PLUS 1p Medium"/>
              <a:cs typeface="M PLUS 1p Medium"/>
              <a:sym typeface="M PLUS 1p Medium"/>
            </a:endParaRPr>
          </a:p>
          <a:p>
            <a:pPr marL="0" lvl="0" indent="0" algn="ctr" rtl="0">
              <a:spcBef>
                <a:spcPts val="0"/>
              </a:spcBef>
              <a:spcAft>
                <a:spcPts val="0"/>
              </a:spcAft>
              <a:buNone/>
            </a:pPr>
            <a:r>
              <a:rPr lang="ja" sz="1900" b="1">
                <a:solidFill>
                  <a:schemeClr val="dk1"/>
                </a:solidFill>
                <a:latin typeface="M PLUS 1p"/>
                <a:ea typeface="M PLUS 1p"/>
                <a:cs typeface="M PLUS 1p"/>
                <a:sym typeface="M PLUS 1p"/>
              </a:rPr>
              <a:t>狭く深いつながり</a:t>
            </a:r>
            <a:r>
              <a:rPr lang="ja" sz="1700">
                <a:solidFill>
                  <a:schemeClr val="dk1"/>
                </a:solidFill>
                <a:latin typeface="M PLUS 1p Medium"/>
                <a:ea typeface="M PLUS 1p Medium"/>
                <a:cs typeface="M PLUS 1p Medium"/>
                <a:sym typeface="M PLUS 1p Medium"/>
              </a:rPr>
              <a:t>に寄与していない！</a:t>
            </a:r>
            <a:endParaRPr sz="1700">
              <a:latin typeface="M PLUS 1p Medium"/>
              <a:ea typeface="M PLUS 1p Medium"/>
              <a:cs typeface="M PLUS 1p Medium"/>
              <a:sym typeface="M PLUS 1p Medium"/>
            </a:endParaRPr>
          </a:p>
        </p:txBody>
      </p:sp>
      <p:cxnSp>
        <p:nvCxnSpPr>
          <p:cNvPr id="153" name="Google Shape;153;p16"/>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sp>
        <p:nvSpPr>
          <p:cNvPr id="154" name="Google Shape;154;p16"/>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開発背景（SNSと孤独に関するデータ）</a:t>
            </a:r>
            <a:endParaRPr sz="2466">
              <a:solidFill>
                <a:srgbClr val="EFEFEF"/>
              </a:solidFill>
              <a:latin typeface="RocknRoll One"/>
              <a:ea typeface="RocknRoll One"/>
              <a:cs typeface="RocknRoll One"/>
              <a:sym typeface="RocknRoll One"/>
            </a:endParaRPr>
          </a:p>
        </p:txBody>
      </p:sp>
      <p:pic>
        <p:nvPicPr>
          <p:cNvPr id="155" name="Google Shape;155;p16"/>
          <p:cNvPicPr preferRelativeResize="0"/>
          <p:nvPr/>
        </p:nvPicPr>
        <p:blipFill>
          <a:blip r:embed="rId4">
            <a:alphaModFix/>
          </a:blip>
          <a:stretch>
            <a:fillRect/>
          </a:stretch>
        </p:blipFill>
        <p:spPr>
          <a:xfrm>
            <a:off x="334072" y="4604578"/>
            <a:ext cx="1381474" cy="467574"/>
          </a:xfrm>
          <a:prstGeom prst="rect">
            <a:avLst/>
          </a:prstGeom>
          <a:noFill/>
          <a:ln>
            <a:noFill/>
          </a:ln>
        </p:spPr>
      </p:pic>
      <p:sp>
        <p:nvSpPr>
          <p:cNvPr id="156" name="Google Shape;156;p16"/>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6"/>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 name="Google Shape;166;p16"/>
          <p:cNvPicPr preferRelativeResize="0"/>
          <p:nvPr/>
        </p:nvPicPr>
        <p:blipFill>
          <a:blip r:embed="rId5">
            <a:alphaModFix/>
          </a:blip>
          <a:stretch>
            <a:fillRect/>
          </a:stretch>
        </p:blipFill>
        <p:spPr>
          <a:xfrm>
            <a:off x="362400" y="1390725"/>
            <a:ext cx="301625" cy="377842"/>
          </a:xfrm>
          <a:prstGeom prst="rect">
            <a:avLst/>
          </a:prstGeom>
          <a:noFill/>
          <a:ln>
            <a:noFill/>
          </a:ln>
        </p:spPr>
      </p:pic>
      <p:sp>
        <p:nvSpPr>
          <p:cNvPr id="167" name="Google Shape;167;p16"/>
          <p:cNvSpPr txBox="1"/>
          <p:nvPr/>
        </p:nvSpPr>
        <p:spPr>
          <a:xfrm>
            <a:off x="6220325" y="524425"/>
            <a:ext cx="234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solidFill>
                  <a:srgbClr val="3D7CB7"/>
                </a:solidFill>
                <a:highlight>
                  <a:srgbClr val="F4EAEA"/>
                </a:highlight>
                <a:latin typeface="M PLUS 1p ExtraBold"/>
                <a:ea typeface="M PLUS 1p ExtraBold"/>
                <a:cs typeface="M PLUS 1p ExtraBold"/>
                <a:sym typeface="M PLUS 1p ExtraBold"/>
              </a:rPr>
              <a:t>SNS普及率</a:t>
            </a:r>
            <a:r>
              <a:rPr lang="ja">
                <a:highlight>
                  <a:srgbClr val="F4EAEA"/>
                </a:highlight>
                <a:latin typeface="M PLUS 1p ExtraBold"/>
                <a:ea typeface="M PLUS 1p ExtraBold"/>
                <a:cs typeface="M PLUS 1p ExtraBold"/>
                <a:sym typeface="M PLUS 1p ExtraBold"/>
              </a:rPr>
              <a:t>と</a:t>
            </a:r>
            <a:r>
              <a:rPr lang="ja">
                <a:solidFill>
                  <a:srgbClr val="E0319C"/>
                </a:solidFill>
                <a:highlight>
                  <a:srgbClr val="F4EAEA"/>
                </a:highlight>
                <a:latin typeface="M PLUS 1p ExtraBold"/>
                <a:ea typeface="M PLUS 1p ExtraBold"/>
                <a:cs typeface="M PLUS 1p ExtraBold"/>
                <a:sym typeface="M PLUS 1p ExtraBold"/>
              </a:rPr>
              <a:t>近所付き合い</a:t>
            </a:r>
            <a:endParaRPr>
              <a:solidFill>
                <a:srgbClr val="E0319C"/>
              </a:solidFill>
              <a:highlight>
                <a:srgbClr val="F4EAEA"/>
              </a:highlight>
              <a:latin typeface="M PLUS 1p ExtraBold"/>
              <a:ea typeface="M PLUS 1p ExtraBold"/>
              <a:cs typeface="M PLUS 1p ExtraBold"/>
              <a:sym typeface="M PLUS 1p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1000"/>
                                        <p:tgtEl>
                                          <p:spTgt spid="149"/>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1000"/>
                                        <p:tgtEl>
                                          <p:spTgt spid="1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7"/>
                                        </p:tgtEl>
                                        <p:attrNameLst>
                                          <p:attrName>style.visibility</p:attrName>
                                        </p:attrNameLst>
                                      </p:cBhvr>
                                      <p:to>
                                        <p:strVal val="visible"/>
                                      </p:to>
                                    </p:set>
                                    <p:animEffect transition="in" filter="fade">
                                      <p:cBhvr>
                                        <p:cTn id="15" dur="1000"/>
                                        <p:tgtEl>
                                          <p:spTgt spid="147"/>
                                        </p:tgtEl>
                                      </p:cBhvr>
                                    </p:animEffect>
                                  </p:childTnLst>
                                </p:cTn>
                              </p:par>
                              <p:par>
                                <p:cTn id="16" presetID="10" presetClass="entr" presetSubtype="0" fill="hold" nodeType="withEffect">
                                  <p:stCondLst>
                                    <p:cond delay="0"/>
                                  </p:stCondLst>
                                  <p:childTnLst>
                                    <p:set>
                                      <p:cBhvr>
                                        <p:cTn id="17" dur="1" fill="hold">
                                          <p:stCondLst>
                                            <p:cond delay="0"/>
                                          </p:stCondLst>
                                        </p:cTn>
                                        <p:tgtEl>
                                          <p:spTgt spid="167"/>
                                        </p:tgtEl>
                                        <p:attrNameLst>
                                          <p:attrName>style.visibility</p:attrName>
                                        </p:attrNameLst>
                                      </p:cBhvr>
                                      <p:to>
                                        <p:strVal val="visible"/>
                                      </p:to>
                                    </p:set>
                                    <p:animEffect transition="in" filter="fade">
                                      <p:cBhvr>
                                        <p:cTn id="18" dur="1000"/>
                                        <p:tgtEl>
                                          <p:spTgt spid="167"/>
                                        </p:tgtEl>
                                      </p:cBhvr>
                                    </p:animEffect>
                                  </p:childTnLst>
                                </p:cTn>
                              </p:par>
                              <p:par>
                                <p:cTn id="19" presetID="23" presetClass="entr" presetSubtype="16" fill="hold" nodeType="withEffect">
                                  <p:stCondLst>
                                    <p:cond delay="0"/>
                                  </p:stCondLst>
                                  <p:childTnLst>
                                    <p:set>
                                      <p:cBhvr>
                                        <p:cTn id="20" dur="1" fill="hold">
                                          <p:stCondLst>
                                            <p:cond delay="0"/>
                                          </p:stCondLst>
                                        </p:cTn>
                                        <p:tgtEl>
                                          <p:spTgt spid="150"/>
                                        </p:tgtEl>
                                        <p:attrNameLst>
                                          <p:attrName>style.visibility</p:attrName>
                                        </p:attrNameLst>
                                      </p:cBhvr>
                                      <p:to>
                                        <p:strVal val="visible"/>
                                      </p:to>
                                    </p:set>
                                    <p:anim calcmode="lin" valueType="num">
                                      <p:cBhvr additive="base">
                                        <p:cTn id="21" dur="1000"/>
                                        <p:tgtEl>
                                          <p:spTgt spid="150"/>
                                        </p:tgtEl>
                                        <p:attrNameLst>
                                          <p:attrName>ppt_w</p:attrName>
                                        </p:attrNameLst>
                                      </p:cBhvr>
                                      <p:tavLst>
                                        <p:tav tm="0">
                                          <p:val>
                                            <p:strVal val="0"/>
                                          </p:val>
                                        </p:tav>
                                        <p:tav tm="100000">
                                          <p:val>
                                            <p:strVal val="#ppt_w"/>
                                          </p:val>
                                        </p:tav>
                                      </p:tavLst>
                                    </p:anim>
                                    <p:anim calcmode="lin" valueType="num">
                                      <p:cBhvr additive="base">
                                        <p:cTn id="22" dur="1000"/>
                                        <p:tgtEl>
                                          <p:spTgt spid="150"/>
                                        </p:tgtEl>
                                        <p:attrNameLst>
                                          <p:attrName>ppt_h</p:attrName>
                                        </p:attrNameLst>
                                      </p:cBhvr>
                                      <p:tavLst>
                                        <p:tav tm="0">
                                          <p:val>
                                            <p:strVal val="0"/>
                                          </p:val>
                                        </p:tav>
                                        <p:tav tm="100000">
                                          <p:val>
                                            <p:strVal val="#ppt_h"/>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48">
                                            <p:txEl>
                                              <p:pRg st="0" end="0"/>
                                            </p:txEl>
                                          </p:spTgt>
                                        </p:tgtEl>
                                        <p:attrNameLst>
                                          <p:attrName>style.visibility</p:attrName>
                                        </p:attrNameLst>
                                      </p:cBhvr>
                                      <p:to>
                                        <p:strVal val="visible"/>
                                      </p:to>
                                    </p:set>
                                    <p:animEffect transition="in" filter="fade">
                                      <p:cBhvr>
                                        <p:cTn id="26" dur="1000"/>
                                        <p:tgtEl>
                                          <p:spTgt spid="148">
                                            <p:txEl>
                                              <p:pRg st="0" end="0"/>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48">
                                            <p:txEl>
                                              <p:pRg st="1" end="1"/>
                                            </p:txEl>
                                          </p:spTgt>
                                        </p:tgtEl>
                                        <p:attrNameLst>
                                          <p:attrName>style.visibility</p:attrName>
                                        </p:attrNameLst>
                                      </p:cBhvr>
                                      <p:to>
                                        <p:strVal val="visible"/>
                                      </p:to>
                                    </p:set>
                                    <p:animEffect transition="in" filter="fade">
                                      <p:cBhvr>
                                        <p:cTn id="30" dur="1000"/>
                                        <p:tgtEl>
                                          <p:spTgt spid="148">
                                            <p:txEl>
                                              <p:pRg st="1" end="1"/>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48">
                                            <p:txEl>
                                              <p:pRg st="2" end="2"/>
                                            </p:txEl>
                                          </p:spTgt>
                                        </p:tgtEl>
                                        <p:attrNameLst>
                                          <p:attrName>style.visibility</p:attrName>
                                        </p:attrNameLst>
                                      </p:cBhvr>
                                      <p:to>
                                        <p:strVal val="visible"/>
                                      </p:to>
                                    </p:set>
                                    <p:animEffect transition="in" filter="fade">
                                      <p:cBhvr>
                                        <p:cTn id="34" dur="1000"/>
                                        <p:tgtEl>
                                          <p:spTgt spid="148">
                                            <p:txEl>
                                              <p:pRg st="2" end="2"/>
                                            </p:txEl>
                                          </p:spTgt>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148">
                                            <p:txEl>
                                              <p:pRg st="3" end="3"/>
                                            </p:txEl>
                                          </p:spTgt>
                                        </p:tgtEl>
                                        <p:attrNameLst>
                                          <p:attrName>style.visibility</p:attrName>
                                        </p:attrNameLst>
                                      </p:cBhvr>
                                      <p:to>
                                        <p:strVal val="visible"/>
                                      </p:to>
                                    </p:set>
                                    <p:animEffect transition="in" filter="fade">
                                      <p:cBhvr>
                                        <p:cTn id="38" dur="1000"/>
                                        <p:tgtEl>
                                          <p:spTgt spid="148">
                                            <p:txEl>
                                              <p:pRg st="3" end="3"/>
                                            </p:txEl>
                                          </p:spTgt>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148">
                                            <p:txEl>
                                              <p:pRg st="4" end="4"/>
                                            </p:txEl>
                                          </p:spTgt>
                                        </p:tgtEl>
                                        <p:attrNameLst>
                                          <p:attrName>style.visibility</p:attrName>
                                        </p:attrNameLst>
                                      </p:cBhvr>
                                      <p:to>
                                        <p:strVal val="visible"/>
                                      </p:to>
                                    </p:set>
                                    <p:animEffect transition="in" filter="fade">
                                      <p:cBhvr>
                                        <p:cTn id="42" dur="1000"/>
                                        <p:tgtEl>
                                          <p:spTgt spid="148">
                                            <p:txEl>
                                              <p:pRg st="4" end="4"/>
                                            </p:txEl>
                                          </p:spTgt>
                                        </p:tgtEl>
                                      </p:cBhvr>
                                    </p:animEffect>
                                  </p:childTnLst>
                                </p:cTn>
                              </p:par>
                            </p:childTnLst>
                          </p:cTn>
                        </p:par>
                        <p:par>
                          <p:cTn id="43" fill="hold">
                            <p:stCondLst>
                              <p:cond delay="6000"/>
                            </p:stCondLst>
                            <p:childTnLst>
                              <p:par>
                                <p:cTn id="44" presetID="1" presetClass="entr" presetSubtype="0" fill="hold" nodeType="afterEffect">
                                  <p:stCondLst>
                                    <p:cond delay="0"/>
                                  </p:stCondLst>
                                  <p:childTnLst>
                                    <p:set>
                                      <p:cBhvr>
                                        <p:cTn id="45" dur="1" fill="hold">
                                          <p:stCondLst>
                                            <p:cond delay="0"/>
                                          </p:stCondLst>
                                        </p:cTn>
                                        <p:tgtEl>
                                          <p:spTgt spid="14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fade">
                                      <p:cBhvr>
                                        <p:cTn id="50" dur="1000"/>
                                        <p:tgtEl>
                                          <p:spTgt spid="151"/>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152"/>
                                        </p:tgtEl>
                                        <p:attrNameLst>
                                          <p:attrName>style.visibility</p:attrName>
                                        </p:attrNameLst>
                                      </p:cBhvr>
                                      <p:to>
                                        <p:strVal val="visible"/>
                                      </p:to>
                                    </p:set>
                                    <p:animEffect transition="in" filter="fade">
                                      <p:cBhvr>
                                        <p:cTn id="54"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7"/>
          <p:cNvPicPr preferRelativeResize="0"/>
          <p:nvPr/>
        </p:nvPicPr>
        <p:blipFill>
          <a:blip r:embed="rId3">
            <a:alphaModFix/>
          </a:blip>
          <a:stretch>
            <a:fillRect/>
          </a:stretch>
        </p:blipFill>
        <p:spPr>
          <a:xfrm>
            <a:off x="1310013" y="1741993"/>
            <a:ext cx="3688238" cy="2549801"/>
          </a:xfrm>
          <a:prstGeom prst="rect">
            <a:avLst/>
          </a:prstGeom>
          <a:noFill/>
          <a:ln>
            <a:noFill/>
          </a:ln>
        </p:spPr>
      </p:pic>
      <p:cxnSp>
        <p:nvCxnSpPr>
          <p:cNvPr id="174" name="Google Shape;174;p17"/>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sp>
        <p:nvSpPr>
          <p:cNvPr id="175" name="Google Shape;175;p17"/>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6" name="Google Shape;176;p17"/>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sp>
        <p:nvSpPr>
          <p:cNvPr id="177" name="Google Shape;177;p17"/>
          <p:cNvSpPr/>
          <p:nvPr/>
        </p:nvSpPr>
        <p:spPr>
          <a:xfrm>
            <a:off x="5563750" y="757845"/>
            <a:ext cx="3215400" cy="506400"/>
          </a:xfrm>
          <a:prstGeom prst="bevel">
            <a:avLst>
              <a:gd name="adj" fmla="val 3961"/>
            </a:avLst>
          </a:prstGeom>
          <a:gradFill>
            <a:gsLst>
              <a:gs pos="0">
                <a:srgbClr val="D4E5F5">
                  <a:alpha val="69411"/>
                  <a:alpha val="60780"/>
                </a:srgbClr>
              </a:gs>
              <a:gs pos="85000">
                <a:srgbClr val="A2C5E5">
                  <a:alpha val="60780"/>
                </a:srgbClr>
              </a:gs>
              <a:gs pos="100000">
                <a:srgbClr val="70A4D5">
                  <a:alpha val="60780"/>
                </a:srgbClr>
              </a:gs>
            </a:gsLst>
            <a:lin ang="2700006"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プロフィールを埋めてログイン</a:t>
            </a:r>
            <a:endParaRPr sz="1300">
              <a:solidFill>
                <a:schemeClr val="dk2"/>
              </a:solidFill>
            </a:endParaRPr>
          </a:p>
        </p:txBody>
      </p:sp>
      <p:sp>
        <p:nvSpPr>
          <p:cNvPr id="178" name="Google Shape;178;p17"/>
          <p:cNvSpPr/>
          <p:nvPr/>
        </p:nvSpPr>
        <p:spPr>
          <a:xfrm>
            <a:off x="5563750" y="1974675"/>
            <a:ext cx="3215400" cy="655200"/>
          </a:xfrm>
          <a:prstGeom prst="bevel">
            <a:avLst>
              <a:gd name="adj" fmla="val 3961"/>
            </a:avLst>
          </a:prstGeom>
          <a:gradFill>
            <a:gsLst>
              <a:gs pos="0">
                <a:srgbClr val="D4E5F5">
                  <a:alpha val="69411"/>
                  <a:alpha val="60780"/>
                </a:srgbClr>
              </a:gs>
              <a:gs pos="85000">
                <a:srgbClr val="A2C5E5">
                  <a:alpha val="60780"/>
                </a:srgbClr>
              </a:gs>
              <a:gs pos="100000">
                <a:srgbClr val="70A4D5">
                  <a:alpha val="60780"/>
                </a:srgbClr>
              </a:gs>
            </a:gsLst>
            <a:lin ang="2700006"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300">
              <a:solidFill>
                <a:srgbClr val="F65BB9"/>
              </a:solidFill>
              <a:latin typeface="M PLUS Rounded 1c Medium"/>
              <a:ea typeface="M PLUS Rounded 1c Medium"/>
              <a:cs typeface="M PLUS Rounded 1c Medium"/>
              <a:sym typeface="M PLUS Rounded 1c Medium"/>
            </a:endParaRPr>
          </a:p>
        </p:txBody>
      </p:sp>
      <p:sp>
        <p:nvSpPr>
          <p:cNvPr id="179" name="Google Shape;179;p17"/>
          <p:cNvSpPr/>
          <p:nvPr/>
        </p:nvSpPr>
        <p:spPr>
          <a:xfrm>
            <a:off x="6618925" y="1284870"/>
            <a:ext cx="757200" cy="671100"/>
          </a:xfrm>
          <a:prstGeom prst="downArrow">
            <a:avLst>
              <a:gd name="adj1" fmla="val 50000"/>
              <a:gd name="adj2" fmla="val 50000"/>
            </a:avLst>
          </a:prstGeom>
          <a:gradFill>
            <a:gsLst>
              <a:gs pos="0">
                <a:srgbClr val="FFFFFF">
                  <a:alpha val="60780"/>
                </a:srgbClr>
              </a:gs>
              <a:gs pos="100000">
                <a:srgbClr val="B3B3B3">
                  <a:alpha val="60780"/>
                </a:srgbClr>
              </a:gs>
            </a:gsLst>
            <a:lin ang="5400012"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7"/>
          <p:cNvSpPr txBox="1"/>
          <p:nvPr/>
        </p:nvSpPr>
        <p:spPr>
          <a:xfrm>
            <a:off x="5822825" y="1329450"/>
            <a:ext cx="2403900" cy="54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ja" sz="1100">
                <a:solidFill>
                  <a:schemeClr val="dk2"/>
                </a:solidFill>
                <a:latin typeface="M PLUS Rounded 1c Medium"/>
                <a:ea typeface="M PLUS Rounded 1c Medium"/>
                <a:cs typeface="M PLUS Rounded 1c Medium"/>
                <a:sym typeface="M PLUS Rounded 1c Medium"/>
              </a:rPr>
              <a:t>位置情報をもとにした</a:t>
            </a:r>
            <a:endParaRPr sz="1100">
              <a:solidFill>
                <a:schemeClr val="dk2"/>
              </a:solidFill>
              <a:latin typeface="M PLUS Rounded 1c Medium"/>
              <a:ea typeface="M PLUS Rounded 1c Medium"/>
              <a:cs typeface="M PLUS Rounded 1c Medium"/>
              <a:sym typeface="M PLUS Rounded 1c Medium"/>
            </a:endParaRPr>
          </a:p>
          <a:p>
            <a:pPr marL="0" lvl="0" indent="0" algn="ctr" rtl="0">
              <a:lnSpc>
                <a:spcPct val="115000"/>
              </a:lnSpc>
              <a:spcBef>
                <a:spcPts val="0"/>
              </a:spcBef>
              <a:spcAft>
                <a:spcPts val="0"/>
              </a:spcAft>
              <a:buClr>
                <a:schemeClr val="dk1"/>
              </a:buClr>
              <a:buSzPts val="1100"/>
              <a:buFont typeface="Arial"/>
              <a:buNone/>
            </a:pPr>
            <a:r>
              <a:rPr lang="ja" sz="1100">
                <a:solidFill>
                  <a:schemeClr val="dk2"/>
                </a:solidFill>
                <a:latin typeface="M PLUS Rounded 1c Medium"/>
                <a:ea typeface="M PLUS Rounded 1c Medium"/>
                <a:cs typeface="M PLUS Rounded 1c Medium"/>
                <a:sym typeface="M PLUS Rounded 1c Medium"/>
              </a:rPr>
              <a:t>アプリ側のアルゴリズムによって</a:t>
            </a:r>
            <a:endParaRPr sz="1200"/>
          </a:p>
        </p:txBody>
      </p:sp>
      <p:sp>
        <p:nvSpPr>
          <p:cNvPr id="181" name="Google Shape;181;p17"/>
          <p:cNvSpPr/>
          <p:nvPr/>
        </p:nvSpPr>
        <p:spPr>
          <a:xfrm>
            <a:off x="5563750" y="3366225"/>
            <a:ext cx="3215400" cy="912000"/>
          </a:xfrm>
          <a:prstGeom prst="bevel">
            <a:avLst>
              <a:gd name="adj" fmla="val 3961"/>
            </a:avLst>
          </a:prstGeom>
          <a:gradFill>
            <a:gsLst>
              <a:gs pos="0">
                <a:srgbClr val="D4E5F5">
                  <a:alpha val="69411"/>
                  <a:alpha val="60780"/>
                </a:srgbClr>
              </a:gs>
              <a:gs pos="85000">
                <a:srgbClr val="A2C5E5">
                  <a:alpha val="60780"/>
                </a:srgbClr>
              </a:gs>
              <a:gs pos="100000">
                <a:srgbClr val="70A4D5">
                  <a:alpha val="60780"/>
                </a:srgbClr>
              </a:gs>
            </a:gsLst>
            <a:lin ang="2700006"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相手が限定的に固定され</a:t>
            </a:r>
            <a:endParaRPr sz="1300">
              <a:solidFill>
                <a:schemeClr val="dk2"/>
              </a:solidFill>
              <a:latin typeface="M PLUS Rounded 1c Medium"/>
              <a:ea typeface="M PLUS Rounded 1c Medium"/>
              <a:cs typeface="M PLUS Rounded 1c Medium"/>
              <a:sym typeface="M PLUS Rounded 1c Medium"/>
            </a:endParaRPr>
          </a:p>
          <a:p>
            <a:pPr marL="0" lvl="0" indent="0" algn="ctr" rtl="0">
              <a:lnSpc>
                <a:spcPct val="115000"/>
              </a:lnSpc>
              <a:spcBef>
                <a:spcPts val="0"/>
              </a:spcBef>
              <a:spcAft>
                <a:spcPts val="0"/>
              </a:spcAft>
              <a:buNone/>
            </a:pPr>
            <a:r>
              <a:rPr lang="ja" sz="1300">
                <a:solidFill>
                  <a:schemeClr val="dk2"/>
                </a:solidFill>
                <a:latin typeface="M PLUS Rounded 1c Medium"/>
                <a:ea typeface="M PLUS Rounded 1c Medium"/>
                <a:cs typeface="M PLUS Rounded 1c Medium"/>
                <a:sym typeface="M PLUS Rounded 1c Medium"/>
              </a:rPr>
              <a:t>日々シンプルなコミュニケーションでつながり（絆）を感じていられる</a:t>
            </a:r>
            <a:endParaRPr sz="1300">
              <a:solidFill>
                <a:schemeClr val="dk2"/>
              </a:solidFill>
              <a:latin typeface="M PLUS Rounded 1c Medium"/>
              <a:ea typeface="M PLUS Rounded 1c Medium"/>
              <a:cs typeface="M PLUS Rounded 1c Medium"/>
              <a:sym typeface="M PLUS Rounded 1c Medium"/>
            </a:endParaRPr>
          </a:p>
        </p:txBody>
      </p:sp>
      <p:sp>
        <p:nvSpPr>
          <p:cNvPr id="182" name="Google Shape;182;p17"/>
          <p:cNvSpPr/>
          <p:nvPr/>
        </p:nvSpPr>
        <p:spPr>
          <a:xfrm>
            <a:off x="6618925" y="2681350"/>
            <a:ext cx="757200" cy="671100"/>
          </a:xfrm>
          <a:prstGeom prst="downArrow">
            <a:avLst>
              <a:gd name="adj1" fmla="val 50000"/>
              <a:gd name="adj2" fmla="val 50000"/>
            </a:avLst>
          </a:prstGeom>
          <a:gradFill>
            <a:gsLst>
              <a:gs pos="0">
                <a:srgbClr val="FFFFFF">
                  <a:alpha val="60780"/>
                </a:srgbClr>
              </a:gs>
              <a:gs pos="100000">
                <a:srgbClr val="B3B3B3">
                  <a:alpha val="60780"/>
                </a:srgbClr>
              </a:gs>
            </a:gsLst>
            <a:lin ang="5400012"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txBox="1"/>
          <p:nvPr/>
        </p:nvSpPr>
        <p:spPr>
          <a:xfrm>
            <a:off x="5385750" y="2725925"/>
            <a:ext cx="3278100" cy="54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ja" sz="1100">
                <a:solidFill>
                  <a:schemeClr val="dk2"/>
                </a:solidFill>
                <a:latin typeface="M PLUS Rounded 1c Medium"/>
                <a:ea typeface="M PLUS Rounded 1c Medium"/>
                <a:cs typeface="M PLUS Rounded 1c Medium"/>
                <a:sym typeface="M PLUS Rounded 1c Medium"/>
              </a:rPr>
              <a:t>フレンドの追加・削除が気軽にできないよう</a:t>
            </a:r>
            <a:endParaRPr sz="1100">
              <a:solidFill>
                <a:schemeClr val="dk2"/>
              </a:solidFill>
              <a:latin typeface="M PLUS Rounded 1c Medium"/>
              <a:ea typeface="M PLUS Rounded 1c Medium"/>
              <a:cs typeface="M PLUS Rounded 1c Medium"/>
              <a:sym typeface="M PLUS Rounded 1c Medium"/>
            </a:endParaRPr>
          </a:p>
          <a:p>
            <a:pPr marL="0" lvl="0" indent="0" algn="ctr" rtl="0">
              <a:lnSpc>
                <a:spcPct val="115000"/>
              </a:lnSpc>
              <a:spcBef>
                <a:spcPts val="0"/>
              </a:spcBef>
              <a:spcAft>
                <a:spcPts val="0"/>
              </a:spcAft>
              <a:buNone/>
            </a:pPr>
            <a:r>
              <a:rPr lang="ja" sz="1100">
                <a:solidFill>
                  <a:schemeClr val="dk2"/>
                </a:solidFill>
                <a:latin typeface="M PLUS Rounded 1c Medium"/>
                <a:ea typeface="M PLUS Rounded 1c Medium"/>
                <a:cs typeface="M PLUS Rounded 1c Medium"/>
                <a:sym typeface="M PLUS Rounded 1c Medium"/>
              </a:rPr>
              <a:t>一定の条件を設ける</a:t>
            </a:r>
            <a:endParaRPr sz="1100">
              <a:solidFill>
                <a:schemeClr val="dk2"/>
              </a:solidFill>
              <a:latin typeface="M PLUS Rounded 1c Medium"/>
              <a:ea typeface="M PLUS Rounded 1c Medium"/>
              <a:cs typeface="M PLUS Rounded 1c Medium"/>
              <a:sym typeface="M PLUS Rounded 1c Medium"/>
            </a:endParaRPr>
          </a:p>
        </p:txBody>
      </p:sp>
      <p:cxnSp>
        <p:nvCxnSpPr>
          <p:cNvPr id="184" name="Google Shape;184;p17"/>
          <p:cNvCxnSpPr/>
          <p:nvPr/>
        </p:nvCxnSpPr>
        <p:spPr>
          <a:xfrm>
            <a:off x="1493792" y="1954705"/>
            <a:ext cx="503100" cy="500400"/>
          </a:xfrm>
          <a:prstGeom prst="straightConnector1">
            <a:avLst/>
          </a:prstGeom>
          <a:noFill/>
          <a:ln w="38100" cap="flat" cmpd="sng">
            <a:solidFill>
              <a:srgbClr val="6D9EEB"/>
            </a:solidFill>
            <a:prstDash val="solid"/>
            <a:round/>
            <a:headEnd type="none" w="med" len="med"/>
            <a:tailEnd type="none" w="med" len="med"/>
          </a:ln>
        </p:spPr>
      </p:cxnSp>
      <p:sp>
        <p:nvSpPr>
          <p:cNvPr id="185" name="Google Shape;185;p17"/>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提案するアプリ（基幹機能）</a:t>
            </a:r>
            <a:endParaRPr sz="2466">
              <a:solidFill>
                <a:srgbClr val="EFEFEF"/>
              </a:solidFill>
              <a:latin typeface="RocknRoll One"/>
              <a:ea typeface="RocknRoll One"/>
              <a:cs typeface="RocknRoll One"/>
              <a:sym typeface="RocknRoll One"/>
            </a:endParaRPr>
          </a:p>
        </p:txBody>
      </p:sp>
      <p:pic>
        <p:nvPicPr>
          <p:cNvPr id="186" name="Google Shape;186;p17"/>
          <p:cNvPicPr preferRelativeResize="0"/>
          <p:nvPr/>
        </p:nvPicPr>
        <p:blipFill>
          <a:blip r:embed="rId4">
            <a:alphaModFix/>
          </a:blip>
          <a:stretch>
            <a:fillRect/>
          </a:stretch>
        </p:blipFill>
        <p:spPr>
          <a:xfrm>
            <a:off x="334072" y="4604578"/>
            <a:ext cx="1381474" cy="467574"/>
          </a:xfrm>
          <a:prstGeom prst="rect">
            <a:avLst/>
          </a:prstGeom>
          <a:noFill/>
          <a:ln>
            <a:noFill/>
          </a:ln>
        </p:spPr>
      </p:pic>
      <p:sp>
        <p:nvSpPr>
          <p:cNvPr id="187" name="Google Shape;187;p17"/>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7"/>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17"/>
          <p:cNvPicPr preferRelativeResize="0"/>
          <p:nvPr/>
        </p:nvPicPr>
        <p:blipFill>
          <a:blip r:embed="rId5">
            <a:alphaModFix/>
          </a:blip>
          <a:stretch>
            <a:fillRect/>
          </a:stretch>
        </p:blipFill>
        <p:spPr>
          <a:xfrm>
            <a:off x="362400" y="1841109"/>
            <a:ext cx="301625" cy="377842"/>
          </a:xfrm>
          <a:prstGeom prst="rect">
            <a:avLst/>
          </a:prstGeom>
          <a:noFill/>
          <a:ln>
            <a:noFill/>
          </a:ln>
        </p:spPr>
      </p:pic>
      <p:sp>
        <p:nvSpPr>
          <p:cNvPr id="198" name="Google Shape;198;p17"/>
          <p:cNvSpPr/>
          <p:nvPr/>
        </p:nvSpPr>
        <p:spPr>
          <a:xfrm>
            <a:off x="5580342" y="1982971"/>
            <a:ext cx="3215400" cy="655200"/>
          </a:xfrm>
          <a:prstGeom prst="bevel">
            <a:avLst>
              <a:gd name="adj" fmla="val 3961"/>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300">
                <a:solidFill>
                  <a:schemeClr val="lt1"/>
                </a:solidFill>
                <a:latin typeface="M PLUS Rounded 1c Medium"/>
                <a:ea typeface="M PLUS Rounded 1c Medium"/>
                <a:cs typeface="M PLUS Rounded 1c Medium"/>
                <a:sym typeface="M PLUS Rounded 1c Medium"/>
              </a:rPr>
              <a:t>2~3人のご近所ユーザーと</a:t>
            </a:r>
            <a:endParaRPr sz="1300">
              <a:solidFill>
                <a:schemeClr val="lt1"/>
              </a:solidFill>
              <a:latin typeface="M PLUS Rounded 1c Medium"/>
              <a:ea typeface="M PLUS Rounded 1c Medium"/>
              <a:cs typeface="M PLUS Rounded 1c Medium"/>
              <a:sym typeface="M PLUS Rounded 1c Medium"/>
            </a:endParaRPr>
          </a:p>
          <a:p>
            <a:pPr marL="0" lvl="0" indent="0" algn="ctr" rtl="0">
              <a:lnSpc>
                <a:spcPct val="115000"/>
              </a:lnSpc>
              <a:spcBef>
                <a:spcPts val="0"/>
              </a:spcBef>
              <a:spcAft>
                <a:spcPts val="0"/>
              </a:spcAft>
              <a:buNone/>
            </a:pPr>
            <a:r>
              <a:rPr lang="ja" sz="1300" b="1">
                <a:solidFill>
                  <a:schemeClr val="lt1"/>
                </a:solidFill>
                <a:latin typeface="M PLUS Rounded 1c"/>
                <a:ea typeface="M PLUS Rounded 1c"/>
                <a:cs typeface="M PLUS Rounded 1c"/>
                <a:sym typeface="M PLUS Rounded 1c"/>
              </a:rPr>
              <a:t>運命的(強制的)にフレンドが形成される</a:t>
            </a:r>
            <a:endParaRPr sz="1300" b="1">
              <a:solidFill>
                <a:schemeClr val="lt1"/>
              </a:solidFill>
              <a:latin typeface="M PLUS Rounded 1c"/>
              <a:ea typeface="M PLUS Rounded 1c"/>
              <a:cs typeface="M PLUS Rounded 1c"/>
              <a:sym typeface="M PLUS Rounded 1c"/>
            </a:endParaRPr>
          </a:p>
        </p:txBody>
      </p:sp>
      <p:sp>
        <p:nvSpPr>
          <p:cNvPr id="199" name="Google Shape;199;p17"/>
          <p:cNvSpPr/>
          <p:nvPr/>
        </p:nvSpPr>
        <p:spPr>
          <a:xfrm>
            <a:off x="5566010" y="1968639"/>
            <a:ext cx="3215400" cy="655200"/>
          </a:xfrm>
          <a:prstGeom prst="bevel">
            <a:avLst>
              <a:gd name="adj" fmla="val 3961"/>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300">
                <a:solidFill>
                  <a:srgbClr val="F65BB9"/>
                </a:solidFill>
                <a:latin typeface="M PLUS Rounded 1c Medium"/>
                <a:ea typeface="M PLUS Rounded 1c Medium"/>
                <a:cs typeface="M PLUS Rounded 1c Medium"/>
                <a:sym typeface="M PLUS Rounded 1c Medium"/>
              </a:rPr>
              <a:t>2~3人のご近所ユーザーと</a:t>
            </a:r>
            <a:endParaRPr sz="1300">
              <a:solidFill>
                <a:srgbClr val="F65BB9"/>
              </a:solidFill>
              <a:latin typeface="M PLUS Rounded 1c Medium"/>
              <a:ea typeface="M PLUS Rounded 1c Medium"/>
              <a:cs typeface="M PLUS Rounded 1c Medium"/>
              <a:sym typeface="M PLUS Rounded 1c Medium"/>
            </a:endParaRPr>
          </a:p>
          <a:p>
            <a:pPr marL="0" lvl="0" indent="0" algn="ctr" rtl="0">
              <a:lnSpc>
                <a:spcPct val="115000"/>
              </a:lnSpc>
              <a:spcBef>
                <a:spcPts val="0"/>
              </a:spcBef>
              <a:spcAft>
                <a:spcPts val="0"/>
              </a:spcAft>
              <a:buNone/>
            </a:pPr>
            <a:r>
              <a:rPr lang="ja" sz="1300" b="1">
                <a:solidFill>
                  <a:srgbClr val="F65BB9"/>
                </a:solidFill>
                <a:latin typeface="M PLUS Rounded 1c"/>
                <a:ea typeface="M PLUS Rounded 1c"/>
                <a:cs typeface="M PLUS Rounded 1c"/>
                <a:sym typeface="M PLUS Rounded 1c"/>
              </a:rPr>
              <a:t>運命的(強制的)に</a:t>
            </a:r>
            <a:r>
              <a:rPr lang="ja" sz="1300">
                <a:solidFill>
                  <a:srgbClr val="F65BB9"/>
                </a:solidFill>
                <a:latin typeface="M PLUS Rounded 1c Medium"/>
                <a:ea typeface="M PLUS Rounded 1c Medium"/>
                <a:cs typeface="M PLUS Rounded 1c Medium"/>
                <a:sym typeface="M PLUS Rounded 1c Medium"/>
              </a:rPr>
              <a:t>フレンドが形成される</a:t>
            </a:r>
            <a:endParaRPr sz="1300">
              <a:solidFill>
                <a:srgbClr val="F65BB9"/>
              </a:solidFill>
              <a:latin typeface="M PLUS Rounded 1c Medium"/>
              <a:ea typeface="M PLUS Rounded 1c Medium"/>
              <a:cs typeface="M PLUS Rounded 1c Medium"/>
              <a:sym typeface="M PLUS Rounded 1c Medium"/>
            </a:endParaRPr>
          </a:p>
        </p:txBody>
      </p:sp>
      <p:cxnSp>
        <p:nvCxnSpPr>
          <p:cNvPr id="200" name="Google Shape;200;p17"/>
          <p:cNvCxnSpPr/>
          <p:nvPr/>
        </p:nvCxnSpPr>
        <p:spPr>
          <a:xfrm rot="10800000" flipH="1">
            <a:off x="2011350" y="2211644"/>
            <a:ext cx="1368900" cy="222000"/>
          </a:xfrm>
          <a:prstGeom prst="straightConnector1">
            <a:avLst/>
          </a:prstGeom>
          <a:noFill/>
          <a:ln w="38100" cap="flat" cmpd="sng">
            <a:solidFill>
              <a:srgbClr val="6D9EEB"/>
            </a:solidFill>
            <a:prstDash val="solid"/>
            <a:round/>
            <a:headEnd type="none" w="med" len="med"/>
            <a:tailEnd type="none" w="med" len="med"/>
          </a:ln>
        </p:spPr>
      </p:cxnSp>
      <p:cxnSp>
        <p:nvCxnSpPr>
          <p:cNvPr id="201" name="Google Shape;201;p17"/>
          <p:cNvCxnSpPr/>
          <p:nvPr/>
        </p:nvCxnSpPr>
        <p:spPr>
          <a:xfrm rot="10800000" flipH="1">
            <a:off x="3387500" y="1881800"/>
            <a:ext cx="709200" cy="331800"/>
          </a:xfrm>
          <a:prstGeom prst="straightConnector1">
            <a:avLst/>
          </a:prstGeom>
          <a:noFill/>
          <a:ln w="38100" cap="flat" cmpd="sng">
            <a:solidFill>
              <a:srgbClr val="6D9EEB"/>
            </a:solidFill>
            <a:prstDash val="solid"/>
            <a:round/>
            <a:headEnd type="none" w="med" len="med"/>
            <a:tailEnd type="none" w="med" len="med"/>
          </a:ln>
        </p:spPr>
      </p:cxnSp>
      <p:cxnSp>
        <p:nvCxnSpPr>
          <p:cNvPr id="202" name="Google Shape;202;p17"/>
          <p:cNvCxnSpPr/>
          <p:nvPr/>
        </p:nvCxnSpPr>
        <p:spPr>
          <a:xfrm rot="10800000" flipH="1">
            <a:off x="3810050" y="1881644"/>
            <a:ext cx="315300" cy="1311600"/>
          </a:xfrm>
          <a:prstGeom prst="straightConnector1">
            <a:avLst/>
          </a:prstGeom>
          <a:noFill/>
          <a:ln w="38100" cap="flat" cmpd="sng">
            <a:solidFill>
              <a:srgbClr val="6D9EEB"/>
            </a:solidFill>
            <a:prstDash val="solid"/>
            <a:round/>
            <a:headEnd type="none" w="med" len="med"/>
            <a:tailEnd type="none" w="med" len="med"/>
          </a:ln>
        </p:spPr>
      </p:cxnSp>
      <p:cxnSp>
        <p:nvCxnSpPr>
          <p:cNvPr id="203" name="Google Shape;203;p17"/>
          <p:cNvCxnSpPr/>
          <p:nvPr/>
        </p:nvCxnSpPr>
        <p:spPr>
          <a:xfrm rot="10800000" flipH="1">
            <a:off x="2848200" y="3186069"/>
            <a:ext cx="961800" cy="193500"/>
          </a:xfrm>
          <a:prstGeom prst="straightConnector1">
            <a:avLst/>
          </a:prstGeom>
          <a:noFill/>
          <a:ln w="38100" cap="flat" cmpd="sng">
            <a:solidFill>
              <a:srgbClr val="6D9EEB"/>
            </a:solidFill>
            <a:prstDash val="solid"/>
            <a:round/>
            <a:headEnd type="none" w="med" len="med"/>
            <a:tailEnd type="none" w="med" len="med"/>
          </a:ln>
        </p:spPr>
      </p:cxnSp>
      <p:cxnSp>
        <p:nvCxnSpPr>
          <p:cNvPr id="204" name="Google Shape;204;p17"/>
          <p:cNvCxnSpPr/>
          <p:nvPr/>
        </p:nvCxnSpPr>
        <p:spPr>
          <a:xfrm>
            <a:off x="2892775" y="3379569"/>
            <a:ext cx="1053300" cy="286800"/>
          </a:xfrm>
          <a:prstGeom prst="straightConnector1">
            <a:avLst/>
          </a:prstGeom>
          <a:noFill/>
          <a:ln w="38100" cap="flat" cmpd="sng">
            <a:solidFill>
              <a:srgbClr val="6D9EEB"/>
            </a:solidFill>
            <a:prstDash val="solid"/>
            <a:round/>
            <a:headEnd type="none" w="med" len="med"/>
            <a:tailEnd type="none" w="med" len="med"/>
          </a:ln>
        </p:spPr>
      </p:cxnSp>
      <p:cxnSp>
        <p:nvCxnSpPr>
          <p:cNvPr id="205" name="Google Shape;205;p17"/>
          <p:cNvCxnSpPr/>
          <p:nvPr/>
        </p:nvCxnSpPr>
        <p:spPr>
          <a:xfrm>
            <a:off x="3939050" y="3680544"/>
            <a:ext cx="773700" cy="494700"/>
          </a:xfrm>
          <a:prstGeom prst="straightConnector1">
            <a:avLst/>
          </a:prstGeom>
          <a:noFill/>
          <a:ln w="38100" cap="flat" cmpd="sng">
            <a:solidFill>
              <a:srgbClr val="6D9EEB"/>
            </a:solidFill>
            <a:prstDash val="solid"/>
            <a:round/>
            <a:headEnd type="none" w="med" len="med"/>
            <a:tailEnd type="none" w="med" len="med"/>
          </a:ln>
        </p:spPr>
      </p:cxnSp>
      <p:cxnSp>
        <p:nvCxnSpPr>
          <p:cNvPr id="206" name="Google Shape;206;p17"/>
          <p:cNvCxnSpPr/>
          <p:nvPr/>
        </p:nvCxnSpPr>
        <p:spPr>
          <a:xfrm>
            <a:off x="3200925" y="3888369"/>
            <a:ext cx="1519200" cy="286800"/>
          </a:xfrm>
          <a:prstGeom prst="straightConnector1">
            <a:avLst/>
          </a:prstGeom>
          <a:noFill/>
          <a:ln w="38100" cap="flat" cmpd="sng">
            <a:solidFill>
              <a:srgbClr val="6D9EEB"/>
            </a:solidFill>
            <a:prstDash val="solid"/>
            <a:round/>
            <a:headEnd type="none" w="med" len="med"/>
            <a:tailEnd type="none" w="med" len="med"/>
          </a:ln>
        </p:spPr>
      </p:cxnSp>
      <p:cxnSp>
        <p:nvCxnSpPr>
          <p:cNvPr id="207" name="Google Shape;207;p17"/>
          <p:cNvCxnSpPr/>
          <p:nvPr/>
        </p:nvCxnSpPr>
        <p:spPr>
          <a:xfrm>
            <a:off x="3208100" y="3909869"/>
            <a:ext cx="129000" cy="93300"/>
          </a:xfrm>
          <a:prstGeom prst="straightConnector1">
            <a:avLst/>
          </a:prstGeom>
          <a:noFill/>
          <a:ln w="38100" cap="flat" cmpd="sng">
            <a:solidFill>
              <a:srgbClr val="6D9EEB"/>
            </a:solidFill>
            <a:prstDash val="solid"/>
            <a:round/>
            <a:headEnd type="none" w="med" len="med"/>
            <a:tailEnd type="none" w="med" len="med"/>
          </a:ln>
        </p:spPr>
      </p:cxnSp>
      <p:cxnSp>
        <p:nvCxnSpPr>
          <p:cNvPr id="208" name="Google Shape;208;p17"/>
          <p:cNvCxnSpPr/>
          <p:nvPr/>
        </p:nvCxnSpPr>
        <p:spPr>
          <a:xfrm flipH="1">
            <a:off x="3231525" y="4003019"/>
            <a:ext cx="98400" cy="260100"/>
          </a:xfrm>
          <a:prstGeom prst="straightConnector1">
            <a:avLst/>
          </a:prstGeom>
          <a:noFill/>
          <a:ln w="38100" cap="flat" cmpd="sng">
            <a:solidFill>
              <a:srgbClr val="6D9EEB"/>
            </a:solidFill>
            <a:prstDash val="solid"/>
            <a:round/>
            <a:headEnd type="none" w="med" len="med"/>
            <a:tailEnd type="none" w="med" len="med"/>
          </a:ln>
        </p:spPr>
      </p:cxnSp>
      <p:cxnSp>
        <p:nvCxnSpPr>
          <p:cNvPr id="209" name="Google Shape;209;p17"/>
          <p:cNvCxnSpPr/>
          <p:nvPr/>
        </p:nvCxnSpPr>
        <p:spPr>
          <a:xfrm rot="10800000">
            <a:off x="2334025" y="3709100"/>
            <a:ext cx="913200" cy="554100"/>
          </a:xfrm>
          <a:prstGeom prst="straightConnector1">
            <a:avLst/>
          </a:prstGeom>
          <a:noFill/>
          <a:ln w="38100" cap="flat" cmpd="sng">
            <a:solidFill>
              <a:srgbClr val="6D9EEB"/>
            </a:solidFill>
            <a:prstDash val="solid"/>
            <a:round/>
            <a:headEnd type="none" w="med" len="med"/>
            <a:tailEnd type="none" w="med" len="med"/>
          </a:ln>
        </p:spPr>
      </p:cxnSp>
      <p:cxnSp>
        <p:nvCxnSpPr>
          <p:cNvPr id="210" name="Google Shape;210;p17"/>
          <p:cNvCxnSpPr/>
          <p:nvPr/>
        </p:nvCxnSpPr>
        <p:spPr>
          <a:xfrm rot="10800000" flipH="1">
            <a:off x="1445225" y="3723694"/>
            <a:ext cx="917100" cy="286500"/>
          </a:xfrm>
          <a:prstGeom prst="straightConnector1">
            <a:avLst/>
          </a:prstGeom>
          <a:noFill/>
          <a:ln w="38100" cap="flat" cmpd="sng">
            <a:solidFill>
              <a:srgbClr val="6D9EEB"/>
            </a:solidFill>
            <a:prstDash val="solid"/>
            <a:round/>
            <a:headEnd type="none" w="med" len="med"/>
            <a:tailEnd type="none" w="med" len="med"/>
          </a:ln>
        </p:spPr>
      </p:cxnSp>
      <p:pic>
        <p:nvPicPr>
          <p:cNvPr id="211" name="Google Shape;211;p17"/>
          <p:cNvPicPr preferRelativeResize="0"/>
          <p:nvPr/>
        </p:nvPicPr>
        <p:blipFill>
          <a:blip r:embed="rId6">
            <a:alphaModFix/>
          </a:blip>
          <a:stretch>
            <a:fillRect/>
          </a:stretch>
        </p:blipFill>
        <p:spPr>
          <a:xfrm>
            <a:off x="1310013" y="1741993"/>
            <a:ext cx="3688238" cy="2549801"/>
          </a:xfrm>
          <a:prstGeom prst="rect">
            <a:avLst/>
          </a:prstGeom>
          <a:noFill/>
          <a:ln>
            <a:noFill/>
          </a:ln>
        </p:spPr>
      </p:pic>
      <p:grpSp>
        <p:nvGrpSpPr>
          <p:cNvPr id="212" name="Google Shape;212;p17"/>
          <p:cNvGrpSpPr/>
          <p:nvPr/>
        </p:nvGrpSpPr>
        <p:grpSpPr>
          <a:xfrm>
            <a:off x="129026" y="593541"/>
            <a:ext cx="1898436" cy="804213"/>
            <a:chOff x="-785374" y="579208"/>
            <a:chExt cx="1898436" cy="804213"/>
          </a:xfrm>
        </p:grpSpPr>
        <p:sp>
          <p:nvSpPr>
            <p:cNvPr id="213" name="Google Shape;213;p17"/>
            <p:cNvSpPr/>
            <p:nvPr/>
          </p:nvSpPr>
          <p:spPr>
            <a:xfrm>
              <a:off x="-785374" y="579208"/>
              <a:ext cx="1898436" cy="804213"/>
            </a:xfrm>
            <a:prstGeom prst="irregularSeal2">
              <a:avLst/>
            </a:prstGeom>
            <a:gradFill>
              <a:gsLst>
                <a:gs pos="0">
                  <a:srgbClr val="D4E5F5"/>
                </a:gs>
                <a:gs pos="100000">
                  <a:srgbClr val="70A4D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b="1">
                  <a:solidFill>
                    <a:schemeClr val="lt1"/>
                  </a:solidFill>
                  <a:latin typeface="M PLUS Rounded 1c"/>
                  <a:ea typeface="M PLUS Rounded 1c"/>
                  <a:cs typeface="M PLUS Rounded 1c"/>
                  <a:sym typeface="M PLUS Rounded 1c"/>
                </a:rPr>
                <a:t>発想</a:t>
              </a:r>
              <a:endParaRPr b="1">
                <a:solidFill>
                  <a:schemeClr val="lt1"/>
                </a:solidFill>
                <a:latin typeface="M PLUS Rounded 1c"/>
                <a:ea typeface="M PLUS Rounded 1c"/>
                <a:cs typeface="M PLUS Rounded 1c"/>
                <a:sym typeface="M PLUS Rounded 1c"/>
              </a:endParaRPr>
            </a:p>
            <a:p>
              <a:pPr marL="0" lvl="0" indent="0" algn="l" rtl="0">
                <a:spcBef>
                  <a:spcPts val="0"/>
                </a:spcBef>
                <a:spcAft>
                  <a:spcPts val="0"/>
                </a:spcAft>
                <a:buNone/>
              </a:pPr>
              <a:r>
                <a:rPr lang="ja" b="1">
                  <a:solidFill>
                    <a:schemeClr val="lt1"/>
                  </a:solidFill>
                  <a:latin typeface="M PLUS Rounded 1c"/>
                  <a:ea typeface="M PLUS Rounded 1c"/>
                  <a:cs typeface="M PLUS Rounded 1c"/>
                  <a:sym typeface="M PLUS Rounded 1c"/>
                </a:rPr>
                <a:t>転換</a:t>
              </a:r>
              <a:endParaRPr b="1">
                <a:solidFill>
                  <a:schemeClr val="lt1"/>
                </a:solidFill>
                <a:latin typeface="M PLUS Rounded 1c"/>
                <a:ea typeface="M PLUS Rounded 1c"/>
                <a:cs typeface="M PLUS Rounded 1c"/>
                <a:sym typeface="M PLUS Rounded 1c"/>
              </a:endParaRPr>
            </a:p>
          </p:txBody>
        </p:sp>
        <p:pic>
          <p:nvPicPr>
            <p:cNvPr id="214" name="Google Shape;214;p17"/>
            <p:cNvPicPr preferRelativeResize="0"/>
            <p:nvPr/>
          </p:nvPicPr>
          <p:blipFill>
            <a:blip r:embed="rId7">
              <a:alphaModFix/>
            </a:blip>
            <a:stretch>
              <a:fillRect/>
            </a:stretch>
          </p:blipFill>
          <p:spPr>
            <a:xfrm>
              <a:off x="180083" y="864412"/>
              <a:ext cx="357459" cy="286500"/>
            </a:xfrm>
            <a:prstGeom prst="rect">
              <a:avLst/>
            </a:prstGeom>
            <a:noFill/>
            <a:ln>
              <a:noFill/>
            </a:ln>
          </p:spPr>
        </p:pic>
      </p:grpSp>
      <p:sp>
        <p:nvSpPr>
          <p:cNvPr id="215" name="Google Shape;215;p17"/>
          <p:cNvSpPr/>
          <p:nvPr/>
        </p:nvSpPr>
        <p:spPr>
          <a:xfrm>
            <a:off x="2898350" y="1939169"/>
            <a:ext cx="1168100" cy="1354400"/>
          </a:xfrm>
          <a:custGeom>
            <a:avLst/>
            <a:gdLst/>
            <a:ahLst/>
            <a:cxnLst/>
            <a:rect l="l" t="t" r="r" b="b"/>
            <a:pathLst>
              <a:path w="46724" h="54176" extrusionOk="0">
                <a:moveTo>
                  <a:pt x="46724" y="0"/>
                </a:moveTo>
                <a:lnTo>
                  <a:pt x="0" y="54176"/>
                </a:lnTo>
                <a:lnTo>
                  <a:pt x="34971" y="47010"/>
                </a:lnTo>
                <a:close/>
              </a:path>
            </a:pathLst>
          </a:custGeom>
          <a:solidFill>
            <a:srgbClr val="F65BB9">
              <a:alpha val="53930"/>
            </a:srgbClr>
          </a:solidFill>
          <a:ln>
            <a:noFill/>
          </a:ln>
        </p:spPr>
      </p:sp>
      <p:pic>
        <p:nvPicPr>
          <p:cNvPr id="216" name="Google Shape;216;p17"/>
          <p:cNvPicPr preferRelativeResize="0"/>
          <p:nvPr/>
        </p:nvPicPr>
        <p:blipFill>
          <a:blip r:embed="rId8">
            <a:alphaModFix/>
          </a:blip>
          <a:stretch>
            <a:fillRect/>
          </a:stretch>
        </p:blipFill>
        <p:spPr>
          <a:xfrm>
            <a:off x="891083" y="2594493"/>
            <a:ext cx="1318566" cy="912000"/>
          </a:xfrm>
          <a:prstGeom prst="rect">
            <a:avLst/>
          </a:prstGeom>
          <a:noFill/>
          <a:ln>
            <a:noFill/>
          </a:ln>
        </p:spPr>
      </p:pic>
      <p:sp>
        <p:nvSpPr>
          <p:cNvPr id="217" name="Google Shape;217;p17"/>
          <p:cNvSpPr txBox="1">
            <a:spLocks noGrp="1"/>
          </p:cNvSpPr>
          <p:nvPr>
            <p:ph type="title"/>
          </p:nvPr>
        </p:nvSpPr>
        <p:spPr>
          <a:xfrm>
            <a:off x="762925" y="803600"/>
            <a:ext cx="4992600" cy="10068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ja" sz="2000">
                <a:solidFill>
                  <a:srgbClr val="FFFFFF"/>
                </a:solidFill>
                <a:latin typeface="M PLUS Rounded 1c Medium"/>
                <a:ea typeface="M PLUS Rounded 1c Medium"/>
                <a:cs typeface="M PLUS Rounded 1c Medium"/>
                <a:sym typeface="M PLUS Rounded 1c Medium"/>
              </a:rPr>
              <a:t>友だちを増やすのではなく、</a:t>
            </a:r>
            <a:endParaRPr sz="2000">
              <a:solidFill>
                <a:srgbClr val="FFFFFF"/>
              </a:solidFill>
              <a:latin typeface="M PLUS Rounded 1c Medium"/>
              <a:ea typeface="M PLUS Rounded 1c Medium"/>
              <a:cs typeface="M PLUS Rounded 1c Medium"/>
              <a:sym typeface="M PLUS Rounded 1c Medium"/>
            </a:endParaRPr>
          </a:p>
          <a:p>
            <a:pPr marL="0" lvl="0" indent="0" algn="ctr" rtl="0">
              <a:lnSpc>
                <a:spcPct val="115000"/>
              </a:lnSpc>
              <a:spcBef>
                <a:spcPts val="0"/>
              </a:spcBef>
              <a:spcAft>
                <a:spcPts val="0"/>
              </a:spcAft>
              <a:buNone/>
            </a:pPr>
            <a:r>
              <a:rPr lang="ja" sz="2300">
                <a:solidFill>
                  <a:srgbClr val="FFFFFF"/>
                </a:solidFill>
                <a:latin typeface="M PLUS Rounded 1c Medium"/>
                <a:ea typeface="M PLUS Rounded 1c Medium"/>
                <a:cs typeface="M PLUS Rounded 1c Medium"/>
                <a:sym typeface="M PLUS Rounded 1c Medium"/>
              </a:rPr>
              <a:t>少数の隣人と絆を深める</a:t>
            </a:r>
            <a:r>
              <a:rPr lang="ja" sz="2000">
                <a:solidFill>
                  <a:srgbClr val="FFFFFF"/>
                </a:solidFill>
                <a:latin typeface="M PLUS Rounded 1c Medium"/>
                <a:ea typeface="M PLUS Rounded 1c Medium"/>
                <a:cs typeface="M PLUS Rounded 1c Medium"/>
                <a:sym typeface="M PLUS Rounded 1c Medium"/>
              </a:rPr>
              <a:t> ためのアプリ</a:t>
            </a:r>
            <a:endParaRPr>
              <a:solidFill>
                <a:srgbClr val="FFFFFF"/>
              </a:solidFill>
              <a:latin typeface="M PLUS Rounded 1c Medium"/>
              <a:ea typeface="M PLUS Rounded 1c Medium"/>
              <a:cs typeface="M PLUS Rounded 1c Medium"/>
              <a:sym typeface="M PLUS Rounded 1c Medium"/>
            </a:endParaRPr>
          </a:p>
        </p:txBody>
      </p:sp>
      <p:sp>
        <p:nvSpPr>
          <p:cNvPr id="218" name="Google Shape;218;p17"/>
          <p:cNvSpPr txBox="1">
            <a:spLocks noGrp="1"/>
          </p:cNvSpPr>
          <p:nvPr>
            <p:ph type="title"/>
          </p:nvPr>
        </p:nvSpPr>
        <p:spPr>
          <a:xfrm>
            <a:off x="747315" y="780185"/>
            <a:ext cx="4992600" cy="10068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ja" sz="2000">
                <a:solidFill>
                  <a:srgbClr val="F65BB9"/>
                </a:solidFill>
                <a:latin typeface="M PLUS Rounded 1c Medium"/>
                <a:ea typeface="M PLUS Rounded 1c Medium"/>
                <a:cs typeface="M PLUS Rounded 1c Medium"/>
                <a:sym typeface="M PLUS Rounded 1c Medium"/>
              </a:rPr>
              <a:t>友だちを増やすのではなく、</a:t>
            </a:r>
            <a:endParaRPr sz="2000">
              <a:solidFill>
                <a:srgbClr val="F65BB9"/>
              </a:solidFill>
              <a:latin typeface="M PLUS Rounded 1c Medium"/>
              <a:ea typeface="M PLUS Rounded 1c Medium"/>
              <a:cs typeface="M PLUS Rounded 1c Medium"/>
              <a:sym typeface="M PLUS Rounded 1c Medium"/>
            </a:endParaRPr>
          </a:p>
          <a:p>
            <a:pPr marL="0" lvl="0" indent="0" algn="ctr" rtl="0">
              <a:lnSpc>
                <a:spcPct val="115000"/>
              </a:lnSpc>
              <a:spcBef>
                <a:spcPts val="0"/>
              </a:spcBef>
              <a:spcAft>
                <a:spcPts val="0"/>
              </a:spcAft>
              <a:buNone/>
            </a:pPr>
            <a:r>
              <a:rPr lang="ja" sz="2300">
                <a:solidFill>
                  <a:srgbClr val="F65BB9"/>
                </a:solidFill>
                <a:latin typeface="M PLUS Rounded 1c Medium"/>
                <a:ea typeface="M PLUS Rounded 1c Medium"/>
                <a:cs typeface="M PLUS Rounded 1c Medium"/>
                <a:sym typeface="M PLUS Rounded 1c Medium"/>
              </a:rPr>
              <a:t>少数の隣人と絆を深める</a:t>
            </a:r>
            <a:r>
              <a:rPr lang="ja" sz="2000">
                <a:solidFill>
                  <a:srgbClr val="F65BB9"/>
                </a:solidFill>
                <a:latin typeface="M PLUS Rounded 1c Medium"/>
                <a:ea typeface="M PLUS Rounded 1c Medium"/>
                <a:cs typeface="M PLUS Rounded 1c Medium"/>
                <a:sym typeface="M PLUS Rounded 1c Medium"/>
              </a:rPr>
              <a:t> ためのアプリ</a:t>
            </a:r>
            <a:endParaRPr>
              <a:solidFill>
                <a:srgbClr val="F65BB9"/>
              </a:solidFill>
              <a:latin typeface="M PLUS Rounded 1c Medium"/>
              <a:ea typeface="M PLUS Rounded 1c Medium"/>
              <a:cs typeface="M PLUS Rounded 1c Medium"/>
              <a:sym typeface="M PLUS Rounded 1c Medium"/>
            </a:endParaRPr>
          </a:p>
        </p:txBody>
      </p:sp>
      <p:sp>
        <p:nvSpPr>
          <p:cNvPr id="219" name="Google Shape;219;p17"/>
          <p:cNvSpPr txBox="1"/>
          <p:nvPr/>
        </p:nvSpPr>
        <p:spPr>
          <a:xfrm>
            <a:off x="1013075" y="322200"/>
            <a:ext cx="5799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a:solidFill>
                  <a:schemeClr val="dk1"/>
                </a:solidFill>
                <a:latin typeface="RocknRoll One"/>
                <a:ea typeface="RocknRoll One"/>
                <a:cs typeface="RocknRoll One"/>
                <a:sym typeface="RocknRoll One"/>
              </a:rPr>
              <a:t>孤独にさせないSNS【AcSerend】</a:t>
            </a:r>
            <a:endParaRPr sz="2000">
              <a:solidFill>
                <a:schemeClr val="dk1"/>
              </a:solidFill>
              <a:latin typeface="RocknRoll One"/>
              <a:ea typeface="RocknRoll One"/>
              <a:cs typeface="RocknRoll One"/>
              <a:sym typeface="RocknRoll One"/>
            </a:endParaRPr>
          </a:p>
        </p:txBody>
      </p:sp>
      <p:sp>
        <p:nvSpPr>
          <p:cNvPr id="220" name="Google Shape;220;p17"/>
          <p:cNvSpPr txBox="1"/>
          <p:nvPr/>
        </p:nvSpPr>
        <p:spPr>
          <a:xfrm>
            <a:off x="1207625" y="4189344"/>
            <a:ext cx="348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200" b="1">
                <a:latin typeface="M PLUS 1p"/>
                <a:ea typeface="M PLUS 1p"/>
                <a:cs typeface="M PLUS 1p"/>
                <a:sym typeface="M PLUS 1p"/>
              </a:rPr>
              <a:t>※位置情報は</a:t>
            </a:r>
            <a:r>
              <a:rPr lang="ja" sz="1200" b="1">
                <a:solidFill>
                  <a:schemeClr val="dk1"/>
                </a:solidFill>
                <a:latin typeface="M PLUS 1p"/>
                <a:ea typeface="M PLUS 1p"/>
                <a:cs typeface="M PLUS 1p"/>
                <a:sym typeface="M PLUS 1p"/>
              </a:rPr>
              <a:t>ユーザー同士には</a:t>
            </a:r>
            <a:r>
              <a:rPr lang="ja" sz="1200" b="1">
                <a:latin typeface="M PLUS 1p"/>
                <a:ea typeface="M PLUS 1p"/>
                <a:cs typeface="M PLUS 1p"/>
                <a:sym typeface="M PLUS 1p"/>
              </a:rPr>
              <a:t>公開されません</a:t>
            </a:r>
            <a:endParaRPr sz="1200" b="1">
              <a:latin typeface="M PLUS 1p"/>
              <a:ea typeface="M PLUS 1p"/>
              <a:cs typeface="M PLUS 1p"/>
              <a:sym typeface="M PLUS 1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9"/>
                                        </p:tgtEl>
                                        <p:attrNameLst>
                                          <p:attrName>style.visibility</p:attrName>
                                        </p:attrNameLst>
                                      </p:cBhvr>
                                      <p:to>
                                        <p:strVal val="visible"/>
                                      </p:to>
                                    </p:set>
                                    <p:anim calcmode="lin" valueType="num">
                                      <p:cBhvr additive="base">
                                        <p:cTn id="7" dur="1000"/>
                                        <p:tgtEl>
                                          <p:spTgt spid="219"/>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fade">
                                      <p:cBhvr>
                                        <p:cTn id="10" dur="1000"/>
                                        <p:tgtEl>
                                          <p:spTgt spid="19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12"/>
                                        </p:tgtEl>
                                        <p:attrNameLst>
                                          <p:attrName>style.visibility</p:attrName>
                                        </p:attrNameLst>
                                      </p:cBhvr>
                                      <p:to>
                                        <p:strVal val="visible"/>
                                      </p:to>
                                    </p:set>
                                    <p:anim calcmode="lin" valueType="num">
                                      <p:cBhvr additive="base">
                                        <p:cTn id="15" dur="1000"/>
                                        <p:tgtEl>
                                          <p:spTgt spid="212"/>
                                        </p:tgtEl>
                                        <p:attrNameLst>
                                          <p:attrName>ppt_w</p:attrName>
                                        </p:attrNameLst>
                                      </p:cBhvr>
                                      <p:tavLst>
                                        <p:tav tm="0">
                                          <p:val>
                                            <p:strVal val="0"/>
                                          </p:val>
                                        </p:tav>
                                        <p:tav tm="100000">
                                          <p:val>
                                            <p:strVal val="#ppt_w"/>
                                          </p:val>
                                        </p:tav>
                                      </p:tavLst>
                                    </p:anim>
                                    <p:anim calcmode="lin" valueType="num">
                                      <p:cBhvr additive="base">
                                        <p:cTn id="16" dur="1000"/>
                                        <p:tgtEl>
                                          <p:spTgt spid="212"/>
                                        </p:tgtEl>
                                        <p:attrNameLst>
                                          <p:attrName>ppt_h</p:attrName>
                                        </p:attrNameLst>
                                      </p:cBhvr>
                                      <p:tavLst>
                                        <p:tav tm="0">
                                          <p:val>
                                            <p:strVal val="0"/>
                                          </p:val>
                                        </p:tav>
                                        <p:tav tm="100000">
                                          <p:val>
                                            <p:strVal val="#ppt_h"/>
                                          </p:val>
                                        </p:tav>
                                      </p:tavLst>
                                    </p:anim>
                                  </p:childTnLst>
                                </p:cTn>
                              </p:par>
                            </p:childTnLst>
                          </p:cTn>
                        </p:par>
                        <p:par>
                          <p:cTn id="17" fill="hold">
                            <p:stCondLst>
                              <p:cond delay="1000"/>
                            </p:stCondLst>
                            <p:childTnLst>
                              <p:par>
                                <p:cTn id="18" presetID="8" presetClass="emph" presetSubtype="0" fill="hold" nodeType="afterEffect">
                                  <p:stCondLst>
                                    <p:cond delay="0"/>
                                  </p:stCondLst>
                                  <p:childTnLst>
                                    <p:animRot by="-21600000">
                                      <p:cBhvr>
                                        <p:cTn id="19" dur="1000" fill="hold"/>
                                        <p:tgtEl>
                                          <p:spTgt spid="212"/>
                                        </p:tgtEl>
                                        <p:attrNameLst>
                                          <p:attrName>r</p:attrName>
                                        </p:attrNameLst>
                                      </p:cBhvr>
                                    </p:animRo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fade">
                                      <p:cBhvr>
                                        <p:cTn id="23" dur="1000"/>
                                        <p:tgtEl>
                                          <p:spTgt spid="218"/>
                                        </p:tgtEl>
                                      </p:cBhvr>
                                    </p:animEffect>
                                  </p:childTnLst>
                                </p:cTn>
                              </p:par>
                              <p:par>
                                <p:cTn id="24" presetID="10" presetClass="entr" presetSubtype="0" fill="hold" nodeType="withEffect">
                                  <p:stCondLst>
                                    <p:cond delay="0"/>
                                  </p:stCondLst>
                                  <p:childTnLst>
                                    <p:set>
                                      <p:cBhvr>
                                        <p:cTn id="25" dur="1" fill="hold">
                                          <p:stCondLst>
                                            <p:cond delay="0"/>
                                          </p:stCondLst>
                                        </p:cTn>
                                        <p:tgtEl>
                                          <p:spTgt spid="217"/>
                                        </p:tgtEl>
                                        <p:attrNameLst>
                                          <p:attrName>style.visibility</p:attrName>
                                        </p:attrNameLst>
                                      </p:cBhvr>
                                      <p:to>
                                        <p:strVal val="visible"/>
                                      </p:to>
                                    </p:set>
                                    <p:animEffect transition="in" filter="fade">
                                      <p:cBhvr>
                                        <p:cTn id="26" dur="1000"/>
                                        <p:tgtEl>
                                          <p:spTgt spid="2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7"/>
                                        </p:tgtEl>
                                        <p:attrNameLst>
                                          <p:attrName>style.visibility</p:attrName>
                                        </p:attrNameLst>
                                      </p:cBhvr>
                                      <p:to>
                                        <p:strVal val="visible"/>
                                      </p:to>
                                    </p:set>
                                    <p:animEffect transition="in" filter="fade">
                                      <p:cBhvr>
                                        <p:cTn id="31" dur="1000"/>
                                        <p:tgtEl>
                                          <p:spTgt spid="177"/>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79"/>
                                        </p:tgtEl>
                                        <p:attrNameLst>
                                          <p:attrName>style.visibility</p:attrName>
                                        </p:attrNameLst>
                                      </p:cBhvr>
                                      <p:to>
                                        <p:strVal val="visible"/>
                                      </p:to>
                                    </p:set>
                                    <p:animEffect transition="in" filter="fade">
                                      <p:cBhvr>
                                        <p:cTn id="35" dur="1000"/>
                                        <p:tgtEl>
                                          <p:spTgt spid="179"/>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80"/>
                                        </p:tgtEl>
                                        <p:attrNameLst>
                                          <p:attrName>style.visibility</p:attrName>
                                        </p:attrNameLst>
                                      </p:cBhvr>
                                      <p:to>
                                        <p:strVal val="visible"/>
                                      </p:to>
                                    </p:set>
                                    <p:animEffect transition="in" filter="fade">
                                      <p:cBhvr>
                                        <p:cTn id="39" dur="1000"/>
                                        <p:tgtEl>
                                          <p:spTgt spid="180"/>
                                        </p:tgtEl>
                                      </p:cBhvr>
                                    </p:animEffect>
                                  </p:childTnLst>
                                </p:cTn>
                              </p:par>
                              <p:par>
                                <p:cTn id="40" presetID="10" presetClass="entr" presetSubtype="0" fill="hold" nodeType="with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fade">
                                      <p:cBhvr>
                                        <p:cTn id="42" dur="1000"/>
                                        <p:tgtEl>
                                          <p:spTgt spid="173"/>
                                        </p:tgtEl>
                                      </p:cBhvr>
                                    </p:animEffect>
                                  </p:childTnLst>
                                </p:cTn>
                              </p:par>
                              <p:par>
                                <p:cTn id="43" presetID="10" presetClass="entr" presetSubtype="0" fill="hold" nodeType="withEffect">
                                  <p:stCondLst>
                                    <p:cond delay="0"/>
                                  </p:stCondLst>
                                  <p:childTnLst>
                                    <p:set>
                                      <p:cBhvr>
                                        <p:cTn id="44" dur="1" fill="hold">
                                          <p:stCondLst>
                                            <p:cond delay="0"/>
                                          </p:stCondLst>
                                        </p:cTn>
                                        <p:tgtEl>
                                          <p:spTgt spid="211"/>
                                        </p:tgtEl>
                                        <p:attrNameLst>
                                          <p:attrName>style.visibility</p:attrName>
                                        </p:attrNameLst>
                                      </p:cBhvr>
                                      <p:to>
                                        <p:strVal val="visible"/>
                                      </p:to>
                                    </p:set>
                                    <p:animEffect transition="in" filter="fade">
                                      <p:cBhvr>
                                        <p:cTn id="45" dur="1000"/>
                                        <p:tgtEl>
                                          <p:spTgt spid="211"/>
                                        </p:tgtEl>
                                      </p:cBhvr>
                                    </p:animEffect>
                                  </p:childTnLst>
                                </p:cTn>
                              </p:par>
                              <p:par>
                                <p:cTn id="46" presetID="10" presetClass="entr" presetSubtype="0" fill="hold" nodeType="withEffect">
                                  <p:stCondLst>
                                    <p:cond delay="0"/>
                                  </p:stCondLst>
                                  <p:childTnLst>
                                    <p:set>
                                      <p:cBhvr>
                                        <p:cTn id="47" dur="1" fill="hold">
                                          <p:stCondLst>
                                            <p:cond delay="0"/>
                                          </p:stCondLst>
                                        </p:cTn>
                                        <p:tgtEl>
                                          <p:spTgt spid="202"/>
                                        </p:tgtEl>
                                        <p:attrNameLst>
                                          <p:attrName>style.visibility</p:attrName>
                                        </p:attrNameLst>
                                      </p:cBhvr>
                                      <p:to>
                                        <p:strVal val="visible"/>
                                      </p:to>
                                    </p:set>
                                    <p:animEffect transition="in" filter="fade">
                                      <p:cBhvr>
                                        <p:cTn id="48" dur="1000"/>
                                        <p:tgtEl>
                                          <p:spTgt spid="202"/>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203"/>
                                        </p:tgtEl>
                                        <p:attrNameLst>
                                          <p:attrName>style.visibility</p:attrName>
                                        </p:attrNameLst>
                                      </p:cBhvr>
                                      <p:to>
                                        <p:strVal val="visible"/>
                                      </p:to>
                                    </p:set>
                                    <p:animEffect transition="in" filter="fade">
                                      <p:cBhvr>
                                        <p:cTn id="52" dur="1000"/>
                                        <p:tgtEl>
                                          <p:spTgt spid="203"/>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201"/>
                                        </p:tgtEl>
                                        <p:attrNameLst>
                                          <p:attrName>style.visibility</p:attrName>
                                        </p:attrNameLst>
                                      </p:cBhvr>
                                      <p:to>
                                        <p:strVal val="visible"/>
                                      </p:to>
                                    </p:set>
                                    <p:animEffect transition="in" filter="fade">
                                      <p:cBhvr>
                                        <p:cTn id="56" dur="1000"/>
                                        <p:tgtEl>
                                          <p:spTgt spid="201"/>
                                        </p:tgtEl>
                                      </p:cBhvr>
                                    </p:animEffect>
                                  </p:childTnLst>
                                </p:cTn>
                              </p:par>
                            </p:childTnLst>
                          </p:cTn>
                        </p:par>
                        <p:par>
                          <p:cTn id="57" fill="hold">
                            <p:stCondLst>
                              <p:cond delay="5000"/>
                            </p:stCondLst>
                            <p:childTnLst>
                              <p:par>
                                <p:cTn id="58" presetID="10" presetClass="entr" presetSubtype="0" fill="hold" nodeType="afterEffect">
                                  <p:stCondLst>
                                    <p:cond delay="0"/>
                                  </p:stCondLst>
                                  <p:childTnLst>
                                    <p:set>
                                      <p:cBhvr>
                                        <p:cTn id="59" dur="1" fill="hold">
                                          <p:stCondLst>
                                            <p:cond delay="0"/>
                                          </p:stCondLst>
                                        </p:cTn>
                                        <p:tgtEl>
                                          <p:spTgt spid="204"/>
                                        </p:tgtEl>
                                        <p:attrNameLst>
                                          <p:attrName>style.visibility</p:attrName>
                                        </p:attrNameLst>
                                      </p:cBhvr>
                                      <p:to>
                                        <p:strVal val="visible"/>
                                      </p:to>
                                    </p:set>
                                    <p:animEffect transition="in" filter="fade">
                                      <p:cBhvr>
                                        <p:cTn id="60" dur="1000"/>
                                        <p:tgtEl>
                                          <p:spTgt spid="204"/>
                                        </p:tgtEl>
                                      </p:cBhvr>
                                    </p:animEffect>
                                  </p:childTnLst>
                                </p:cTn>
                              </p:par>
                              <p:par>
                                <p:cTn id="61" presetID="10" presetClass="entr" presetSubtype="0" fill="hold" nodeType="withEffect">
                                  <p:stCondLst>
                                    <p:cond delay="0"/>
                                  </p:stCondLst>
                                  <p:childTnLst>
                                    <p:set>
                                      <p:cBhvr>
                                        <p:cTn id="62" dur="1" fill="hold">
                                          <p:stCondLst>
                                            <p:cond delay="0"/>
                                          </p:stCondLst>
                                        </p:cTn>
                                        <p:tgtEl>
                                          <p:spTgt spid="200"/>
                                        </p:tgtEl>
                                        <p:attrNameLst>
                                          <p:attrName>style.visibility</p:attrName>
                                        </p:attrNameLst>
                                      </p:cBhvr>
                                      <p:to>
                                        <p:strVal val="visible"/>
                                      </p:to>
                                    </p:set>
                                    <p:animEffect transition="in" filter="fade">
                                      <p:cBhvr>
                                        <p:cTn id="63" dur="1100"/>
                                        <p:tgtEl>
                                          <p:spTgt spid="200"/>
                                        </p:tgtEl>
                                      </p:cBhvr>
                                    </p:animEffect>
                                  </p:childTnLst>
                                </p:cTn>
                              </p:par>
                            </p:childTnLst>
                          </p:cTn>
                        </p:par>
                        <p:par>
                          <p:cTn id="64" fill="hold">
                            <p:stCondLst>
                              <p:cond delay="6100"/>
                            </p:stCondLst>
                            <p:childTnLst>
                              <p:par>
                                <p:cTn id="65" presetID="10" presetClass="entr" presetSubtype="0" fill="hold" nodeType="afterEffect">
                                  <p:stCondLst>
                                    <p:cond delay="0"/>
                                  </p:stCondLst>
                                  <p:childTnLst>
                                    <p:set>
                                      <p:cBhvr>
                                        <p:cTn id="66" dur="1" fill="hold">
                                          <p:stCondLst>
                                            <p:cond delay="0"/>
                                          </p:stCondLst>
                                        </p:cTn>
                                        <p:tgtEl>
                                          <p:spTgt spid="205"/>
                                        </p:tgtEl>
                                        <p:attrNameLst>
                                          <p:attrName>style.visibility</p:attrName>
                                        </p:attrNameLst>
                                      </p:cBhvr>
                                      <p:to>
                                        <p:strVal val="visible"/>
                                      </p:to>
                                    </p:set>
                                    <p:animEffect transition="in" filter="fade">
                                      <p:cBhvr>
                                        <p:cTn id="67" dur="1000"/>
                                        <p:tgtEl>
                                          <p:spTgt spid="205"/>
                                        </p:tgtEl>
                                      </p:cBhvr>
                                    </p:animEffect>
                                  </p:childTnLst>
                                </p:cTn>
                              </p:par>
                              <p:par>
                                <p:cTn id="68" presetID="10" presetClass="entr" presetSubtype="0" fill="hold" nodeType="withEffect">
                                  <p:stCondLst>
                                    <p:cond delay="0"/>
                                  </p:stCondLst>
                                  <p:childTnLst>
                                    <p:set>
                                      <p:cBhvr>
                                        <p:cTn id="69" dur="1" fill="hold">
                                          <p:stCondLst>
                                            <p:cond delay="0"/>
                                          </p:stCondLst>
                                        </p:cTn>
                                        <p:tgtEl>
                                          <p:spTgt spid="184"/>
                                        </p:tgtEl>
                                        <p:attrNameLst>
                                          <p:attrName>style.visibility</p:attrName>
                                        </p:attrNameLst>
                                      </p:cBhvr>
                                      <p:to>
                                        <p:strVal val="visible"/>
                                      </p:to>
                                    </p:set>
                                    <p:animEffect transition="in" filter="fade">
                                      <p:cBhvr>
                                        <p:cTn id="70" dur="1000"/>
                                        <p:tgtEl>
                                          <p:spTgt spid="184"/>
                                        </p:tgtEl>
                                      </p:cBhvr>
                                    </p:animEffect>
                                  </p:childTnLst>
                                </p:cTn>
                              </p:par>
                            </p:childTnLst>
                          </p:cTn>
                        </p:par>
                        <p:par>
                          <p:cTn id="71" fill="hold">
                            <p:stCondLst>
                              <p:cond delay="7100"/>
                            </p:stCondLst>
                            <p:childTnLst>
                              <p:par>
                                <p:cTn id="72" presetID="10" presetClass="entr" presetSubtype="0" fill="hold" nodeType="afterEffect">
                                  <p:stCondLst>
                                    <p:cond delay="0"/>
                                  </p:stCondLst>
                                  <p:childTnLst>
                                    <p:set>
                                      <p:cBhvr>
                                        <p:cTn id="73" dur="1" fill="hold">
                                          <p:stCondLst>
                                            <p:cond delay="0"/>
                                          </p:stCondLst>
                                        </p:cTn>
                                        <p:tgtEl>
                                          <p:spTgt spid="206"/>
                                        </p:tgtEl>
                                        <p:attrNameLst>
                                          <p:attrName>style.visibility</p:attrName>
                                        </p:attrNameLst>
                                      </p:cBhvr>
                                      <p:to>
                                        <p:strVal val="visible"/>
                                      </p:to>
                                    </p:set>
                                    <p:animEffect transition="in" filter="fade">
                                      <p:cBhvr>
                                        <p:cTn id="74" dur="1000"/>
                                        <p:tgtEl>
                                          <p:spTgt spid="206"/>
                                        </p:tgtEl>
                                      </p:cBhvr>
                                    </p:animEffect>
                                  </p:childTnLst>
                                </p:cTn>
                              </p:par>
                              <p:par>
                                <p:cTn id="75" presetID="10" presetClass="entr" presetSubtype="0" fill="hold" nodeType="withEffect">
                                  <p:stCondLst>
                                    <p:cond delay="0"/>
                                  </p:stCondLst>
                                  <p:childTnLst>
                                    <p:set>
                                      <p:cBhvr>
                                        <p:cTn id="76" dur="1" fill="hold">
                                          <p:stCondLst>
                                            <p:cond delay="0"/>
                                          </p:stCondLst>
                                        </p:cTn>
                                        <p:tgtEl>
                                          <p:spTgt spid="207"/>
                                        </p:tgtEl>
                                        <p:attrNameLst>
                                          <p:attrName>style.visibility</p:attrName>
                                        </p:attrNameLst>
                                      </p:cBhvr>
                                      <p:to>
                                        <p:strVal val="visible"/>
                                      </p:to>
                                    </p:set>
                                    <p:animEffect transition="in" filter="fade">
                                      <p:cBhvr>
                                        <p:cTn id="77" dur="1000"/>
                                        <p:tgtEl>
                                          <p:spTgt spid="207"/>
                                        </p:tgtEl>
                                      </p:cBhvr>
                                    </p:animEffect>
                                  </p:childTnLst>
                                </p:cTn>
                              </p:par>
                              <p:par>
                                <p:cTn id="78" presetID="10" presetClass="entr" presetSubtype="0" fill="hold" nodeType="withEffect">
                                  <p:stCondLst>
                                    <p:cond delay="0"/>
                                  </p:stCondLst>
                                  <p:childTnLst>
                                    <p:set>
                                      <p:cBhvr>
                                        <p:cTn id="79" dur="1" fill="hold">
                                          <p:stCondLst>
                                            <p:cond delay="0"/>
                                          </p:stCondLst>
                                        </p:cTn>
                                        <p:tgtEl>
                                          <p:spTgt spid="208"/>
                                        </p:tgtEl>
                                        <p:attrNameLst>
                                          <p:attrName>style.visibility</p:attrName>
                                        </p:attrNameLst>
                                      </p:cBhvr>
                                      <p:to>
                                        <p:strVal val="visible"/>
                                      </p:to>
                                    </p:set>
                                    <p:animEffect transition="in" filter="fade">
                                      <p:cBhvr>
                                        <p:cTn id="80" dur="1000"/>
                                        <p:tgtEl>
                                          <p:spTgt spid="208"/>
                                        </p:tgtEl>
                                      </p:cBhvr>
                                    </p:animEffect>
                                  </p:childTnLst>
                                </p:cTn>
                              </p:par>
                            </p:childTnLst>
                          </p:cTn>
                        </p:par>
                        <p:par>
                          <p:cTn id="81" fill="hold">
                            <p:stCondLst>
                              <p:cond delay="8100"/>
                            </p:stCondLst>
                            <p:childTnLst>
                              <p:par>
                                <p:cTn id="82" presetID="10" presetClass="entr" presetSubtype="0" fill="hold" nodeType="afterEffect">
                                  <p:stCondLst>
                                    <p:cond delay="0"/>
                                  </p:stCondLst>
                                  <p:childTnLst>
                                    <p:set>
                                      <p:cBhvr>
                                        <p:cTn id="83" dur="1" fill="hold">
                                          <p:stCondLst>
                                            <p:cond delay="0"/>
                                          </p:stCondLst>
                                        </p:cTn>
                                        <p:tgtEl>
                                          <p:spTgt spid="209"/>
                                        </p:tgtEl>
                                        <p:attrNameLst>
                                          <p:attrName>style.visibility</p:attrName>
                                        </p:attrNameLst>
                                      </p:cBhvr>
                                      <p:to>
                                        <p:strVal val="visible"/>
                                      </p:to>
                                    </p:set>
                                    <p:animEffect transition="in" filter="fade">
                                      <p:cBhvr>
                                        <p:cTn id="84" dur="1000"/>
                                        <p:tgtEl>
                                          <p:spTgt spid="209"/>
                                        </p:tgtEl>
                                      </p:cBhvr>
                                    </p:animEffect>
                                  </p:childTnLst>
                                </p:cTn>
                              </p:par>
                              <p:par>
                                <p:cTn id="85" presetID="10" presetClass="entr" presetSubtype="0" fill="hold" nodeType="withEffect">
                                  <p:stCondLst>
                                    <p:cond delay="0"/>
                                  </p:stCondLst>
                                  <p:childTnLst>
                                    <p:set>
                                      <p:cBhvr>
                                        <p:cTn id="86" dur="1" fill="hold">
                                          <p:stCondLst>
                                            <p:cond delay="0"/>
                                          </p:stCondLst>
                                        </p:cTn>
                                        <p:tgtEl>
                                          <p:spTgt spid="210"/>
                                        </p:tgtEl>
                                        <p:attrNameLst>
                                          <p:attrName>style.visibility</p:attrName>
                                        </p:attrNameLst>
                                      </p:cBhvr>
                                      <p:to>
                                        <p:strVal val="visible"/>
                                      </p:to>
                                    </p:set>
                                    <p:animEffect transition="in" filter="fade">
                                      <p:cBhvr>
                                        <p:cTn id="87" dur="1000"/>
                                        <p:tgtEl>
                                          <p:spTgt spid="210"/>
                                        </p:tgtEl>
                                      </p:cBhvr>
                                    </p:animEffect>
                                  </p:childTnLst>
                                </p:cTn>
                              </p:par>
                            </p:childTnLst>
                          </p:cTn>
                        </p:par>
                        <p:par>
                          <p:cTn id="88" fill="hold">
                            <p:stCondLst>
                              <p:cond delay="9100"/>
                            </p:stCondLst>
                            <p:childTnLst>
                              <p:par>
                                <p:cTn id="89" presetID="10" presetClass="entr" presetSubtype="0" fill="hold" nodeType="afterEffect">
                                  <p:stCondLst>
                                    <p:cond delay="0"/>
                                  </p:stCondLst>
                                  <p:childTnLst>
                                    <p:set>
                                      <p:cBhvr>
                                        <p:cTn id="90" dur="1" fill="hold">
                                          <p:stCondLst>
                                            <p:cond delay="0"/>
                                          </p:stCondLst>
                                        </p:cTn>
                                        <p:tgtEl>
                                          <p:spTgt spid="216"/>
                                        </p:tgtEl>
                                        <p:attrNameLst>
                                          <p:attrName>style.visibility</p:attrName>
                                        </p:attrNameLst>
                                      </p:cBhvr>
                                      <p:to>
                                        <p:strVal val="visible"/>
                                      </p:to>
                                    </p:set>
                                    <p:animEffect transition="in" filter="fade">
                                      <p:cBhvr>
                                        <p:cTn id="91" dur="1000"/>
                                        <p:tgtEl>
                                          <p:spTgt spid="216"/>
                                        </p:tgtEl>
                                      </p:cBhvr>
                                    </p:animEffect>
                                  </p:childTnLst>
                                </p:cTn>
                              </p:par>
                              <p:par>
                                <p:cTn id="92" presetID="10" presetClass="entr" presetSubtype="0" fill="hold" nodeType="withEffect">
                                  <p:stCondLst>
                                    <p:cond delay="0"/>
                                  </p:stCondLst>
                                  <p:childTnLst>
                                    <p:set>
                                      <p:cBhvr>
                                        <p:cTn id="93" dur="1" fill="hold">
                                          <p:stCondLst>
                                            <p:cond delay="0"/>
                                          </p:stCondLst>
                                        </p:cTn>
                                        <p:tgtEl>
                                          <p:spTgt spid="215"/>
                                        </p:tgtEl>
                                        <p:attrNameLst>
                                          <p:attrName>style.visibility</p:attrName>
                                        </p:attrNameLst>
                                      </p:cBhvr>
                                      <p:to>
                                        <p:strVal val="visible"/>
                                      </p:to>
                                    </p:set>
                                    <p:animEffect transition="in" filter="fade">
                                      <p:cBhvr>
                                        <p:cTn id="94" dur="1000"/>
                                        <p:tgtEl>
                                          <p:spTgt spid="215"/>
                                        </p:tgtEl>
                                      </p:cBhvr>
                                    </p:animEffect>
                                  </p:childTnLst>
                                </p:cTn>
                              </p:par>
                              <p:par>
                                <p:cTn id="95" presetID="10" presetClass="entr" presetSubtype="0" fill="hold" nodeType="withEffect">
                                  <p:stCondLst>
                                    <p:cond delay="0"/>
                                  </p:stCondLst>
                                  <p:childTnLst>
                                    <p:set>
                                      <p:cBhvr>
                                        <p:cTn id="96" dur="1" fill="hold">
                                          <p:stCondLst>
                                            <p:cond delay="0"/>
                                          </p:stCondLst>
                                        </p:cTn>
                                        <p:tgtEl>
                                          <p:spTgt spid="178"/>
                                        </p:tgtEl>
                                        <p:attrNameLst>
                                          <p:attrName>style.visibility</p:attrName>
                                        </p:attrNameLst>
                                      </p:cBhvr>
                                      <p:to>
                                        <p:strVal val="visible"/>
                                      </p:to>
                                    </p:set>
                                    <p:animEffect transition="in" filter="fade">
                                      <p:cBhvr>
                                        <p:cTn id="97" dur="1000"/>
                                        <p:tgtEl>
                                          <p:spTgt spid="178"/>
                                        </p:tgtEl>
                                      </p:cBhvr>
                                    </p:animEffect>
                                  </p:childTnLst>
                                </p:cTn>
                              </p:par>
                              <p:par>
                                <p:cTn id="98" presetID="10" presetClass="entr" presetSubtype="0" fill="hold" nodeType="withEffect">
                                  <p:stCondLst>
                                    <p:cond delay="0"/>
                                  </p:stCondLst>
                                  <p:childTnLst>
                                    <p:set>
                                      <p:cBhvr>
                                        <p:cTn id="99" dur="1" fill="hold">
                                          <p:stCondLst>
                                            <p:cond delay="0"/>
                                          </p:stCondLst>
                                        </p:cTn>
                                        <p:tgtEl>
                                          <p:spTgt spid="198"/>
                                        </p:tgtEl>
                                        <p:attrNameLst>
                                          <p:attrName>style.visibility</p:attrName>
                                        </p:attrNameLst>
                                      </p:cBhvr>
                                      <p:to>
                                        <p:strVal val="visible"/>
                                      </p:to>
                                    </p:set>
                                    <p:animEffect transition="in" filter="fade">
                                      <p:cBhvr>
                                        <p:cTn id="100" dur="1000"/>
                                        <p:tgtEl>
                                          <p:spTgt spid="198"/>
                                        </p:tgtEl>
                                      </p:cBhvr>
                                    </p:animEffect>
                                  </p:childTnLst>
                                </p:cTn>
                              </p:par>
                              <p:par>
                                <p:cTn id="101" presetID="10" presetClass="entr" presetSubtype="0" fill="hold" nodeType="withEffect">
                                  <p:stCondLst>
                                    <p:cond delay="0"/>
                                  </p:stCondLst>
                                  <p:childTnLst>
                                    <p:set>
                                      <p:cBhvr>
                                        <p:cTn id="102" dur="1" fill="hold">
                                          <p:stCondLst>
                                            <p:cond delay="0"/>
                                          </p:stCondLst>
                                        </p:cTn>
                                        <p:tgtEl>
                                          <p:spTgt spid="199"/>
                                        </p:tgtEl>
                                        <p:attrNameLst>
                                          <p:attrName>style.visibility</p:attrName>
                                        </p:attrNameLst>
                                      </p:cBhvr>
                                      <p:to>
                                        <p:strVal val="visible"/>
                                      </p:to>
                                    </p:set>
                                    <p:animEffect transition="in" filter="fade">
                                      <p:cBhvr>
                                        <p:cTn id="103" dur="1100"/>
                                        <p:tgtEl>
                                          <p:spTgt spid="199"/>
                                        </p:tgtEl>
                                      </p:cBhvr>
                                    </p:animEffect>
                                  </p:childTnLst>
                                </p:cTn>
                              </p:par>
                              <p:par>
                                <p:cTn id="104" presetID="2" presetClass="entr" presetSubtype="1" fill="hold" nodeType="withEffect">
                                  <p:stCondLst>
                                    <p:cond delay="0"/>
                                  </p:stCondLst>
                                  <p:childTnLst>
                                    <p:set>
                                      <p:cBhvr>
                                        <p:cTn id="105" dur="1" fill="hold">
                                          <p:stCondLst>
                                            <p:cond delay="0"/>
                                          </p:stCondLst>
                                        </p:cTn>
                                        <p:tgtEl>
                                          <p:spTgt spid="220"/>
                                        </p:tgtEl>
                                        <p:attrNameLst>
                                          <p:attrName>style.visibility</p:attrName>
                                        </p:attrNameLst>
                                      </p:cBhvr>
                                      <p:to>
                                        <p:strVal val="visible"/>
                                      </p:to>
                                    </p:set>
                                    <p:anim calcmode="lin" valueType="num">
                                      <p:cBhvr additive="base">
                                        <p:cTn id="106" dur="1000"/>
                                        <p:tgtEl>
                                          <p:spTgt spid="220"/>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82"/>
                                        </p:tgtEl>
                                        <p:attrNameLst>
                                          <p:attrName>style.visibility</p:attrName>
                                        </p:attrNameLst>
                                      </p:cBhvr>
                                      <p:to>
                                        <p:strVal val="visible"/>
                                      </p:to>
                                    </p:set>
                                    <p:animEffect transition="in" filter="fade">
                                      <p:cBhvr>
                                        <p:cTn id="111" dur="1100"/>
                                        <p:tgtEl>
                                          <p:spTgt spid="182"/>
                                        </p:tgtEl>
                                      </p:cBhvr>
                                    </p:animEffect>
                                  </p:childTnLst>
                                </p:cTn>
                              </p:par>
                            </p:childTnLst>
                          </p:cTn>
                        </p:par>
                        <p:par>
                          <p:cTn id="112" fill="hold">
                            <p:stCondLst>
                              <p:cond delay="1100"/>
                            </p:stCondLst>
                            <p:childTnLst>
                              <p:par>
                                <p:cTn id="113" presetID="23" presetClass="entr" presetSubtype="16" fill="hold" nodeType="afterEffect">
                                  <p:stCondLst>
                                    <p:cond delay="0"/>
                                  </p:stCondLst>
                                  <p:childTnLst>
                                    <p:set>
                                      <p:cBhvr>
                                        <p:cTn id="114" dur="1" fill="hold">
                                          <p:stCondLst>
                                            <p:cond delay="0"/>
                                          </p:stCondLst>
                                        </p:cTn>
                                        <p:tgtEl>
                                          <p:spTgt spid="183"/>
                                        </p:tgtEl>
                                        <p:attrNameLst>
                                          <p:attrName>style.visibility</p:attrName>
                                        </p:attrNameLst>
                                      </p:cBhvr>
                                      <p:to>
                                        <p:strVal val="visible"/>
                                      </p:to>
                                    </p:set>
                                    <p:anim calcmode="lin" valueType="num">
                                      <p:cBhvr additive="base">
                                        <p:cTn id="115" dur="1000"/>
                                        <p:tgtEl>
                                          <p:spTgt spid="183"/>
                                        </p:tgtEl>
                                        <p:attrNameLst>
                                          <p:attrName>ppt_w</p:attrName>
                                        </p:attrNameLst>
                                      </p:cBhvr>
                                      <p:tavLst>
                                        <p:tav tm="0">
                                          <p:val>
                                            <p:strVal val="0"/>
                                          </p:val>
                                        </p:tav>
                                        <p:tav tm="100000">
                                          <p:val>
                                            <p:strVal val="#ppt_w"/>
                                          </p:val>
                                        </p:tav>
                                      </p:tavLst>
                                    </p:anim>
                                    <p:anim calcmode="lin" valueType="num">
                                      <p:cBhvr additive="base">
                                        <p:cTn id="116" dur="1000"/>
                                        <p:tgtEl>
                                          <p:spTgt spid="183"/>
                                        </p:tgtEl>
                                        <p:attrNameLst>
                                          <p:attrName>ppt_h</p:attrName>
                                        </p:attrNameLst>
                                      </p:cBhvr>
                                      <p:tavLst>
                                        <p:tav tm="0">
                                          <p:val>
                                            <p:str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181"/>
                                        </p:tgtEl>
                                        <p:attrNameLst>
                                          <p:attrName>style.visibility</p:attrName>
                                        </p:attrNameLst>
                                      </p:cBhvr>
                                      <p:to>
                                        <p:strVal val="visible"/>
                                      </p:to>
                                    </p:set>
                                    <p:animEffect transition="in" filter="fade">
                                      <p:cBhvr>
                                        <p:cTn id="121"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8"/>
          <p:cNvPicPr preferRelativeResize="0"/>
          <p:nvPr/>
        </p:nvPicPr>
        <p:blipFill>
          <a:blip r:embed="rId3">
            <a:alphaModFix/>
          </a:blip>
          <a:stretch>
            <a:fillRect/>
          </a:stretch>
        </p:blipFill>
        <p:spPr>
          <a:xfrm rot="934605">
            <a:off x="5283170" y="202359"/>
            <a:ext cx="1213384" cy="2386087"/>
          </a:xfrm>
          <a:prstGeom prst="rect">
            <a:avLst/>
          </a:prstGeom>
          <a:noFill/>
          <a:ln>
            <a:noFill/>
          </a:ln>
        </p:spPr>
      </p:pic>
      <p:sp>
        <p:nvSpPr>
          <p:cNvPr id="227" name="Google Shape;227;p18"/>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chemeClr val="lt1"/>
                </a:solidFill>
                <a:latin typeface="RocknRoll One"/>
                <a:ea typeface="RocknRoll One"/>
                <a:cs typeface="RocknRoll One"/>
                <a:sym typeface="RocknRoll One"/>
              </a:rPr>
              <a:t>目次</a:t>
            </a:r>
            <a:endParaRPr sz="2466">
              <a:solidFill>
                <a:schemeClr val="lt1"/>
              </a:solidFill>
              <a:latin typeface="RocknRoll One"/>
              <a:ea typeface="RocknRoll One"/>
              <a:cs typeface="RocknRoll One"/>
              <a:sym typeface="RocknRoll One"/>
            </a:endParaRPr>
          </a:p>
        </p:txBody>
      </p:sp>
      <p:cxnSp>
        <p:nvCxnSpPr>
          <p:cNvPr id="228" name="Google Shape;228;p18"/>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sp>
        <p:nvSpPr>
          <p:cNvPr id="229" name="Google Shape;229;p18"/>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0" name="Google Shape;230;p18"/>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sp>
        <p:nvSpPr>
          <p:cNvPr id="231" name="Google Shape;231;p18"/>
          <p:cNvSpPr txBox="1"/>
          <p:nvPr/>
        </p:nvSpPr>
        <p:spPr>
          <a:xfrm>
            <a:off x="1013075" y="322200"/>
            <a:ext cx="37473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a:solidFill>
                  <a:schemeClr val="dk1"/>
                </a:solidFill>
                <a:latin typeface="RocknRoll One"/>
                <a:ea typeface="RocknRoll One"/>
                <a:cs typeface="RocknRoll One"/>
                <a:sym typeface="RocknRoll One"/>
              </a:rPr>
              <a:t>ホーム画面（機能①）</a:t>
            </a:r>
            <a:endParaRPr sz="2000">
              <a:solidFill>
                <a:schemeClr val="dk1"/>
              </a:solidFill>
              <a:latin typeface="RocknRoll One"/>
              <a:ea typeface="RocknRoll One"/>
              <a:cs typeface="RocknRoll One"/>
              <a:sym typeface="RocknRoll One"/>
            </a:endParaRPr>
          </a:p>
        </p:txBody>
      </p:sp>
      <p:sp>
        <p:nvSpPr>
          <p:cNvPr id="232" name="Google Shape;232;p18"/>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提案するアプリ（デモ）</a:t>
            </a:r>
            <a:endParaRPr sz="2466">
              <a:solidFill>
                <a:srgbClr val="EFEFEF"/>
              </a:solidFill>
              <a:latin typeface="RocknRoll One"/>
              <a:ea typeface="RocknRoll One"/>
              <a:cs typeface="RocknRoll One"/>
              <a:sym typeface="RocknRoll One"/>
            </a:endParaRPr>
          </a:p>
        </p:txBody>
      </p:sp>
      <p:pic>
        <p:nvPicPr>
          <p:cNvPr id="233" name="Google Shape;233;p18"/>
          <p:cNvPicPr preferRelativeResize="0"/>
          <p:nvPr/>
        </p:nvPicPr>
        <p:blipFill>
          <a:blip r:embed="rId4">
            <a:alphaModFix/>
          </a:blip>
          <a:stretch>
            <a:fillRect/>
          </a:stretch>
        </p:blipFill>
        <p:spPr>
          <a:xfrm>
            <a:off x="1881614" y="933630"/>
            <a:ext cx="764500" cy="1625874"/>
          </a:xfrm>
          <a:prstGeom prst="rect">
            <a:avLst/>
          </a:prstGeom>
          <a:noFill/>
          <a:ln>
            <a:noFill/>
          </a:ln>
        </p:spPr>
      </p:pic>
      <p:pic>
        <p:nvPicPr>
          <p:cNvPr id="234" name="Google Shape;234;p18"/>
          <p:cNvPicPr preferRelativeResize="0"/>
          <p:nvPr/>
        </p:nvPicPr>
        <p:blipFill>
          <a:blip r:embed="rId5">
            <a:alphaModFix/>
          </a:blip>
          <a:stretch>
            <a:fillRect/>
          </a:stretch>
        </p:blipFill>
        <p:spPr>
          <a:xfrm>
            <a:off x="3682137" y="995088"/>
            <a:ext cx="1697512" cy="3384448"/>
          </a:xfrm>
          <a:prstGeom prst="rect">
            <a:avLst/>
          </a:prstGeom>
          <a:noFill/>
          <a:ln>
            <a:noFill/>
          </a:ln>
        </p:spPr>
      </p:pic>
      <p:pic>
        <p:nvPicPr>
          <p:cNvPr id="235" name="Google Shape;235;p18"/>
          <p:cNvPicPr preferRelativeResize="0"/>
          <p:nvPr/>
        </p:nvPicPr>
        <p:blipFill>
          <a:blip r:embed="rId6">
            <a:alphaModFix/>
          </a:blip>
          <a:stretch>
            <a:fillRect/>
          </a:stretch>
        </p:blipFill>
        <p:spPr>
          <a:xfrm rot="-864676">
            <a:off x="3985096" y="1962427"/>
            <a:ext cx="1608234" cy="1206171"/>
          </a:xfrm>
          <a:prstGeom prst="rect">
            <a:avLst/>
          </a:prstGeom>
          <a:noFill/>
          <a:ln>
            <a:noFill/>
          </a:ln>
        </p:spPr>
      </p:pic>
      <p:sp>
        <p:nvSpPr>
          <p:cNvPr id="236" name="Google Shape;236;p18"/>
          <p:cNvSpPr txBox="1"/>
          <p:nvPr/>
        </p:nvSpPr>
        <p:spPr>
          <a:xfrm rot="934263">
            <a:off x="5541679" y="123160"/>
            <a:ext cx="1450641" cy="46183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ja" sz="900">
                <a:latin typeface="M PLUS 1p"/>
                <a:ea typeface="M PLUS 1p"/>
                <a:cs typeface="M PLUS 1p"/>
                <a:sym typeface="M PLUS 1p"/>
              </a:rPr>
              <a:t>雨の日バージョン　</a:t>
            </a:r>
            <a:endParaRPr sz="900">
              <a:latin typeface="M PLUS 1p"/>
              <a:ea typeface="M PLUS 1p"/>
              <a:cs typeface="M PLUS 1p"/>
              <a:sym typeface="M PLUS 1p"/>
            </a:endParaRPr>
          </a:p>
          <a:p>
            <a:pPr marL="0" lvl="0" indent="0" algn="r" rtl="0">
              <a:spcBef>
                <a:spcPts val="0"/>
              </a:spcBef>
              <a:spcAft>
                <a:spcPts val="0"/>
              </a:spcAft>
              <a:buNone/>
            </a:pPr>
            <a:r>
              <a:rPr lang="ja" sz="900">
                <a:latin typeface="M PLUS 1p"/>
                <a:ea typeface="M PLUS 1p"/>
                <a:cs typeface="M PLUS 1p"/>
                <a:sym typeface="M PLUS 1p"/>
              </a:rPr>
              <a:t>（余計な隠し機能）</a:t>
            </a:r>
            <a:endParaRPr sz="900">
              <a:latin typeface="M PLUS 1p"/>
              <a:ea typeface="M PLUS 1p"/>
              <a:cs typeface="M PLUS 1p"/>
              <a:sym typeface="M PLUS 1p"/>
            </a:endParaRPr>
          </a:p>
        </p:txBody>
      </p:sp>
      <p:pic>
        <p:nvPicPr>
          <p:cNvPr id="237" name="Google Shape;237;p18"/>
          <p:cNvPicPr preferRelativeResize="0"/>
          <p:nvPr/>
        </p:nvPicPr>
        <p:blipFill>
          <a:blip r:embed="rId7">
            <a:alphaModFix/>
          </a:blip>
          <a:stretch>
            <a:fillRect/>
          </a:stretch>
        </p:blipFill>
        <p:spPr>
          <a:xfrm>
            <a:off x="334072" y="4604578"/>
            <a:ext cx="1381474" cy="467574"/>
          </a:xfrm>
          <a:prstGeom prst="rect">
            <a:avLst/>
          </a:prstGeom>
          <a:noFill/>
          <a:ln>
            <a:noFill/>
          </a:ln>
        </p:spPr>
      </p:pic>
      <p:sp>
        <p:nvSpPr>
          <p:cNvPr id="238" name="Google Shape;238;p18"/>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8"/>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8" name="Google Shape;248;p18"/>
          <p:cNvPicPr preferRelativeResize="0"/>
          <p:nvPr/>
        </p:nvPicPr>
        <p:blipFill>
          <a:blip r:embed="rId8">
            <a:alphaModFix/>
          </a:blip>
          <a:stretch>
            <a:fillRect/>
          </a:stretch>
        </p:blipFill>
        <p:spPr>
          <a:xfrm>
            <a:off x="362400" y="2291492"/>
            <a:ext cx="301625" cy="377842"/>
          </a:xfrm>
          <a:prstGeom prst="rect">
            <a:avLst/>
          </a:prstGeom>
          <a:noFill/>
          <a:ln>
            <a:noFill/>
          </a:ln>
        </p:spPr>
      </p:pic>
      <p:sp>
        <p:nvSpPr>
          <p:cNvPr id="249" name="Google Shape;249;p18"/>
          <p:cNvSpPr txBox="1"/>
          <p:nvPr/>
        </p:nvSpPr>
        <p:spPr>
          <a:xfrm>
            <a:off x="3462875" y="563593"/>
            <a:ext cx="2128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b="1">
                <a:solidFill>
                  <a:srgbClr val="E0319C"/>
                </a:solidFill>
                <a:latin typeface="M PLUS 1p"/>
                <a:ea typeface="M PLUS 1p"/>
                <a:cs typeface="M PLUS 1p"/>
                <a:sym typeface="M PLUS 1p"/>
              </a:rPr>
              <a:t>情報が少なく</a:t>
            </a:r>
            <a:endParaRPr sz="1200" b="1">
              <a:solidFill>
                <a:srgbClr val="E0319C"/>
              </a:solidFill>
              <a:latin typeface="M PLUS 1p"/>
              <a:ea typeface="M PLUS 1p"/>
              <a:cs typeface="M PLUS 1p"/>
              <a:sym typeface="M PLUS 1p"/>
            </a:endParaRPr>
          </a:p>
          <a:p>
            <a:pPr marL="0" lvl="0" indent="0" algn="ctr" rtl="0">
              <a:spcBef>
                <a:spcPts val="0"/>
              </a:spcBef>
              <a:spcAft>
                <a:spcPts val="0"/>
              </a:spcAft>
              <a:buNone/>
            </a:pPr>
            <a:r>
              <a:rPr lang="ja" sz="1200" b="1">
                <a:solidFill>
                  <a:srgbClr val="E0319C"/>
                </a:solidFill>
                <a:latin typeface="M PLUS 1p"/>
                <a:ea typeface="M PLUS 1p"/>
                <a:cs typeface="M PLUS 1p"/>
                <a:sym typeface="M PLUS 1p"/>
              </a:rPr>
              <a:t>やることがシンプル</a:t>
            </a:r>
            <a:endParaRPr sz="1200" b="1">
              <a:solidFill>
                <a:srgbClr val="E0319C"/>
              </a:solidFill>
              <a:latin typeface="M PLUS 1p"/>
              <a:ea typeface="M PLUS 1p"/>
              <a:cs typeface="M PLUS 1p"/>
              <a:sym typeface="M PLUS 1p"/>
            </a:endParaRPr>
          </a:p>
        </p:txBody>
      </p:sp>
      <p:pic>
        <p:nvPicPr>
          <p:cNvPr id="250" name="Google Shape;250;p18"/>
          <p:cNvPicPr preferRelativeResize="0"/>
          <p:nvPr/>
        </p:nvPicPr>
        <p:blipFill>
          <a:blip r:embed="rId9">
            <a:alphaModFix/>
          </a:blip>
          <a:stretch>
            <a:fillRect/>
          </a:stretch>
        </p:blipFill>
        <p:spPr>
          <a:xfrm>
            <a:off x="815341" y="1119980"/>
            <a:ext cx="1118550" cy="2149751"/>
          </a:xfrm>
          <a:prstGeom prst="rect">
            <a:avLst/>
          </a:prstGeom>
          <a:noFill/>
          <a:ln>
            <a:noFill/>
          </a:ln>
        </p:spPr>
      </p:pic>
      <p:sp>
        <p:nvSpPr>
          <p:cNvPr id="251" name="Google Shape;251;p18"/>
          <p:cNvSpPr/>
          <p:nvPr/>
        </p:nvSpPr>
        <p:spPr>
          <a:xfrm>
            <a:off x="652200" y="868380"/>
            <a:ext cx="2048700" cy="2477700"/>
          </a:xfrm>
          <a:prstGeom prst="roundRect">
            <a:avLst>
              <a:gd name="adj" fmla="val 9718"/>
            </a:avLst>
          </a:prstGeom>
          <a:solidFill>
            <a:srgbClr val="1A1A1A">
              <a:alpha val="37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731000" y="3069550"/>
            <a:ext cx="3103500" cy="1345200"/>
          </a:xfrm>
          <a:prstGeom prst="wedgeEllipseCallout">
            <a:avLst>
              <a:gd name="adj1" fmla="val 54779"/>
              <a:gd name="adj2" fmla="val -46345"/>
            </a:avLst>
          </a:prstGeom>
          <a:solidFill>
            <a:srgbClr val="FFFFF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M PLUS 1p"/>
              <a:ea typeface="M PLUS 1p"/>
              <a:cs typeface="M PLUS 1p"/>
              <a:sym typeface="M PLUS 1p"/>
            </a:endParaRPr>
          </a:p>
          <a:p>
            <a:pPr marL="0" lvl="0" indent="0" algn="l" rtl="0">
              <a:spcBef>
                <a:spcPts val="0"/>
              </a:spcBef>
              <a:spcAft>
                <a:spcPts val="0"/>
              </a:spcAft>
              <a:buNone/>
            </a:pPr>
            <a:endParaRPr sz="1100">
              <a:latin typeface="M PLUS 1p"/>
              <a:ea typeface="M PLUS 1p"/>
              <a:cs typeface="M PLUS 1p"/>
              <a:sym typeface="M PLUS 1p"/>
            </a:endParaRPr>
          </a:p>
        </p:txBody>
      </p:sp>
      <p:sp>
        <p:nvSpPr>
          <p:cNvPr id="253" name="Google Shape;253;p18"/>
          <p:cNvSpPr txBox="1"/>
          <p:nvPr/>
        </p:nvSpPr>
        <p:spPr>
          <a:xfrm>
            <a:off x="769166" y="3316969"/>
            <a:ext cx="3000000" cy="9390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ja" sz="1200" b="1">
                <a:solidFill>
                  <a:schemeClr val="dk2"/>
                </a:solidFill>
                <a:latin typeface="M PLUS 1p"/>
                <a:ea typeface="M PLUS 1p"/>
                <a:cs typeface="M PLUS 1p"/>
                <a:sym typeface="M PLUS 1p"/>
              </a:rPr>
              <a:t>恣意的に削除・追加ができないため</a:t>
            </a:r>
            <a:endParaRPr sz="1200" b="1">
              <a:solidFill>
                <a:schemeClr val="dk2"/>
              </a:solidFill>
              <a:latin typeface="M PLUS 1p"/>
              <a:ea typeface="M PLUS 1p"/>
              <a:cs typeface="M PLUS 1p"/>
              <a:sym typeface="M PLUS 1p"/>
            </a:endParaRPr>
          </a:p>
          <a:p>
            <a:pPr marL="0" lvl="0" indent="0" algn="ctr" rtl="0">
              <a:lnSpc>
                <a:spcPct val="150000"/>
              </a:lnSpc>
              <a:spcBef>
                <a:spcPts val="0"/>
              </a:spcBef>
              <a:spcAft>
                <a:spcPts val="0"/>
              </a:spcAft>
              <a:buNone/>
            </a:pPr>
            <a:r>
              <a:rPr lang="ja" sz="1200" b="1">
                <a:solidFill>
                  <a:schemeClr val="dk2"/>
                </a:solidFill>
                <a:latin typeface="M PLUS 1p"/>
                <a:ea typeface="M PLUS 1p"/>
                <a:cs typeface="M PLUS 1p"/>
                <a:sym typeface="M PLUS 1p"/>
              </a:rPr>
              <a:t>悪用されにくく、知らない人と</a:t>
            </a:r>
            <a:endParaRPr sz="1200" b="1">
              <a:solidFill>
                <a:schemeClr val="dk2"/>
              </a:solidFill>
              <a:latin typeface="M PLUS 1p"/>
              <a:ea typeface="M PLUS 1p"/>
              <a:cs typeface="M PLUS 1p"/>
              <a:sym typeface="M PLUS 1p"/>
            </a:endParaRPr>
          </a:p>
          <a:p>
            <a:pPr marL="0" lvl="0" indent="0" algn="ctr" rtl="0">
              <a:lnSpc>
                <a:spcPct val="150000"/>
              </a:lnSpc>
              <a:spcBef>
                <a:spcPts val="0"/>
              </a:spcBef>
              <a:spcAft>
                <a:spcPts val="0"/>
              </a:spcAft>
              <a:buNone/>
            </a:pPr>
            <a:r>
              <a:rPr lang="ja" sz="1200" b="1">
                <a:solidFill>
                  <a:schemeClr val="dk2"/>
                </a:solidFill>
                <a:latin typeface="M PLUS 1p"/>
                <a:ea typeface="M PLUS 1p"/>
                <a:cs typeface="M PLUS 1p"/>
                <a:sym typeface="M PLUS 1p"/>
              </a:rPr>
              <a:t>つながる</a:t>
            </a:r>
            <a:r>
              <a:rPr lang="ja" sz="1300">
                <a:solidFill>
                  <a:schemeClr val="dk2"/>
                </a:solidFill>
                <a:latin typeface="M PLUS 1p ExtraBold"/>
                <a:ea typeface="M PLUS 1p ExtraBold"/>
                <a:cs typeface="M PLUS 1p ExtraBold"/>
                <a:sym typeface="M PLUS 1p ExtraBold"/>
              </a:rPr>
              <a:t>リスクも抑制</a:t>
            </a:r>
            <a:endParaRPr sz="1300">
              <a:solidFill>
                <a:schemeClr val="dk2"/>
              </a:solidFill>
              <a:latin typeface="M PLUS 1p ExtraBold"/>
              <a:ea typeface="M PLUS 1p ExtraBold"/>
              <a:cs typeface="M PLUS 1p ExtraBold"/>
              <a:sym typeface="M PLUS 1p ExtraBold"/>
            </a:endParaRPr>
          </a:p>
        </p:txBody>
      </p:sp>
      <p:pic>
        <p:nvPicPr>
          <p:cNvPr id="254" name="Google Shape;254;p18"/>
          <p:cNvPicPr preferRelativeResize="0"/>
          <p:nvPr/>
        </p:nvPicPr>
        <p:blipFill>
          <a:blip r:embed="rId10">
            <a:alphaModFix/>
          </a:blip>
          <a:stretch>
            <a:fillRect/>
          </a:stretch>
        </p:blipFill>
        <p:spPr>
          <a:xfrm>
            <a:off x="2879758" y="1799450"/>
            <a:ext cx="806643" cy="646500"/>
          </a:xfrm>
          <a:prstGeom prst="rect">
            <a:avLst/>
          </a:prstGeom>
          <a:noFill/>
          <a:ln>
            <a:noFill/>
          </a:ln>
        </p:spPr>
      </p:pic>
      <p:pic>
        <p:nvPicPr>
          <p:cNvPr id="255" name="Google Shape;255;p18"/>
          <p:cNvPicPr preferRelativeResize="0"/>
          <p:nvPr/>
        </p:nvPicPr>
        <p:blipFill>
          <a:blip r:embed="rId11">
            <a:alphaModFix/>
          </a:blip>
          <a:stretch>
            <a:fillRect/>
          </a:stretch>
        </p:blipFill>
        <p:spPr>
          <a:xfrm>
            <a:off x="515925" y="917450"/>
            <a:ext cx="2350400" cy="2350400"/>
          </a:xfrm>
          <a:prstGeom prst="rect">
            <a:avLst/>
          </a:prstGeom>
          <a:noFill/>
          <a:ln>
            <a:noFill/>
          </a:ln>
        </p:spPr>
      </p:pic>
      <p:sp>
        <p:nvSpPr>
          <p:cNvPr id="256" name="Google Shape;256;p18"/>
          <p:cNvSpPr txBox="1"/>
          <p:nvPr/>
        </p:nvSpPr>
        <p:spPr>
          <a:xfrm>
            <a:off x="845700" y="1035125"/>
            <a:ext cx="1697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200">
                <a:solidFill>
                  <a:schemeClr val="lt1"/>
                </a:solidFill>
                <a:latin typeface="M PLUS 1p Medium"/>
                <a:ea typeface="M PLUS 1p Medium"/>
                <a:cs typeface="M PLUS 1p Medium"/>
                <a:sym typeface="M PLUS 1p Medium"/>
              </a:rPr>
              <a:t>既存SNSは情報が雑多</a:t>
            </a:r>
            <a:endParaRPr sz="1200">
              <a:solidFill>
                <a:schemeClr val="lt1"/>
              </a:solidFill>
              <a:latin typeface="M PLUS 1p Medium"/>
              <a:ea typeface="M PLUS 1p Medium"/>
              <a:cs typeface="M PLUS 1p Medium"/>
              <a:sym typeface="M PLUS 1p Medium"/>
            </a:endParaRPr>
          </a:p>
        </p:txBody>
      </p:sp>
      <p:sp>
        <p:nvSpPr>
          <p:cNvPr id="257" name="Google Shape;257;p18"/>
          <p:cNvSpPr txBox="1"/>
          <p:nvPr/>
        </p:nvSpPr>
        <p:spPr>
          <a:xfrm>
            <a:off x="769500" y="1568525"/>
            <a:ext cx="1857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a:solidFill>
                  <a:schemeClr val="lt1"/>
                </a:solidFill>
                <a:latin typeface="M PLUS 1p Medium"/>
                <a:ea typeface="M PLUS 1p Medium"/>
                <a:cs typeface="M PLUS 1p Medium"/>
                <a:sym typeface="M PLUS 1p Medium"/>
              </a:rPr>
              <a:t>インプットだけで</a:t>
            </a:r>
            <a:endParaRPr sz="1200">
              <a:solidFill>
                <a:schemeClr val="lt1"/>
              </a:solidFill>
              <a:latin typeface="M PLUS 1p Medium"/>
              <a:ea typeface="M PLUS 1p Medium"/>
              <a:cs typeface="M PLUS 1p Medium"/>
              <a:sym typeface="M PLUS 1p Medium"/>
            </a:endParaRPr>
          </a:p>
          <a:p>
            <a:pPr marL="0" lvl="0" indent="0" algn="ctr" rtl="0">
              <a:spcBef>
                <a:spcPts val="0"/>
              </a:spcBef>
              <a:spcAft>
                <a:spcPts val="0"/>
              </a:spcAft>
              <a:buNone/>
            </a:pPr>
            <a:r>
              <a:rPr lang="ja" sz="1200">
                <a:solidFill>
                  <a:schemeClr val="lt1"/>
                </a:solidFill>
                <a:latin typeface="M PLUS 1p Medium"/>
                <a:ea typeface="M PLUS 1p Medium"/>
                <a:cs typeface="M PLUS 1p Medium"/>
                <a:sym typeface="M PLUS 1p Medium"/>
              </a:rPr>
              <a:t>いっぱいいっぱい</a:t>
            </a:r>
            <a:endParaRPr sz="1200">
              <a:solidFill>
                <a:schemeClr val="lt1"/>
              </a:solidFill>
              <a:latin typeface="M PLUS 1p Medium"/>
              <a:ea typeface="M PLUS 1p Medium"/>
              <a:cs typeface="M PLUS 1p Medium"/>
              <a:sym typeface="M PLUS 1p Medium"/>
            </a:endParaRPr>
          </a:p>
        </p:txBody>
      </p:sp>
      <p:sp>
        <p:nvSpPr>
          <p:cNvPr id="258" name="Google Shape;258;p18"/>
          <p:cNvSpPr txBox="1"/>
          <p:nvPr/>
        </p:nvSpPr>
        <p:spPr>
          <a:xfrm>
            <a:off x="670050" y="2330525"/>
            <a:ext cx="2048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a:solidFill>
                  <a:schemeClr val="lt1"/>
                </a:solidFill>
                <a:latin typeface="M PLUS 1p Medium"/>
                <a:ea typeface="M PLUS 1p Medium"/>
                <a:cs typeface="M PLUS 1p Medium"/>
                <a:sym typeface="M PLUS 1p Medium"/>
              </a:rPr>
              <a:t>スワイプに多くの</a:t>
            </a:r>
            <a:endParaRPr sz="1200">
              <a:solidFill>
                <a:schemeClr val="lt1"/>
              </a:solidFill>
              <a:latin typeface="M PLUS 1p Medium"/>
              <a:ea typeface="M PLUS 1p Medium"/>
              <a:cs typeface="M PLUS 1p Medium"/>
              <a:sym typeface="M PLUS 1p Medium"/>
            </a:endParaRPr>
          </a:p>
          <a:p>
            <a:pPr marL="0" lvl="0" indent="0" algn="ctr" rtl="0">
              <a:spcBef>
                <a:spcPts val="0"/>
              </a:spcBef>
              <a:spcAft>
                <a:spcPts val="0"/>
              </a:spcAft>
              <a:buNone/>
            </a:pPr>
            <a:r>
              <a:rPr lang="ja" sz="1200">
                <a:solidFill>
                  <a:schemeClr val="lt1"/>
                </a:solidFill>
                <a:latin typeface="M PLUS 1p Medium"/>
                <a:ea typeface="M PLUS 1p Medium"/>
                <a:cs typeface="M PLUS 1p Medium"/>
                <a:sym typeface="M PLUS 1p Medium"/>
              </a:rPr>
              <a:t>時間を費やすため</a:t>
            </a:r>
            <a:endParaRPr sz="1200">
              <a:solidFill>
                <a:schemeClr val="lt1"/>
              </a:solidFill>
              <a:latin typeface="M PLUS 1p Medium"/>
              <a:ea typeface="M PLUS 1p Medium"/>
              <a:cs typeface="M PLUS 1p Medium"/>
              <a:sym typeface="M PLUS 1p Medium"/>
            </a:endParaRPr>
          </a:p>
          <a:p>
            <a:pPr marL="0" lvl="0" indent="0" algn="ctr" rtl="0">
              <a:spcBef>
                <a:spcPts val="0"/>
              </a:spcBef>
              <a:spcAft>
                <a:spcPts val="0"/>
              </a:spcAft>
              <a:buNone/>
            </a:pPr>
            <a:r>
              <a:rPr lang="ja" sz="1200">
                <a:solidFill>
                  <a:schemeClr val="lt1"/>
                </a:solidFill>
                <a:latin typeface="M PLUS 1p Medium"/>
                <a:ea typeface="M PLUS 1p Medium"/>
                <a:cs typeface="M PLUS 1p Medium"/>
                <a:sym typeface="M PLUS 1p Medium"/>
              </a:rPr>
              <a:t>高齢者には使いにくい</a:t>
            </a:r>
            <a:endParaRPr sz="1200">
              <a:solidFill>
                <a:schemeClr val="lt1"/>
              </a:solidFill>
              <a:latin typeface="M PLUS 1p Medium"/>
              <a:ea typeface="M PLUS 1p Medium"/>
              <a:cs typeface="M PLUS 1p Medium"/>
              <a:sym typeface="M PLUS 1p Medium"/>
            </a:endParaRPr>
          </a:p>
        </p:txBody>
      </p:sp>
      <p:sp>
        <p:nvSpPr>
          <p:cNvPr id="259" name="Google Shape;259;p18"/>
          <p:cNvSpPr/>
          <p:nvPr/>
        </p:nvSpPr>
        <p:spPr>
          <a:xfrm>
            <a:off x="6958410" y="958915"/>
            <a:ext cx="1896600" cy="3215700"/>
          </a:xfrm>
          <a:prstGeom prst="wedgeRectCallout">
            <a:avLst>
              <a:gd name="adj1" fmla="val -148702"/>
              <a:gd name="adj2" fmla="val 563"/>
            </a:avLst>
          </a:prstGeom>
          <a:solidFill>
            <a:srgbClr val="D4E5F5">
              <a:alpha val="69380"/>
            </a:srgbClr>
          </a:solidFill>
          <a:ln w="28575" cap="flat" cmpd="sng">
            <a:solidFill>
              <a:srgbClr val="F65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18"/>
          <p:cNvPicPr preferRelativeResize="0"/>
          <p:nvPr/>
        </p:nvPicPr>
        <p:blipFill>
          <a:blip r:embed="rId12">
            <a:alphaModFix/>
          </a:blip>
          <a:stretch>
            <a:fillRect/>
          </a:stretch>
        </p:blipFill>
        <p:spPr>
          <a:xfrm>
            <a:off x="7057947" y="1060215"/>
            <a:ext cx="1697525" cy="3013104"/>
          </a:xfrm>
          <a:prstGeom prst="rect">
            <a:avLst/>
          </a:prstGeom>
          <a:noFill/>
          <a:ln>
            <a:noFill/>
          </a:ln>
        </p:spPr>
      </p:pic>
      <p:sp>
        <p:nvSpPr>
          <p:cNvPr id="261" name="Google Shape;261;p18"/>
          <p:cNvSpPr txBox="1"/>
          <p:nvPr/>
        </p:nvSpPr>
        <p:spPr>
          <a:xfrm>
            <a:off x="7017900" y="577925"/>
            <a:ext cx="1697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b="1">
                <a:solidFill>
                  <a:srgbClr val="F65BB9"/>
                </a:solidFill>
                <a:latin typeface="M PLUS 1p"/>
                <a:ea typeface="M PLUS 1p"/>
                <a:cs typeface="M PLUS 1p"/>
                <a:sym typeface="M PLUS 1p"/>
              </a:rPr>
              <a:t>気楽な会話</a:t>
            </a:r>
            <a:endParaRPr sz="1200" b="1">
              <a:solidFill>
                <a:srgbClr val="F65BB9"/>
              </a:solidFill>
              <a:latin typeface="M PLUS 1p"/>
              <a:ea typeface="M PLUS 1p"/>
              <a:cs typeface="M PLUS 1p"/>
              <a:sym typeface="M PLUS 1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1"/>
                                        </p:tgtEl>
                                        <p:attrNameLst>
                                          <p:attrName>style.visibility</p:attrName>
                                        </p:attrNameLst>
                                      </p:cBhvr>
                                      <p:to>
                                        <p:strVal val="visible"/>
                                      </p:to>
                                    </p:set>
                                    <p:anim calcmode="lin" valueType="num">
                                      <p:cBhvr additive="base">
                                        <p:cTn id="7" dur="1000"/>
                                        <p:tgtEl>
                                          <p:spTgt spid="231"/>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1000"/>
                                        <p:tgtEl>
                                          <p:spTgt spid="24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33"/>
                                        </p:tgtEl>
                                        <p:attrNameLst>
                                          <p:attrName>style.visibility</p:attrName>
                                        </p:attrNameLst>
                                      </p:cBhvr>
                                      <p:to>
                                        <p:strVal val="visible"/>
                                      </p:to>
                                    </p:set>
                                    <p:animEffect transition="in" filter="fade">
                                      <p:cBhvr>
                                        <p:cTn id="14" dur="1000"/>
                                        <p:tgtEl>
                                          <p:spTgt spid="233"/>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50"/>
                                        </p:tgtEl>
                                        <p:attrNameLst>
                                          <p:attrName>style.visibility</p:attrName>
                                        </p:attrNameLst>
                                      </p:cBhvr>
                                      <p:to>
                                        <p:strVal val="visible"/>
                                      </p:to>
                                    </p:set>
                                    <p:animEffect transition="in" filter="fade">
                                      <p:cBhvr>
                                        <p:cTn id="18" dur="1000"/>
                                        <p:tgtEl>
                                          <p:spTgt spid="250"/>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51"/>
                                        </p:tgtEl>
                                        <p:attrNameLst>
                                          <p:attrName>style.visibility</p:attrName>
                                        </p:attrNameLst>
                                      </p:cBhvr>
                                      <p:to>
                                        <p:strVal val="visible"/>
                                      </p:to>
                                    </p:set>
                                    <p:animEffect transition="in" filter="fade">
                                      <p:cBhvr>
                                        <p:cTn id="22" dur="1000"/>
                                        <p:tgtEl>
                                          <p:spTgt spid="251"/>
                                        </p:tgtEl>
                                      </p:cBhvr>
                                    </p:animEffect>
                                  </p:childTnLst>
                                </p:cTn>
                              </p:par>
                              <p:par>
                                <p:cTn id="23" presetID="10" presetClass="entr" presetSubtype="0" fill="hold" nodeType="withEffect">
                                  <p:stCondLst>
                                    <p:cond delay="0"/>
                                  </p:stCondLst>
                                  <p:childTnLst>
                                    <p:set>
                                      <p:cBhvr>
                                        <p:cTn id="24" dur="1" fill="hold">
                                          <p:stCondLst>
                                            <p:cond delay="0"/>
                                          </p:stCondLst>
                                        </p:cTn>
                                        <p:tgtEl>
                                          <p:spTgt spid="255"/>
                                        </p:tgtEl>
                                        <p:attrNameLst>
                                          <p:attrName>style.visibility</p:attrName>
                                        </p:attrNameLst>
                                      </p:cBhvr>
                                      <p:to>
                                        <p:strVal val="visible"/>
                                      </p:to>
                                    </p:set>
                                    <p:animEffect transition="in" filter="fade">
                                      <p:cBhvr>
                                        <p:cTn id="25" dur="1000"/>
                                        <p:tgtEl>
                                          <p:spTgt spid="255"/>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256"/>
                                        </p:tgtEl>
                                        <p:attrNameLst>
                                          <p:attrName>style.visibility</p:attrName>
                                        </p:attrNameLst>
                                      </p:cBhvr>
                                      <p:to>
                                        <p:strVal val="visible"/>
                                      </p:to>
                                    </p:set>
                                    <p:animEffect transition="in" filter="fade">
                                      <p:cBhvr>
                                        <p:cTn id="29" dur="1000"/>
                                        <p:tgtEl>
                                          <p:spTgt spid="256"/>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257"/>
                                        </p:tgtEl>
                                        <p:attrNameLst>
                                          <p:attrName>style.visibility</p:attrName>
                                        </p:attrNameLst>
                                      </p:cBhvr>
                                      <p:to>
                                        <p:strVal val="visible"/>
                                      </p:to>
                                    </p:set>
                                    <p:animEffect transition="in" filter="fade">
                                      <p:cBhvr>
                                        <p:cTn id="33" dur="1000"/>
                                        <p:tgtEl>
                                          <p:spTgt spid="257"/>
                                        </p:tgtEl>
                                      </p:cBhvr>
                                    </p:animEffect>
                                  </p:childTnLst>
                                </p:cTn>
                              </p:par>
                            </p:childTnLst>
                          </p:cTn>
                        </p:par>
                        <p:par>
                          <p:cTn id="34" fill="hold">
                            <p:stCondLst>
                              <p:cond delay="6000"/>
                            </p:stCondLst>
                            <p:childTnLst>
                              <p:par>
                                <p:cTn id="35" presetID="10" presetClass="entr" presetSubtype="0" fill="hold" nodeType="afterEffect">
                                  <p:stCondLst>
                                    <p:cond delay="0"/>
                                  </p:stCondLst>
                                  <p:childTnLst>
                                    <p:set>
                                      <p:cBhvr>
                                        <p:cTn id="36" dur="1" fill="hold">
                                          <p:stCondLst>
                                            <p:cond delay="0"/>
                                          </p:stCondLst>
                                        </p:cTn>
                                        <p:tgtEl>
                                          <p:spTgt spid="258"/>
                                        </p:tgtEl>
                                        <p:attrNameLst>
                                          <p:attrName>style.visibility</p:attrName>
                                        </p:attrNameLst>
                                      </p:cBhvr>
                                      <p:to>
                                        <p:strVal val="visible"/>
                                      </p:to>
                                    </p:set>
                                    <p:animEffect transition="in" filter="fade">
                                      <p:cBhvr>
                                        <p:cTn id="37" dur="1000"/>
                                        <p:tgtEl>
                                          <p:spTgt spid="25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54"/>
                                        </p:tgtEl>
                                        <p:attrNameLst>
                                          <p:attrName>style.visibility</p:attrName>
                                        </p:attrNameLst>
                                      </p:cBhvr>
                                      <p:to>
                                        <p:strVal val="visible"/>
                                      </p:to>
                                    </p:set>
                                  </p:childTnLst>
                                </p:cTn>
                              </p:par>
                            </p:childTnLst>
                          </p:cTn>
                        </p:par>
                        <p:par>
                          <p:cTn id="42" fill="hold">
                            <p:stCondLst>
                              <p:cond delay="1000"/>
                            </p:stCondLst>
                            <p:childTnLst>
                              <p:par>
                                <p:cTn id="43" presetID="8" presetClass="emph" presetSubtype="0" fill="hold" nodeType="afterEffect">
                                  <p:stCondLst>
                                    <p:cond delay="0"/>
                                  </p:stCondLst>
                                  <p:childTnLst>
                                    <p:animRot by="-21600000">
                                      <p:cBhvr>
                                        <p:cTn id="44" dur="1000" fill="hold"/>
                                        <p:tgtEl>
                                          <p:spTgt spid="254"/>
                                        </p:tgtEl>
                                        <p:attrNameLst>
                                          <p:attrName>r</p:attrName>
                                        </p:attrNameLst>
                                      </p:cBhvr>
                                    </p:animRot>
                                  </p:childTnLst>
                                </p:cTn>
                              </p:par>
                            </p:childTnLst>
                          </p:cTn>
                        </p:par>
                        <p:par>
                          <p:cTn id="45" fill="hold">
                            <p:stCondLst>
                              <p:cond delay="2000"/>
                            </p:stCondLst>
                            <p:childTnLst>
                              <p:par>
                                <p:cTn id="46" presetID="23" presetClass="entr" presetSubtype="16" fill="hold" nodeType="afterEffect">
                                  <p:stCondLst>
                                    <p:cond delay="0"/>
                                  </p:stCondLst>
                                  <p:childTnLst>
                                    <p:set>
                                      <p:cBhvr>
                                        <p:cTn id="47" dur="1" fill="hold">
                                          <p:stCondLst>
                                            <p:cond delay="0"/>
                                          </p:stCondLst>
                                        </p:cTn>
                                        <p:tgtEl>
                                          <p:spTgt spid="234"/>
                                        </p:tgtEl>
                                        <p:attrNameLst>
                                          <p:attrName>style.visibility</p:attrName>
                                        </p:attrNameLst>
                                      </p:cBhvr>
                                      <p:to>
                                        <p:strVal val="visible"/>
                                      </p:to>
                                    </p:set>
                                    <p:anim calcmode="lin" valueType="num">
                                      <p:cBhvr additive="base">
                                        <p:cTn id="48" dur="1000"/>
                                        <p:tgtEl>
                                          <p:spTgt spid="234"/>
                                        </p:tgtEl>
                                        <p:attrNameLst>
                                          <p:attrName>ppt_w</p:attrName>
                                        </p:attrNameLst>
                                      </p:cBhvr>
                                      <p:tavLst>
                                        <p:tav tm="0">
                                          <p:val>
                                            <p:strVal val="0"/>
                                          </p:val>
                                        </p:tav>
                                        <p:tav tm="100000">
                                          <p:val>
                                            <p:strVal val="#ppt_w"/>
                                          </p:val>
                                        </p:tav>
                                      </p:tavLst>
                                    </p:anim>
                                    <p:anim calcmode="lin" valueType="num">
                                      <p:cBhvr additive="base">
                                        <p:cTn id="49" dur="1000"/>
                                        <p:tgtEl>
                                          <p:spTgt spid="234"/>
                                        </p:tgtEl>
                                        <p:attrNameLst>
                                          <p:attrName>ppt_h</p:attrName>
                                        </p:attrNameLst>
                                      </p:cBhvr>
                                      <p:tavLst>
                                        <p:tav tm="0">
                                          <p:val>
                                            <p:strVal val="0"/>
                                          </p:val>
                                        </p:tav>
                                        <p:tav tm="100000">
                                          <p:val>
                                            <p:strVal val="#ppt_h"/>
                                          </p:val>
                                        </p:tav>
                                      </p:tavLst>
                                    </p:anim>
                                  </p:childTnLst>
                                </p:cTn>
                              </p:par>
                            </p:childTnLst>
                          </p:cTn>
                        </p:par>
                        <p:par>
                          <p:cTn id="50" fill="hold">
                            <p:stCondLst>
                              <p:cond delay="3000"/>
                            </p:stCondLst>
                            <p:childTnLst>
                              <p:par>
                                <p:cTn id="51" presetID="10" presetClass="entr" presetSubtype="0" fill="hold" nodeType="afterEffect">
                                  <p:stCondLst>
                                    <p:cond delay="0"/>
                                  </p:stCondLst>
                                  <p:childTnLst>
                                    <p:set>
                                      <p:cBhvr>
                                        <p:cTn id="52" dur="1" fill="hold">
                                          <p:stCondLst>
                                            <p:cond delay="0"/>
                                          </p:stCondLst>
                                        </p:cTn>
                                        <p:tgtEl>
                                          <p:spTgt spid="249"/>
                                        </p:tgtEl>
                                        <p:attrNameLst>
                                          <p:attrName>style.visibility</p:attrName>
                                        </p:attrNameLst>
                                      </p:cBhvr>
                                      <p:to>
                                        <p:strVal val="visible"/>
                                      </p:to>
                                    </p:set>
                                    <p:animEffect transition="in" filter="fade">
                                      <p:cBhvr>
                                        <p:cTn id="53" dur="1000"/>
                                        <p:tgtEl>
                                          <p:spTgt spid="249"/>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235"/>
                                        </p:tgtEl>
                                        <p:attrNameLst>
                                          <p:attrName>style.visibility</p:attrName>
                                        </p:attrNameLst>
                                      </p:cBhvr>
                                      <p:to>
                                        <p:strVal val="visible"/>
                                      </p:to>
                                    </p:set>
                                    <p:animEffect transition="in" filter="fade">
                                      <p:cBhvr>
                                        <p:cTn id="57" dur="1000"/>
                                        <p:tgtEl>
                                          <p:spTgt spid="235"/>
                                        </p:tgtEl>
                                      </p:cBhvr>
                                    </p:animEffect>
                                  </p:childTnLst>
                                </p:cTn>
                              </p:par>
                            </p:childTnLst>
                          </p:cTn>
                        </p:par>
                        <p:par>
                          <p:cTn id="58" fill="hold">
                            <p:stCondLst>
                              <p:cond delay="5000"/>
                            </p:stCondLst>
                            <p:childTnLst>
                              <p:par>
                                <p:cTn id="59" presetID="10" presetClass="entr" presetSubtype="0" fill="hold" nodeType="afterEffect">
                                  <p:stCondLst>
                                    <p:cond delay="0"/>
                                  </p:stCondLst>
                                  <p:childTnLst>
                                    <p:set>
                                      <p:cBhvr>
                                        <p:cTn id="60" dur="1" fill="hold">
                                          <p:stCondLst>
                                            <p:cond delay="0"/>
                                          </p:stCondLst>
                                        </p:cTn>
                                        <p:tgtEl>
                                          <p:spTgt spid="259"/>
                                        </p:tgtEl>
                                        <p:attrNameLst>
                                          <p:attrName>style.visibility</p:attrName>
                                        </p:attrNameLst>
                                      </p:cBhvr>
                                      <p:to>
                                        <p:strVal val="visible"/>
                                      </p:to>
                                    </p:set>
                                    <p:animEffect transition="in" filter="fade">
                                      <p:cBhvr>
                                        <p:cTn id="61" dur="1000"/>
                                        <p:tgtEl>
                                          <p:spTgt spid="259"/>
                                        </p:tgtEl>
                                      </p:cBhvr>
                                    </p:animEffect>
                                  </p:childTnLst>
                                </p:cTn>
                              </p:par>
                              <p:par>
                                <p:cTn id="62" presetID="10" presetClass="entr" presetSubtype="0" fill="hold" nodeType="withEffect">
                                  <p:stCondLst>
                                    <p:cond delay="0"/>
                                  </p:stCondLst>
                                  <p:childTnLst>
                                    <p:set>
                                      <p:cBhvr>
                                        <p:cTn id="63" dur="1" fill="hold">
                                          <p:stCondLst>
                                            <p:cond delay="0"/>
                                          </p:stCondLst>
                                        </p:cTn>
                                        <p:tgtEl>
                                          <p:spTgt spid="260"/>
                                        </p:tgtEl>
                                        <p:attrNameLst>
                                          <p:attrName>style.visibility</p:attrName>
                                        </p:attrNameLst>
                                      </p:cBhvr>
                                      <p:to>
                                        <p:strVal val="visible"/>
                                      </p:to>
                                    </p:set>
                                    <p:animEffect transition="in" filter="fade">
                                      <p:cBhvr>
                                        <p:cTn id="64" dur="1000"/>
                                        <p:tgtEl>
                                          <p:spTgt spid="260"/>
                                        </p:tgtEl>
                                      </p:cBhvr>
                                    </p:animEffect>
                                  </p:childTnLst>
                                </p:cTn>
                              </p:par>
                              <p:par>
                                <p:cTn id="65" presetID="10" presetClass="entr" presetSubtype="0" fill="hold" nodeType="withEffect">
                                  <p:stCondLst>
                                    <p:cond delay="0"/>
                                  </p:stCondLst>
                                  <p:childTnLst>
                                    <p:set>
                                      <p:cBhvr>
                                        <p:cTn id="66" dur="1" fill="hold">
                                          <p:stCondLst>
                                            <p:cond delay="0"/>
                                          </p:stCondLst>
                                        </p:cTn>
                                        <p:tgtEl>
                                          <p:spTgt spid="261"/>
                                        </p:tgtEl>
                                        <p:attrNameLst>
                                          <p:attrName>style.visibility</p:attrName>
                                        </p:attrNameLst>
                                      </p:cBhvr>
                                      <p:to>
                                        <p:strVal val="visible"/>
                                      </p:to>
                                    </p:set>
                                    <p:animEffect transition="in" filter="fade">
                                      <p:cBhvr>
                                        <p:cTn id="67" dur="1000"/>
                                        <p:tgtEl>
                                          <p:spTgt spid="26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26"/>
                                        </p:tgtEl>
                                        <p:attrNameLst>
                                          <p:attrName>style.visibility</p:attrName>
                                        </p:attrNameLst>
                                      </p:cBhvr>
                                      <p:to>
                                        <p:strVal val="visible"/>
                                      </p:to>
                                    </p:set>
                                    <p:animEffect transition="in" filter="fade">
                                      <p:cBhvr>
                                        <p:cTn id="72" dur="1000"/>
                                        <p:tgtEl>
                                          <p:spTgt spid="226"/>
                                        </p:tgtEl>
                                      </p:cBhvr>
                                    </p:animEffect>
                                  </p:childTnLst>
                                </p:cTn>
                              </p:par>
                              <p:par>
                                <p:cTn id="73" presetID="10" presetClass="entr" presetSubtype="0" fill="hold" nodeType="withEffect">
                                  <p:stCondLst>
                                    <p:cond delay="0"/>
                                  </p:stCondLst>
                                  <p:childTnLst>
                                    <p:set>
                                      <p:cBhvr>
                                        <p:cTn id="74" dur="1" fill="hold">
                                          <p:stCondLst>
                                            <p:cond delay="0"/>
                                          </p:stCondLst>
                                        </p:cTn>
                                        <p:tgtEl>
                                          <p:spTgt spid="236"/>
                                        </p:tgtEl>
                                        <p:attrNameLst>
                                          <p:attrName>style.visibility</p:attrName>
                                        </p:attrNameLst>
                                      </p:cBhvr>
                                      <p:to>
                                        <p:strVal val="visible"/>
                                      </p:to>
                                    </p:set>
                                    <p:animEffect transition="in" filter="fade">
                                      <p:cBhvr>
                                        <p:cTn id="75" dur="1000"/>
                                        <p:tgtEl>
                                          <p:spTgt spid="23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52"/>
                                        </p:tgtEl>
                                        <p:attrNameLst>
                                          <p:attrName>style.visibility</p:attrName>
                                        </p:attrNameLst>
                                      </p:cBhvr>
                                      <p:to>
                                        <p:strVal val="visible"/>
                                      </p:to>
                                    </p:set>
                                    <p:animEffect transition="in" filter="fade">
                                      <p:cBhvr>
                                        <p:cTn id="80" dur="1000"/>
                                        <p:tgtEl>
                                          <p:spTgt spid="252"/>
                                        </p:tgtEl>
                                      </p:cBhvr>
                                    </p:animEffect>
                                  </p:childTnLst>
                                </p:cTn>
                              </p:par>
                            </p:childTnLst>
                          </p:cTn>
                        </p:par>
                        <p:par>
                          <p:cTn id="81" fill="hold">
                            <p:stCondLst>
                              <p:cond delay="1000"/>
                            </p:stCondLst>
                            <p:childTnLst>
                              <p:par>
                                <p:cTn id="82" presetID="10" presetClass="entr" presetSubtype="0" fill="hold" nodeType="afterEffect">
                                  <p:stCondLst>
                                    <p:cond delay="0"/>
                                  </p:stCondLst>
                                  <p:childTnLst>
                                    <p:set>
                                      <p:cBhvr>
                                        <p:cTn id="83" dur="1" fill="hold">
                                          <p:stCondLst>
                                            <p:cond delay="0"/>
                                          </p:stCondLst>
                                        </p:cTn>
                                        <p:tgtEl>
                                          <p:spTgt spid="253"/>
                                        </p:tgtEl>
                                        <p:attrNameLst>
                                          <p:attrName>style.visibility</p:attrName>
                                        </p:attrNameLst>
                                      </p:cBhvr>
                                      <p:to>
                                        <p:strVal val="visible"/>
                                      </p:to>
                                    </p:set>
                                    <p:animEffect transition="in" filter="fade">
                                      <p:cBhvr>
                                        <p:cTn id="84"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9"/>
          <p:cNvSpPr txBox="1"/>
          <p:nvPr/>
        </p:nvSpPr>
        <p:spPr>
          <a:xfrm>
            <a:off x="2163150" y="2719044"/>
            <a:ext cx="66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b="1">
                <a:solidFill>
                  <a:srgbClr val="F65BB9"/>
                </a:solidFill>
                <a:latin typeface="M PLUS Rounded 1c"/>
                <a:ea typeface="M PLUS Rounded 1c"/>
                <a:cs typeface="M PLUS Rounded 1c"/>
                <a:sym typeface="M PLUS Rounded 1c"/>
              </a:rPr>
              <a:t>異常検知</a:t>
            </a:r>
            <a:endParaRPr b="1">
              <a:solidFill>
                <a:srgbClr val="F65BB9"/>
              </a:solidFill>
              <a:latin typeface="M PLUS Rounded 1c"/>
              <a:ea typeface="M PLUS Rounded 1c"/>
              <a:cs typeface="M PLUS Rounded 1c"/>
              <a:sym typeface="M PLUS Rounded 1c"/>
            </a:endParaRPr>
          </a:p>
        </p:txBody>
      </p:sp>
      <p:cxnSp>
        <p:nvCxnSpPr>
          <p:cNvPr id="268" name="Google Shape;268;p19"/>
          <p:cNvCxnSpPr/>
          <p:nvPr/>
        </p:nvCxnSpPr>
        <p:spPr>
          <a:xfrm>
            <a:off x="2136594" y="2474725"/>
            <a:ext cx="871800" cy="315300"/>
          </a:xfrm>
          <a:prstGeom prst="bentConnector3">
            <a:avLst>
              <a:gd name="adj1" fmla="val 50000"/>
            </a:avLst>
          </a:prstGeom>
          <a:noFill/>
          <a:ln w="28575" cap="flat" cmpd="sng">
            <a:solidFill>
              <a:srgbClr val="F65BB9"/>
            </a:solidFill>
            <a:prstDash val="solid"/>
            <a:round/>
            <a:headEnd type="none" w="med" len="med"/>
            <a:tailEnd type="triangle" w="med" len="med"/>
          </a:ln>
        </p:spPr>
      </p:cxnSp>
      <p:pic>
        <p:nvPicPr>
          <p:cNvPr id="269" name="Google Shape;269;p19"/>
          <p:cNvPicPr preferRelativeResize="0"/>
          <p:nvPr/>
        </p:nvPicPr>
        <p:blipFill>
          <a:blip r:embed="rId3">
            <a:alphaModFix/>
          </a:blip>
          <a:stretch>
            <a:fillRect/>
          </a:stretch>
        </p:blipFill>
        <p:spPr>
          <a:xfrm>
            <a:off x="2687973" y="1231202"/>
            <a:ext cx="530400" cy="941477"/>
          </a:xfrm>
          <a:prstGeom prst="rect">
            <a:avLst/>
          </a:prstGeom>
          <a:noFill/>
          <a:ln>
            <a:noFill/>
          </a:ln>
        </p:spPr>
      </p:pic>
      <p:sp>
        <p:nvSpPr>
          <p:cNvPr id="270" name="Google Shape;270;p19"/>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chemeClr val="lt1"/>
                </a:solidFill>
                <a:latin typeface="RocknRoll One"/>
                <a:ea typeface="RocknRoll One"/>
                <a:cs typeface="RocknRoll One"/>
                <a:sym typeface="RocknRoll One"/>
              </a:rPr>
              <a:t>目次</a:t>
            </a:r>
            <a:endParaRPr sz="2466">
              <a:solidFill>
                <a:schemeClr val="lt1"/>
              </a:solidFill>
              <a:latin typeface="RocknRoll One"/>
              <a:ea typeface="RocknRoll One"/>
              <a:cs typeface="RocknRoll One"/>
              <a:sym typeface="RocknRoll One"/>
            </a:endParaRPr>
          </a:p>
        </p:txBody>
      </p:sp>
      <p:cxnSp>
        <p:nvCxnSpPr>
          <p:cNvPr id="271" name="Google Shape;271;p19"/>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sp>
        <p:nvSpPr>
          <p:cNvPr id="272" name="Google Shape;272;p19"/>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3" name="Google Shape;273;p19"/>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sp>
        <p:nvSpPr>
          <p:cNvPr id="274" name="Google Shape;274;p19"/>
          <p:cNvSpPr txBox="1"/>
          <p:nvPr/>
        </p:nvSpPr>
        <p:spPr>
          <a:xfrm>
            <a:off x="1013075" y="322200"/>
            <a:ext cx="6414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a:solidFill>
                  <a:schemeClr val="dk1"/>
                </a:solidFill>
                <a:latin typeface="RocknRoll One"/>
                <a:ea typeface="RocknRoll One"/>
                <a:cs typeface="RocknRoll One"/>
                <a:sym typeface="RocknRoll One"/>
              </a:rPr>
              <a:t>健康を守るために（機能②）</a:t>
            </a:r>
            <a:endParaRPr sz="2000">
              <a:solidFill>
                <a:schemeClr val="dk1"/>
              </a:solidFill>
              <a:latin typeface="RocknRoll One"/>
              <a:ea typeface="RocknRoll One"/>
              <a:cs typeface="RocknRoll One"/>
              <a:sym typeface="RocknRoll One"/>
            </a:endParaRPr>
          </a:p>
        </p:txBody>
      </p:sp>
      <p:sp>
        <p:nvSpPr>
          <p:cNvPr id="275" name="Google Shape;275;p19"/>
          <p:cNvSpPr txBox="1">
            <a:spLocks noGrp="1"/>
          </p:cNvSpPr>
          <p:nvPr>
            <p:ph type="title"/>
          </p:nvPr>
        </p:nvSpPr>
        <p:spPr>
          <a:xfrm>
            <a:off x="1015350" y="724925"/>
            <a:ext cx="6183000" cy="8004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ja" sz="1800">
                <a:solidFill>
                  <a:schemeClr val="dk2"/>
                </a:solidFill>
                <a:latin typeface="M PLUS Rounded 1c Medium"/>
                <a:ea typeface="M PLUS Rounded 1c Medium"/>
                <a:cs typeface="M PLUS Rounded 1c Medium"/>
                <a:sym typeface="M PLUS Rounded 1c Medium"/>
              </a:rPr>
              <a:t>朝一のアプリ起動時には、カメラに「おはよう」と</a:t>
            </a:r>
            <a:endParaRPr sz="180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None/>
            </a:pPr>
            <a:r>
              <a:rPr lang="ja" sz="1800">
                <a:solidFill>
                  <a:schemeClr val="dk2"/>
                </a:solidFill>
                <a:latin typeface="M PLUS Rounded 1c Medium"/>
                <a:ea typeface="M PLUS Rounded 1c Medium"/>
                <a:cs typeface="M PLUS Rounded 1c Medium"/>
                <a:sym typeface="M PLUS Rounded 1c Medium"/>
              </a:rPr>
              <a:t>　　　　　　　　　　　挨拶しないとログインできない</a:t>
            </a:r>
            <a:endParaRPr sz="1800">
              <a:solidFill>
                <a:schemeClr val="dk2"/>
              </a:solidFill>
              <a:latin typeface="M PLUS Rounded 1c Medium"/>
              <a:ea typeface="M PLUS Rounded 1c Medium"/>
              <a:cs typeface="M PLUS Rounded 1c Medium"/>
              <a:sym typeface="M PLUS Rounded 1c Medium"/>
            </a:endParaRPr>
          </a:p>
        </p:txBody>
      </p:sp>
      <p:sp>
        <p:nvSpPr>
          <p:cNvPr id="276" name="Google Shape;276;p19"/>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提案するアプリ（サブ機能）</a:t>
            </a:r>
            <a:endParaRPr sz="2466">
              <a:solidFill>
                <a:srgbClr val="EFEFEF"/>
              </a:solidFill>
              <a:latin typeface="RocknRoll One"/>
              <a:ea typeface="RocknRoll One"/>
              <a:cs typeface="RocknRoll One"/>
              <a:sym typeface="RocknRoll One"/>
            </a:endParaRPr>
          </a:p>
        </p:txBody>
      </p:sp>
      <p:sp>
        <p:nvSpPr>
          <p:cNvPr id="277" name="Google Shape;277;p19"/>
          <p:cNvSpPr txBox="1"/>
          <p:nvPr/>
        </p:nvSpPr>
        <p:spPr>
          <a:xfrm>
            <a:off x="6354825" y="3706900"/>
            <a:ext cx="27072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700" u="sng">
                <a:solidFill>
                  <a:schemeClr val="hlink"/>
                </a:solidFill>
                <a:latin typeface="Meiryo"/>
                <a:ea typeface="Meiryo"/>
                <a:cs typeface="Meiryo"/>
                <a:sym typeface="Meiryo"/>
                <a:hlinkClick r:id="rId4"/>
              </a:rPr>
              <a:t> </a:t>
            </a:r>
            <a:r>
              <a:rPr lang="ja" sz="900" u="sng">
                <a:solidFill>
                  <a:schemeClr val="hlink"/>
                </a:solidFill>
                <a:latin typeface="M PLUS 1p Medium"/>
                <a:ea typeface="M PLUS 1p Medium"/>
                <a:cs typeface="M PLUS 1p Medium"/>
                <a:sym typeface="M PLUS 1p Medium"/>
                <a:hlinkClick r:id="rId4"/>
              </a:rPr>
              <a:t>以下に代表される各研究を統合しアプリ化</a:t>
            </a:r>
            <a:endParaRPr sz="1600">
              <a:latin typeface="M PLUS 1p Medium"/>
              <a:ea typeface="M PLUS 1p Medium"/>
              <a:cs typeface="M PLUS 1p Medium"/>
              <a:sym typeface="M PLUS 1p Medium"/>
            </a:endParaRPr>
          </a:p>
          <a:p>
            <a:pPr marL="0" lvl="0" indent="0" algn="ctr" rtl="0">
              <a:spcBef>
                <a:spcPts val="0"/>
              </a:spcBef>
              <a:spcAft>
                <a:spcPts val="0"/>
              </a:spcAft>
              <a:buNone/>
            </a:pPr>
            <a:r>
              <a:rPr lang="ja" sz="700" u="sng">
                <a:solidFill>
                  <a:schemeClr val="hlink"/>
                </a:solidFill>
                <a:latin typeface="Meiryo"/>
                <a:ea typeface="Meiryo"/>
                <a:cs typeface="Meiryo"/>
                <a:sym typeface="Meiryo"/>
                <a:hlinkClick r:id="rId4"/>
              </a:rPr>
              <a:t>各研究をAIが認知症を顔写真だけで判断、正答率は90％以上</a:t>
            </a:r>
            <a:endParaRPr/>
          </a:p>
          <a:p>
            <a:pPr marL="0" lvl="0" indent="0" algn="ctr" rtl="0">
              <a:spcBef>
                <a:spcPts val="0"/>
              </a:spcBef>
              <a:spcAft>
                <a:spcPts val="0"/>
              </a:spcAft>
              <a:buNone/>
            </a:pPr>
            <a:r>
              <a:rPr lang="ja" sz="700" u="sng">
                <a:solidFill>
                  <a:schemeClr val="hlink"/>
                </a:solidFill>
                <a:latin typeface="Meiryo"/>
                <a:ea typeface="Meiryo"/>
                <a:cs typeface="Meiryo"/>
                <a:sym typeface="Meiryo"/>
                <a:hlinkClick r:id="rId4"/>
              </a:rPr>
              <a:t>（東京大学医学部附属病院老年病科）</a:t>
            </a:r>
            <a:endParaRPr sz="900">
              <a:solidFill>
                <a:srgbClr val="666666"/>
              </a:solidFill>
            </a:endParaRPr>
          </a:p>
        </p:txBody>
      </p:sp>
      <p:pic>
        <p:nvPicPr>
          <p:cNvPr id="278" name="Google Shape;278;p19"/>
          <p:cNvPicPr preferRelativeResize="0"/>
          <p:nvPr/>
        </p:nvPicPr>
        <p:blipFill>
          <a:blip r:embed="rId5">
            <a:alphaModFix/>
          </a:blip>
          <a:stretch>
            <a:fillRect/>
          </a:stretch>
        </p:blipFill>
        <p:spPr>
          <a:xfrm>
            <a:off x="721285" y="1446957"/>
            <a:ext cx="1422450" cy="2844925"/>
          </a:xfrm>
          <a:prstGeom prst="rect">
            <a:avLst/>
          </a:prstGeom>
          <a:noFill/>
          <a:ln>
            <a:noFill/>
          </a:ln>
        </p:spPr>
      </p:pic>
      <p:sp>
        <p:nvSpPr>
          <p:cNvPr id="279" name="Google Shape;279;p19"/>
          <p:cNvSpPr txBox="1"/>
          <p:nvPr/>
        </p:nvSpPr>
        <p:spPr>
          <a:xfrm>
            <a:off x="2163150" y="1230875"/>
            <a:ext cx="66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latin typeface="M PLUS 1p"/>
                <a:ea typeface="M PLUS 1p"/>
                <a:cs typeface="M PLUS 1p"/>
                <a:sym typeface="M PLUS 1p"/>
              </a:rPr>
              <a:t>正常</a:t>
            </a:r>
            <a:endParaRPr>
              <a:latin typeface="M PLUS 1p"/>
              <a:ea typeface="M PLUS 1p"/>
              <a:cs typeface="M PLUS 1p"/>
              <a:sym typeface="M PLUS 1p"/>
            </a:endParaRPr>
          </a:p>
        </p:txBody>
      </p:sp>
      <p:sp>
        <p:nvSpPr>
          <p:cNvPr id="280" name="Google Shape;280;p19"/>
          <p:cNvSpPr/>
          <p:nvPr/>
        </p:nvSpPr>
        <p:spPr>
          <a:xfrm>
            <a:off x="1403034" y="1598375"/>
            <a:ext cx="64500" cy="64500"/>
          </a:xfrm>
          <a:prstGeom prst="ellipse">
            <a:avLst/>
          </a:prstGeom>
          <a:noFill/>
          <a:ln w="28575" cap="flat" cmpd="sng">
            <a:solidFill>
              <a:srgbClr val="F65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 name="Google Shape;281;p19"/>
          <p:cNvPicPr preferRelativeResize="0"/>
          <p:nvPr/>
        </p:nvPicPr>
        <p:blipFill>
          <a:blip r:embed="rId6">
            <a:alphaModFix/>
          </a:blip>
          <a:stretch>
            <a:fillRect/>
          </a:stretch>
        </p:blipFill>
        <p:spPr>
          <a:xfrm>
            <a:off x="334072" y="4604578"/>
            <a:ext cx="1381474" cy="467574"/>
          </a:xfrm>
          <a:prstGeom prst="rect">
            <a:avLst/>
          </a:prstGeom>
          <a:noFill/>
          <a:ln>
            <a:noFill/>
          </a:ln>
        </p:spPr>
      </p:pic>
      <p:sp>
        <p:nvSpPr>
          <p:cNvPr id="282" name="Google Shape;282;p19"/>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292;p19"/>
          <p:cNvPicPr preferRelativeResize="0"/>
          <p:nvPr/>
        </p:nvPicPr>
        <p:blipFill>
          <a:blip r:embed="rId7">
            <a:alphaModFix/>
          </a:blip>
          <a:stretch>
            <a:fillRect/>
          </a:stretch>
        </p:blipFill>
        <p:spPr>
          <a:xfrm>
            <a:off x="362400" y="2741875"/>
            <a:ext cx="301625" cy="377842"/>
          </a:xfrm>
          <a:prstGeom prst="rect">
            <a:avLst/>
          </a:prstGeom>
          <a:noFill/>
          <a:ln>
            <a:noFill/>
          </a:ln>
        </p:spPr>
      </p:pic>
      <p:sp>
        <p:nvSpPr>
          <p:cNvPr id="293" name="Google Shape;293;p19"/>
          <p:cNvSpPr txBox="1"/>
          <p:nvPr/>
        </p:nvSpPr>
        <p:spPr>
          <a:xfrm>
            <a:off x="6050025" y="1600200"/>
            <a:ext cx="30945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ja" sz="1800">
                <a:solidFill>
                  <a:srgbClr val="E0319C"/>
                </a:solidFill>
                <a:latin typeface="M PLUS Rounded 1c Medium"/>
                <a:ea typeface="M PLUS Rounded 1c Medium"/>
                <a:cs typeface="M PLUS Rounded 1c Medium"/>
                <a:sym typeface="M PLUS Rounded 1c Medium"/>
              </a:rPr>
              <a:t> </a:t>
            </a:r>
            <a:r>
              <a:rPr lang="ja" sz="1800">
                <a:solidFill>
                  <a:schemeClr val="dk2"/>
                </a:solidFill>
                <a:latin typeface="M PLUS Rounded 1c Medium"/>
                <a:ea typeface="M PLUS Rounded 1c Medium"/>
                <a:cs typeface="M PLUS Rounded 1c Medium"/>
                <a:sym typeface="M PLUS Rounded 1c Medium"/>
              </a:rPr>
              <a:t>顔画像・音声・操作履歴</a:t>
            </a:r>
            <a:endParaRPr sz="1800">
              <a:solidFill>
                <a:schemeClr val="dk2"/>
              </a:solidFill>
              <a:latin typeface="M PLUS Rounded 1c Medium"/>
              <a:ea typeface="M PLUS Rounded 1c Medium"/>
              <a:cs typeface="M PLUS Rounded 1c Medium"/>
              <a:sym typeface="M PLUS Rounded 1c Medium"/>
            </a:endParaRPr>
          </a:p>
          <a:p>
            <a:pPr marL="0" lvl="0" indent="0" algn="ctr" rtl="0">
              <a:lnSpc>
                <a:spcPct val="115000"/>
              </a:lnSpc>
              <a:spcBef>
                <a:spcPts val="0"/>
              </a:spcBef>
              <a:spcAft>
                <a:spcPts val="0"/>
              </a:spcAft>
              <a:buNone/>
            </a:pPr>
            <a:r>
              <a:rPr lang="ja" sz="1800">
                <a:solidFill>
                  <a:schemeClr val="dk2"/>
                </a:solidFill>
                <a:latin typeface="M PLUS Rounded 1c Medium"/>
                <a:ea typeface="M PLUS Rounded 1c Medium"/>
                <a:cs typeface="M PLUS Rounded 1c Medium"/>
                <a:sym typeface="M PLUS Rounded 1c Medium"/>
              </a:rPr>
              <a:t>から健康状態をAI診断</a:t>
            </a:r>
            <a:endParaRPr sz="1600" b="1">
              <a:solidFill>
                <a:srgbClr val="E0319C"/>
              </a:solidFill>
              <a:latin typeface="M PLUS Rounded 1c"/>
              <a:ea typeface="M PLUS Rounded 1c"/>
              <a:cs typeface="M PLUS Rounded 1c"/>
              <a:sym typeface="M PLUS Rounded 1c"/>
            </a:endParaRPr>
          </a:p>
        </p:txBody>
      </p:sp>
      <p:cxnSp>
        <p:nvCxnSpPr>
          <p:cNvPr id="294" name="Google Shape;294;p19"/>
          <p:cNvCxnSpPr/>
          <p:nvPr/>
        </p:nvCxnSpPr>
        <p:spPr>
          <a:xfrm rot="10800000" flipH="1">
            <a:off x="2141850" y="1611050"/>
            <a:ext cx="506100" cy="375900"/>
          </a:xfrm>
          <a:prstGeom prst="bentConnector3">
            <a:avLst>
              <a:gd name="adj1" fmla="val 50000"/>
            </a:avLst>
          </a:prstGeom>
          <a:noFill/>
          <a:ln w="28575" cap="flat" cmpd="sng">
            <a:solidFill>
              <a:schemeClr val="dk2"/>
            </a:solidFill>
            <a:prstDash val="solid"/>
            <a:round/>
            <a:headEnd type="none" w="med" len="med"/>
            <a:tailEnd type="triangle" w="med" len="med"/>
          </a:ln>
        </p:spPr>
      </p:cxnSp>
      <p:sp>
        <p:nvSpPr>
          <p:cNvPr id="295" name="Google Shape;295;p19"/>
          <p:cNvSpPr txBox="1"/>
          <p:nvPr/>
        </p:nvSpPr>
        <p:spPr>
          <a:xfrm>
            <a:off x="6172200" y="2362200"/>
            <a:ext cx="3000000" cy="1403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ja" sz="2400" b="1">
                <a:solidFill>
                  <a:srgbClr val="E0319C"/>
                </a:solidFill>
                <a:latin typeface="M PLUS Rounded 1c"/>
                <a:ea typeface="M PLUS Rounded 1c"/>
                <a:cs typeface="M PLUS Rounded 1c"/>
                <a:sym typeface="M PLUS Rounded 1c"/>
              </a:rPr>
              <a:t>認知障害などの</a:t>
            </a:r>
            <a:endParaRPr sz="2400" b="1">
              <a:solidFill>
                <a:srgbClr val="E0319C"/>
              </a:solidFill>
              <a:latin typeface="M PLUS Rounded 1c"/>
              <a:ea typeface="M PLUS Rounded 1c"/>
              <a:cs typeface="M PLUS Rounded 1c"/>
              <a:sym typeface="M PLUS Rounded 1c"/>
            </a:endParaRPr>
          </a:p>
          <a:p>
            <a:pPr marL="0" lvl="0" indent="0" algn="ctr" rtl="0">
              <a:lnSpc>
                <a:spcPct val="115000"/>
              </a:lnSpc>
              <a:spcBef>
                <a:spcPts val="0"/>
              </a:spcBef>
              <a:spcAft>
                <a:spcPts val="0"/>
              </a:spcAft>
              <a:buNone/>
            </a:pPr>
            <a:r>
              <a:rPr lang="ja" sz="2400" b="1">
                <a:solidFill>
                  <a:srgbClr val="E0319C"/>
                </a:solidFill>
                <a:latin typeface="M PLUS Rounded 1c"/>
                <a:ea typeface="M PLUS Rounded 1c"/>
                <a:cs typeface="M PLUS Rounded 1c"/>
                <a:sym typeface="M PLUS Rounded 1c"/>
              </a:rPr>
              <a:t>無自覚な健康異常も</a:t>
            </a:r>
            <a:endParaRPr sz="2400" b="1">
              <a:solidFill>
                <a:srgbClr val="E0319C"/>
              </a:solidFill>
              <a:latin typeface="M PLUS Rounded 1c"/>
              <a:ea typeface="M PLUS Rounded 1c"/>
              <a:cs typeface="M PLUS Rounded 1c"/>
              <a:sym typeface="M PLUS Rounded 1c"/>
            </a:endParaRPr>
          </a:p>
          <a:p>
            <a:pPr marL="0" lvl="0" indent="0" algn="ctr" rtl="0">
              <a:lnSpc>
                <a:spcPct val="115000"/>
              </a:lnSpc>
              <a:spcBef>
                <a:spcPts val="0"/>
              </a:spcBef>
              <a:spcAft>
                <a:spcPts val="0"/>
              </a:spcAft>
              <a:buNone/>
            </a:pPr>
            <a:r>
              <a:rPr lang="ja" sz="2400" b="1">
                <a:solidFill>
                  <a:srgbClr val="E0319C"/>
                </a:solidFill>
                <a:latin typeface="M PLUS Rounded 1c"/>
                <a:ea typeface="M PLUS Rounded 1c"/>
                <a:cs typeface="M PLUS Rounded 1c"/>
                <a:sym typeface="M PLUS Rounded 1c"/>
              </a:rPr>
              <a:t>検知・予防</a:t>
            </a:r>
            <a:endParaRPr sz="1600" b="1">
              <a:solidFill>
                <a:srgbClr val="E0319C"/>
              </a:solidFill>
              <a:latin typeface="M PLUS Rounded 1c"/>
              <a:ea typeface="M PLUS Rounded 1c"/>
              <a:cs typeface="M PLUS Rounded 1c"/>
              <a:sym typeface="M PLUS Rounded 1c"/>
            </a:endParaRPr>
          </a:p>
        </p:txBody>
      </p:sp>
      <p:pic>
        <p:nvPicPr>
          <p:cNvPr id="296" name="Google Shape;296;p19"/>
          <p:cNvPicPr preferRelativeResize="0"/>
          <p:nvPr/>
        </p:nvPicPr>
        <p:blipFill>
          <a:blip r:embed="rId8">
            <a:alphaModFix/>
          </a:blip>
          <a:stretch>
            <a:fillRect/>
          </a:stretch>
        </p:blipFill>
        <p:spPr>
          <a:xfrm>
            <a:off x="4733300" y="1671079"/>
            <a:ext cx="1470850" cy="2610745"/>
          </a:xfrm>
          <a:prstGeom prst="rect">
            <a:avLst/>
          </a:prstGeom>
          <a:noFill/>
          <a:ln>
            <a:noFill/>
          </a:ln>
        </p:spPr>
      </p:pic>
      <p:sp>
        <p:nvSpPr>
          <p:cNvPr id="297" name="Google Shape;297;p19"/>
          <p:cNvSpPr/>
          <p:nvPr/>
        </p:nvSpPr>
        <p:spPr>
          <a:xfrm>
            <a:off x="4727625" y="1669500"/>
            <a:ext cx="1470900" cy="26109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txBox="1"/>
          <p:nvPr/>
        </p:nvSpPr>
        <p:spPr>
          <a:xfrm>
            <a:off x="4322982" y="2545512"/>
            <a:ext cx="5949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3700">
                <a:solidFill>
                  <a:srgbClr val="E0319C"/>
                </a:solidFill>
                <a:latin typeface="M PLUS 1p ExtraBold"/>
                <a:ea typeface="M PLUS 1p ExtraBold"/>
                <a:cs typeface="M PLUS 1p ExtraBold"/>
                <a:sym typeface="M PLUS 1p ExtraBold"/>
              </a:rPr>
              <a:t>＋</a:t>
            </a:r>
            <a:endParaRPr sz="3700">
              <a:solidFill>
                <a:srgbClr val="E0319C"/>
              </a:solidFill>
              <a:latin typeface="M PLUS 1p ExtraBold"/>
              <a:ea typeface="M PLUS 1p ExtraBold"/>
              <a:cs typeface="M PLUS 1p ExtraBold"/>
              <a:sym typeface="M PLUS 1p ExtraBold"/>
            </a:endParaRPr>
          </a:p>
        </p:txBody>
      </p:sp>
      <p:pic>
        <p:nvPicPr>
          <p:cNvPr id="299" name="Google Shape;299;p19"/>
          <p:cNvPicPr preferRelativeResize="0"/>
          <p:nvPr/>
        </p:nvPicPr>
        <p:blipFill>
          <a:blip r:embed="rId9">
            <a:alphaModFix/>
          </a:blip>
          <a:stretch>
            <a:fillRect/>
          </a:stretch>
        </p:blipFill>
        <p:spPr>
          <a:xfrm>
            <a:off x="3051374" y="1675157"/>
            <a:ext cx="1470862" cy="2610768"/>
          </a:xfrm>
          <a:prstGeom prst="rect">
            <a:avLst/>
          </a:prstGeom>
          <a:noFill/>
          <a:ln>
            <a:noFill/>
          </a:ln>
        </p:spPr>
      </p:pic>
      <p:sp>
        <p:nvSpPr>
          <p:cNvPr id="300" name="Google Shape;300;p19"/>
          <p:cNvSpPr/>
          <p:nvPr/>
        </p:nvSpPr>
        <p:spPr>
          <a:xfrm>
            <a:off x="3051225" y="1669500"/>
            <a:ext cx="1470900" cy="26109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2023236" y="3503975"/>
            <a:ext cx="1161900" cy="643500"/>
          </a:xfrm>
          <a:prstGeom prst="wedgeEllipseCallout">
            <a:avLst>
              <a:gd name="adj1" fmla="val 47966"/>
              <a:gd name="adj2" fmla="val -21903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E0319C"/>
              </a:solidFill>
              <a:latin typeface="M PLUS 1p"/>
              <a:ea typeface="M PLUS 1p"/>
              <a:cs typeface="M PLUS 1p"/>
              <a:sym typeface="M PLUS 1p"/>
            </a:endParaRPr>
          </a:p>
        </p:txBody>
      </p:sp>
      <p:sp>
        <p:nvSpPr>
          <p:cNvPr id="302" name="Google Shape;302;p19"/>
          <p:cNvSpPr/>
          <p:nvPr/>
        </p:nvSpPr>
        <p:spPr>
          <a:xfrm>
            <a:off x="2056379" y="3537175"/>
            <a:ext cx="1161900" cy="643500"/>
          </a:xfrm>
          <a:prstGeom prst="wedgeEllipseCallout">
            <a:avLst>
              <a:gd name="adj1" fmla="val 46454"/>
              <a:gd name="adj2" fmla="val -226616"/>
            </a:avLst>
          </a:prstGeom>
          <a:gradFill>
            <a:gsLst>
              <a:gs pos="0">
                <a:srgbClr val="6D9EEB">
                  <a:alpha val="69380"/>
                </a:srgbClr>
              </a:gs>
              <a:gs pos="85000">
                <a:srgbClr val="A2C5E5">
                  <a:alpha val="69380"/>
                </a:srgbClr>
              </a:gs>
              <a:gs pos="100000">
                <a:srgbClr val="C9DAF8">
                  <a:alpha val="69380"/>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E0319C"/>
              </a:solidFill>
              <a:latin typeface="M PLUS 1p"/>
              <a:ea typeface="M PLUS 1p"/>
              <a:cs typeface="M PLUS 1p"/>
              <a:sym typeface="M PLUS 1p"/>
            </a:endParaRPr>
          </a:p>
        </p:txBody>
      </p:sp>
      <p:sp>
        <p:nvSpPr>
          <p:cNvPr id="303" name="Google Shape;303;p19"/>
          <p:cNvSpPr txBox="1"/>
          <p:nvPr/>
        </p:nvSpPr>
        <p:spPr>
          <a:xfrm>
            <a:off x="2155900" y="3594575"/>
            <a:ext cx="932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200" b="1">
                <a:solidFill>
                  <a:schemeClr val="lt1"/>
                </a:solidFill>
                <a:latin typeface="M PLUS 1p"/>
                <a:ea typeface="M PLUS 1p"/>
                <a:cs typeface="M PLUS 1p"/>
                <a:sym typeface="M PLUS 1p"/>
              </a:rPr>
              <a:t>本人への</a:t>
            </a:r>
            <a:endParaRPr sz="1200" b="1">
              <a:solidFill>
                <a:schemeClr val="lt1"/>
              </a:solidFill>
              <a:latin typeface="M PLUS 1p"/>
              <a:ea typeface="M PLUS 1p"/>
              <a:cs typeface="M PLUS 1p"/>
              <a:sym typeface="M PLUS 1p"/>
            </a:endParaRPr>
          </a:p>
          <a:p>
            <a:pPr marL="0" lvl="0" indent="0" algn="l" rtl="0">
              <a:spcBef>
                <a:spcPts val="0"/>
              </a:spcBef>
              <a:spcAft>
                <a:spcPts val="0"/>
              </a:spcAft>
              <a:buNone/>
            </a:pPr>
            <a:r>
              <a:rPr lang="ja" sz="1200" b="1">
                <a:solidFill>
                  <a:schemeClr val="lt1"/>
                </a:solidFill>
                <a:latin typeface="M PLUS 1p"/>
                <a:ea typeface="M PLUS 1p"/>
                <a:cs typeface="M PLUS 1p"/>
                <a:sym typeface="M PLUS 1p"/>
              </a:rPr>
              <a:t>アラート</a:t>
            </a:r>
            <a:endParaRPr sz="1200" b="1">
              <a:solidFill>
                <a:schemeClr val="lt1"/>
              </a:solidFill>
              <a:latin typeface="M PLUS 1p"/>
              <a:ea typeface="M PLUS 1p"/>
              <a:cs typeface="M PLUS 1p"/>
              <a:sym typeface="M PLUS 1p"/>
            </a:endParaRPr>
          </a:p>
        </p:txBody>
      </p:sp>
      <p:sp>
        <p:nvSpPr>
          <p:cNvPr id="304" name="Google Shape;304;p19"/>
          <p:cNvSpPr/>
          <p:nvPr/>
        </p:nvSpPr>
        <p:spPr>
          <a:xfrm>
            <a:off x="4027050" y="4008750"/>
            <a:ext cx="1283400" cy="643500"/>
          </a:xfrm>
          <a:prstGeom prst="wedgeEllipseCallout">
            <a:avLst>
              <a:gd name="adj1" fmla="val 19575"/>
              <a:gd name="adj2" fmla="val -9472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E0319C"/>
              </a:solidFill>
              <a:latin typeface="M PLUS 1p"/>
              <a:ea typeface="M PLUS 1p"/>
              <a:cs typeface="M PLUS 1p"/>
              <a:sym typeface="M PLUS 1p"/>
            </a:endParaRPr>
          </a:p>
        </p:txBody>
      </p:sp>
      <p:sp>
        <p:nvSpPr>
          <p:cNvPr id="305" name="Google Shape;305;p19"/>
          <p:cNvSpPr/>
          <p:nvPr/>
        </p:nvSpPr>
        <p:spPr>
          <a:xfrm>
            <a:off x="4060325" y="4041950"/>
            <a:ext cx="1283400" cy="643500"/>
          </a:xfrm>
          <a:prstGeom prst="wedgeEllipseCallout">
            <a:avLst>
              <a:gd name="adj1" fmla="val 20535"/>
              <a:gd name="adj2" fmla="val -99887"/>
            </a:avLst>
          </a:prstGeom>
          <a:gradFill>
            <a:gsLst>
              <a:gs pos="0">
                <a:srgbClr val="6D9EEB"/>
              </a:gs>
              <a:gs pos="85000">
                <a:srgbClr val="A2C5E5"/>
              </a:gs>
              <a:gs pos="100000">
                <a:srgbClr val="C9DAF8"/>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b="1">
              <a:solidFill>
                <a:srgbClr val="E0319C"/>
              </a:solidFill>
              <a:latin typeface="M PLUS 1p"/>
              <a:ea typeface="M PLUS 1p"/>
              <a:cs typeface="M PLUS 1p"/>
              <a:sym typeface="M PLUS 1p"/>
            </a:endParaRPr>
          </a:p>
        </p:txBody>
      </p:sp>
      <p:sp>
        <p:nvSpPr>
          <p:cNvPr id="306" name="Google Shape;306;p19"/>
          <p:cNvSpPr txBox="1"/>
          <p:nvPr/>
        </p:nvSpPr>
        <p:spPr>
          <a:xfrm>
            <a:off x="3978475" y="4099350"/>
            <a:ext cx="1470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b="1">
                <a:solidFill>
                  <a:schemeClr val="lt1"/>
                </a:solidFill>
                <a:latin typeface="M PLUS 1p"/>
                <a:ea typeface="M PLUS 1p"/>
                <a:cs typeface="M PLUS 1p"/>
                <a:sym typeface="M PLUS 1p"/>
              </a:rPr>
              <a:t>フレンドへの</a:t>
            </a:r>
            <a:endParaRPr sz="1200" b="1">
              <a:solidFill>
                <a:schemeClr val="lt1"/>
              </a:solidFill>
              <a:latin typeface="M PLUS 1p"/>
              <a:ea typeface="M PLUS 1p"/>
              <a:cs typeface="M PLUS 1p"/>
              <a:sym typeface="M PLUS 1p"/>
            </a:endParaRPr>
          </a:p>
          <a:p>
            <a:pPr marL="0" lvl="0" indent="0" algn="ctr" rtl="0">
              <a:spcBef>
                <a:spcPts val="0"/>
              </a:spcBef>
              <a:spcAft>
                <a:spcPts val="0"/>
              </a:spcAft>
              <a:buNone/>
            </a:pPr>
            <a:r>
              <a:rPr lang="ja" sz="1200" b="1">
                <a:solidFill>
                  <a:schemeClr val="lt1"/>
                </a:solidFill>
                <a:latin typeface="M PLUS 1p"/>
                <a:ea typeface="M PLUS 1p"/>
                <a:cs typeface="M PLUS 1p"/>
                <a:sym typeface="M PLUS 1p"/>
              </a:rPr>
              <a:t>アラート</a:t>
            </a:r>
            <a:endParaRPr sz="1200" b="1">
              <a:solidFill>
                <a:schemeClr val="lt1"/>
              </a:solidFill>
              <a:latin typeface="M PLUS 1p"/>
              <a:ea typeface="M PLUS 1p"/>
              <a:cs typeface="M PLUS 1p"/>
              <a:sym typeface="M PLUS 1p"/>
            </a:endParaRPr>
          </a:p>
        </p:txBody>
      </p:sp>
      <p:sp>
        <p:nvSpPr>
          <p:cNvPr id="307" name="Google Shape;307;p19"/>
          <p:cNvSpPr txBox="1"/>
          <p:nvPr/>
        </p:nvSpPr>
        <p:spPr>
          <a:xfrm>
            <a:off x="2958230" y="4208402"/>
            <a:ext cx="1055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700">
                <a:latin typeface="M PLUS 1p Medium"/>
                <a:ea typeface="M PLUS 1p Medium"/>
                <a:cs typeface="M PLUS 1p Medium"/>
                <a:sym typeface="M PLUS 1p Medium"/>
              </a:rPr>
              <a:t>本人のホーム画面</a:t>
            </a:r>
            <a:endParaRPr sz="700">
              <a:latin typeface="M PLUS 1p Medium"/>
              <a:ea typeface="M PLUS 1p Medium"/>
              <a:cs typeface="M PLUS 1p Medium"/>
              <a:sym typeface="M PLUS 1p Medium"/>
            </a:endParaRPr>
          </a:p>
        </p:txBody>
      </p:sp>
      <p:sp>
        <p:nvSpPr>
          <p:cNvPr id="308" name="Google Shape;308;p19"/>
          <p:cNvSpPr txBox="1"/>
          <p:nvPr/>
        </p:nvSpPr>
        <p:spPr>
          <a:xfrm>
            <a:off x="5244224" y="4208405"/>
            <a:ext cx="11886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700">
                <a:latin typeface="M PLUS 1p Medium"/>
                <a:ea typeface="M PLUS 1p Medium"/>
                <a:cs typeface="M PLUS 1p Medium"/>
                <a:sym typeface="M PLUS 1p Medium"/>
              </a:rPr>
              <a:t>フレンドのホーム画面</a:t>
            </a:r>
            <a:endParaRPr sz="700">
              <a:latin typeface="M PLUS 1p Medium"/>
              <a:ea typeface="M PLUS 1p Medium"/>
              <a:cs typeface="M PLUS 1p Medium"/>
              <a:sym typeface="M PLUS 1p Medium"/>
            </a:endParaRPr>
          </a:p>
        </p:txBody>
      </p:sp>
      <p:sp>
        <p:nvSpPr>
          <p:cNvPr id="309" name="Google Shape;309;p19"/>
          <p:cNvSpPr/>
          <p:nvPr/>
        </p:nvSpPr>
        <p:spPr>
          <a:xfrm>
            <a:off x="6800900" y="145950"/>
            <a:ext cx="2191200" cy="1229700"/>
          </a:xfrm>
          <a:prstGeom prst="wedgeEllipseCallout">
            <a:avLst>
              <a:gd name="adj1" fmla="val -67674"/>
              <a:gd name="adj2" fmla="val 14184"/>
            </a:avLst>
          </a:prstGeom>
          <a:gradFill>
            <a:gsLst>
              <a:gs pos="0">
                <a:srgbClr val="F4CCCC">
                  <a:alpha val="53930"/>
                </a:srgbClr>
              </a:gs>
              <a:gs pos="100000">
                <a:srgbClr val="F65BB9">
                  <a:alpha val="5393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txBox="1"/>
          <p:nvPr/>
        </p:nvSpPr>
        <p:spPr>
          <a:xfrm>
            <a:off x="6796575" y="328180"/>
            <a:ext cx="2147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200">
                <a:solidFill>
                  <a:schemeClr val="lt1"/>
                </a:solidFill>
                <a:latin typeface="M PLUS Rounded 1c Medium"/>
                <a:ea typeface="M PLUS Rounded 1c Medium"/>
                <a:cs typeface="M PLUS Rounded 1c Medium"/>
                <a:sym typeface="M PLUS Rounded 1c Medium"/>
              </a:rPr>
              <a:t>朝の挨拶をフレンドにも</a:t>
            </a:r>
            <a:endParaRPr sz="1200">
              <a:solidFill>
                <a:schemeClr val="lt1"/>
              </a:solidFill>
              <a:latin typeface="M PLUS Rounded 1c Medium"/>
              <a:ea typeface="M PLUS Rounded 1c Medium"/>
              <a:cs typeface="M PLUS Rounded 1c Medium"/>
              <a:sym typeface="M PLUS Rounded 1c Medium"/>
            </a:endParaRPr>
          </a:p>
          <a:p>
            <a:pPr marL="0" lvl="0" indent="0" algn="ctr" rtl="0">
              <a:spcBef>
                <a:spcPts val="0"/>
              </a:spcBef>
              <a:spcAft>
                <a:spcPts val="0"/>
              </a:spcAft>
              <a:buNone/>
            </a:pPr>
            <a:r>
              <a:rPr lang="ja" sz="1200">
                <a:solidFill>
                  <a:schemeClr val="lt1"/>
                </a:solidFill>
                <a:latin typeface="M PLUS Rounded 1c Medium"/>
                <a:ea typeface="M PLUS Rounded 1c Medium"/>
                <a:cs typeface="M PLUS Rounded 1c Medium"/>
                <a:sym typeface="M PLUS Rounded 1c Medium"/>
              </a:rPr>
              <a:t>送信するため</a:t>
            </a:r>
            <a:endParaRPr sz="1200">
              <a:solidFill>
                <a:schemeClr val="lt1"/>
              </a:solidFill>
              <a:latin typeface="M PLUS Rounded 1c Medium"/>
              <a:ea typeface="M PLUS Rounded 1c Medium"/>
              <a:cs typeface="M PLUS Rounded 1c Medium"/>
              <a:sym typeface="M PLUS Rounded 1c Medium"/>
            </a:endParaRPr>
          </a:p>
          <a:p>
            <a:pPr marL="0" lvl="0" indent="0" algn="ctr" rtl="0">
              <a:spcBef>
                <a:spcPts val="0"/>
              </a:spcBef>
              <a:spcAft>
                <a:spcPts val="0"/>
              </a:spcAft>
              <a:buNone/>
            </a:pPr>
            <a:r>
              <a:rPr lang="ja" sz="1200">
                <a:solidFill>
                  <a:schemeClr val="lt1"/>
                </a:solidFill>
                <a:latin typeface="M PLUS Rounded 1c Medium"/>
                <a:ea typeface="M PLUS Rounded 1c Medium"/>
                <a:cs typeface="M PLUS Rounded 1c Medium"/>
                <a:sym typeface="M PLUS Rounded 1c Medium"/>
              </a:rPr>
              <a:t>一日一通、自動的に</a:t>
            </a:r>
            <a:endParaRPr sz="1200">
              <a:solidFill>
                <a:schemeClr val="lt1"/>
              </a:solidFill>
              <a:latin typeface="M PLUS Rounded 1c Medium"/>
              <a:ea typeface="M PLUS Rounded 1c Medium"/>
              <a:cs typeface="M PLUS Rounded 1c Medium"/>
              <a:sym typeface="M PLUS Rounded 1c Medium"/>
            </a:endParaRPr>
          </a:p>
          <a:p>
            <a:pPr marL="0" lvl="0" indent="0" algn="ctr" rtl="0">
              <a:spcBef>
                <a:spcPts val="0"/>
              </a:spcBef>
              <a:spcAft>
                <a:spcPts val="0"/>
              </a:spcAft>
              <a:buNone/>
            </a:pPr>
            <a:r>
              <a:rPr lang="ja" sz="1200">
                <a:solidFill>
                  <a:schemeClr val="lt1"/>
                </a:solidFill>
                <a:latin typeface="M PLUS Rounded 1c Medium"/>
                <a:ea typeface="M PLUS Rounded 1c Medium"/>
                <a:cs typeface="M PLUS Rounded 1c Medium"/>
                <a:sym typeface="M PLUS Rounded 1c Medium"/>
              </a:rPr>
              <a:t>会話することになる</a:t>
            </a:r>
            <a:endParaRPr sz="1200">
              <a:solidFill>
                <a:schemeClr val="lt1"/>
              </a:solidFill>
              <a:latin typeface="M PLUS Rounded 1c Medium"/>
              <a:ea typeface="M PLUS Rounded 1c Medium"/>
              <a:cs typeface="M PLUS Rounded 1c Medium"/>
              <a:sym typeface="M PLUS Rounded 1c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1000"/>
                                        <p:tgtEl>
                                          <p:spTgt spid="274"/>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292"/>
                                        </p:tgtEl>
                                        <p:attrNameLst>
                                          <p:attrName>style.visibility</p:attrName>
                                        </p:attrNameLst>
                                      </p:cBhvr>
                                      <p:to>
                                        <p:strVal val="visible"/>
                                      </p:to>
                                    </p:set>
                                    <p:animEffect transition="in" filter="fade">
                                      <p:cBhvr>
                                        <p:cTn id="10" dur="1000"/>
                                        <p:tgtEl>
                                          <p:spTgt spid="2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5"/>
                                        </p:tgtEl>
                                        <p:attrNameLst>
                                          <p:attrName>style.visibility</p:attrName>
                                        </p:attrNameLst>
                                      </p:cBhvr>
                                      <p:to>
                                        <p:strVal val="visible"/>
                                      </p:to>
                                    </p:set>
                                    <p:animEffect transition="in" filter="fade">
                                      <p:cBhvr>
                                        <p:cTn id="15" dur="1000"/>
                                        <p:tgtEl>
                                          <p:spTgt spid="275"/>
                                        </p:tgtEl>
                                      </p:cBhvr>
                                    </p:animEffect>
                                  </p:childTnLst>
                                </p:cTn>
                              </p:par>
                              <p:par>
                                <p:cTn id="16" presetID="10" presetClass="entr" presetSubtype="0" fill="hold" nodeType="withEffect">
                                  <p:stCondLst>
                                    <p:cond delay="0"/>
                                  </p:stCondLst>
                                  <p:childTnLst>
                                    <p:set>
                                      <p:cBhvr>
                                        <p:cTn id="17" dur="1" fill="hold">
                                          <p:stCondLst>
                                            <p:cond delay="0"/>
                                          </p:stCondLst>
                                        </p:cTn>
                                        <p:tgtEl>
                                          <p:spTgt spid="278"/>
                                        </p:tgtEl>
                                        <p:attrNameLst>
                                          <p:attrName>style.visibility</p:attrName>
                                        </p:attrNameLst>
                                      </p:cBhvr>
                                      <p:to>
                                        <p:strVal val="visible"/>
                                      </p:to>
                                    </p:set>
                                    <p:animEffect transition="in" filter="fade">
                                      <p:cBhvr>
                                        <p:cTn id="18" dur="1000"/>
                                        <p:tgtEl>
                                          <p:spTgt spid="278"/>
                                        </p:tgtEl>
                                      </p:cBhvr>
                                    </p:animEffect>
                                  </p:childTnLst>
                                </p:cTn>
                              </p:par>
                              <p:par>
                                <p:cTn id="19" presetID="1" presetClass="entr" presetSubtype="0" fill="hold" nodeType="withEffect">
                                  <p:stCondLst>
                                    <p:cond delay="0"/>
                                  </p:stCondLst>
                                  <p:childTnLst>
                                    <p:set>
                                      <p:cBhvr>
                                        <p:cTn id="20" dur="1" fill="hold">
                                          <p:stCondLst>
                                            <p:cond delay="0"/>
                                          </p:stCondLst>
                                        </p:cTn>
                                        <p:tgtEl>
                                          <p:spTgt spid="280"/>
                                        </p:tgtEl>
                                        <p:attrNameLst>
                                          <p:attrName>style.visibility</p:attrName>
                                        </p:attrNameLst>
                                      </p:cBhvr>
                                      <p:to>
                                        <p:strVal val="visible"/>
                                      </p:to>
                                    </p:set>
                                  </p:childTnLst>
                                </p:cTn>
                              </p:par>
                            </p:childTnLst>
                          </p:cTn>
                        </p:par>
                        <p:par>
                          <p:cTn id="21" fill="hold">
                            <p:stCondLst>
                              <p:cond delay="1000"/>
                            </p:stCondLst>
                            <p:childTnLst>
                              <p:par>
                                <p:cTn id="22" presetID="1" presetClass="exit" presetSubtype="0" fill="hold" nodeType="afterEffect">
                                  <p:stCondLst>
                                    <p:cond delay="0"/>
                                  </p:stCondLst>
                                  <p:childTnLst>
                                    <p:set>
                                      <p:cBhvr>
                                        <p:cTn id="23" dur="1" fill="hold">
                                          <p:stCondLst>
                                            <p:cond delay="100"/>
                                          </p:stCondLst>
                                        </p:cTn>
                                        <p:tgtEl>
                                          <p:spTgt spid="28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8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8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8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8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8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4"/>
                                        </p:tgtEl>
                                        <p:attrNameLst>
                                          <p:attrName>style.visibility</p:attrName>
                                        </p:attrNameLst>
                                      </p:cBhvr>
                                      <p:to>
                                        <p:strVal val="visible"/>
                                      </p:to>
                                    </p:set>
                                    <p:animEffect transition="in" filter="fade">
                                      <p:cBhvr>
                                        <p:cTn id="48" dur="1000"/>
                                        <p:tgtEl>
                                          <p:spTgt spid="294"/>
                                        </p:tgtEl>
                                      </p:cBhvr>
                                    </p:animEffect>
                                  </p:childTnLst>
                                </p:cTn>
                              </p:par>
                              <p:par>
                                <p:cTn id="49" presetID="10" presetClass="entr" presetSubtype="0" fill="hold" nodeType="withEffect">
                                  <p:stCondLst>
                                    <p:cond delay="0"/>
                                  </p:stCondLst>
                                  <p:childTnLst>
                                    <p:set>
                                      <p:cBhvr>
                                        <p:cTn id="50" dur="1" fill="hold">
                                          <p:stCondLst>
                                            <p:cond delay="0"/>
                                          </p:stCondLst>
                                        </p:cTn>
                                        <p:tgtEl>
                                          <p:spTgt spid="279"/>
                                        </p:tgtEl>
                                        <p:attrNameLst>
                                          <p:attrName>style.visibility</p:attrName>
                                        </p:attrNameLst>
                                      </p:cBhvr>
                                      <p:to>
                                        <p:strVal val="visible"/>
                                      </p:to>
                                    </p:set>
                                    <p:animEffect transition="in" filter="fade">
                                      <p:cBhvr>
                                        <p:cTn id="51" dur="1000"/>
                                        <p:tgtEl>
                                          <p:spTgt spid="279"/>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269"/>
                                        </p:tgtEl>
                                        <p:attrNameLst>
                                          <p:attrName>style.visibility</p:attrName>
                                        </p:attrNameLst>
                                      </p:cBhvr>
                                      <p:to>
                                        <p:strVal val="visible"/>
                                      </p:to>
                                    </p:set>
                                    <p:animEffect transition="in" filter="fade">
                                      <p:cBhvr>
                                        <p:cTn id="55" dur="1000"/>
                                        <p:tgtEl>
                                          <p:spTgt spid="269"/>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xit" presetSubtype="32" fill="hold" nodeType="clickEffect">
                                  <p:stCondLst>
                                    <p:cond delay="0"/>
                                  </p:stCondLst>
                                  <p:childTnLst>
                                    <p:anim calcmode="lin" valueType="num">
                                      <p:cBhvr additive="base">
                                        <p:cTn id="59" dur="1000"/>
                                        <p:tgtEl>
                                          <p:spTgt spid="269"/>
                                        </p:tgtEl>
                                        <p:attrNameLst>
                                          <p:attrName>ppt_w</p:attrName>
                                        </p:attrNameLst>
                                      </p:cBhvr>
                                      <p:tavLst>
                                        <p:tav tm="0">
                                          <p:val>
                                            <p:strVal val="#ppt_w"/>
                                          </p:val>
                                        </p:tav>
                                        <p:tav tm="100000">
                                          <p:val>
                                            <p:strVal val="0"/>
                                          </p:val>
                                        </p:tav>
                                      </p:tavLst>
                                    </p:anim>
                                    <p:anim calcmode="lin" valueType="num">
                                      <p:cBhvr additive="base">
                                        <p:cTn id="60" dur="1000"/>
                                        <p:tgtEl>
                                          <p:spTgt spid="269"/>
                                        </p:tgtEl>
                                        <p:attrNameLst>
                                          <p:attrName>ppt_h</p:attrName>
                                        </p:attrNameLst>
                                      </p:cBhvr>
                                      <p:tavLst>
                                        <p:tav tm="0">
                                          <p:val>
                                            <p:strVal val="#ppt_h"/>
                                          </p:val>
                                        </p:tav>
                                        <p:tav tm="100000">
                                          <p:val>
                                            <p:strVal val="0"/>
                                          </p:val>
                                        </p:tav>
                                      </p:tavLst>
                                    </p:anim>
                                    <p:set>
                                      <p:cBhvr>
                                        <p:cTn id="61" dur="1" fill="hold">
                                          <p:stCondLst>
                                            <p:cond delay="1000"/>
                                          </p:stCondLst>
                                        </p:cTn>
                                        <p:tgtEl>
                                          <p:spTgt spid="26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1000"/>
                                          </p:stCondLst>
                                        </p:cTn>
                                        <p:tgtEl>
                                          <p:spTgt spid="27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1000"/>
                                          </p:stCondLst>
                                        </p:cTn>
                                        <p:tgtEl>
                                          <p:spTgt spid="294"/>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268"/>
                                        </p:tgtEl>
                                        <p:attrNameLst>
                                          <p:attrName>style.visibility</p:attrName>
                                        </p:attrNameLst>
                                      </p:cBhvr>
                                      <p:to>
                                        <p:strVal val="visible"/>
                                      </p:to>
                                    </p:set>
                                    <p:animEffect transition="in" filter="fade">
                                      <p:cBhvr>
                                        <p:cTn id="68" dur="1000"/>
                                        <p:tgtEl>
                                          <p:spTgt spid="268"/>
                                        </p:tgtEl>
                                      </p:cBhvr>
                                    </p:animEffect>
                                  </p:childTnLst>
                                </p:cTn>
                              </p:par>
                              <p:par>
                                <p:cTn id="69" presetID="10" presetClass="entr" presetSubtype="0" fill="hold" nodeType="withEffect">
                                  <p:stCondLst>
                                    <p:cond delay="0"/>
                                  </p:stCondLst>
                                  <p:childTnLst>
                                    <p:set>
                                      <p:cBhvr>
                                        <p:cTn id="70" dur="1" fill="hold">
                                          <p:stCondLst>
                                            <p:cond delay="0"/>
                                          </p:stCondLst>
                                        </p:cTn>
                                        <p:tgtEl>
                                          <p:spTgt spid="267"/>
                                        </p:tgtEl>
                                        <p:attrNameLst>
                                          <p:attrName>style.visibility</p:attrName>
                                        </p:attrNameLst>
                                      </p:cBhvr>
                                      <p:to>
                                        <p:strVal val="visible"/>
                                      </p:to>
                                    </p:set>
                                    <p:animEffect transition="in" filter="fade">
                                      <p:cBhvr>
                                        <p:cTn id="71" dur="1000"/>
                                        <p:tgtEl>
                                          <p:spTgt spid="267"/>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299"/>
                                        </p:tgtEl>
                                        <p:attrNameLst>
                                          <p:attrName>style.visibility</p:attrName>
                                        </p:attrNameLst>
                                      </p:cBhvr>
                                      <p:to>
                                        <p:strVal val="visible"/>
                                      </p:to>
                                    </p:set>
                                    <p:animEffect transition="in" filter="fade">
                                      <p:cBhvr>
                                        <p:cTn id="75" dur="1000"/>
                                        <p:tgtEl>
                                          <p:spTgt spid="299"/>
                                        </p:tgtEl>
                                      </p:cBhvr>
                                    </p:animEffect>
                                  </p:childTnLst>
                                </p:cTn>
                              </p:par>
                              <p:par>
                                <p:cTn id="76" presetID="10" presetClass="entr" presetSubtype="0" fill="hold" nodeType="withEffect">
                                  <p:stCondLst>
                                    <p:cond delay="0"/>
                                  </p:stCondLst>
                                  <p:childTnLst>
                                    <p:set>
                                      <p:cBhvr>
                                        <p:cTn id="77" dur="1" fill="hold">
                                          <p:stCondLst>
                                            <p:cond delay="0"/>
                                          </p:stCondLst>
                                        </p:cTn>
                                        <p:tgtEl>
                                          <p:spTgt spid="300"/>
                                        </p:tgtEl>
                                        <p:attrNameLst>
                                          <p:attrName>style.visibility</p:attrName>
                                        </p:attrNameLst>
                                      </p:cBhvr>
                                      <p:to>
                                        <p:strVal val="visible"/>
                                      </p:to>
                                    </p:set>
                                    <p:animEffect transition="in" filter="fade">
                                      <p:cBhvr>
                                        <p:cTn id="78" dur="1000"/>
                                        <p:tgtEl>
                                          <p:spTgt spid="300"/>
                                        </p:tgtEl>
                                      </p:cBhvr>
                                    </p:animEffect>
                                  </p:childTnLst>
                                </p:cTn>
                              </p:par>
                              <p:par>
                                <p:cTn id="79" presetID="10" presetClass="entr" presetSubtype="0" fill="hold" nodeType="withEffect">
                                  <p:stCondLst>
                                    <p:cond delay="0"/>
                                  </p:stCondLst>
                                  <p:childTnLst>
                                    <p:set>
                                      <p:cBhvr>
                                        <p:cTn id="80" dur="1" fill="hold">
                                          <p:stCondLst>
                                            <p:cond delay="0"/>
                                          </p:stCondLst>
                                        </p:cTn>
                                        <p:tgtEl>
                                          <p:spTgt spid="307"/>
                                        </p:tgtEl>
                                        <p:attrNameLst>
                                          <p:attrName>style.visibility</p:attrName>
                                        </p:attrNameLst>
                                      </p:cBhvr>
                                      <p:to>
                                        <p:strVal val="visible"/>
                                      </p:to>
                                    </p:set>
                                    <p:animEffect transition="in" filter="fade">
                                      <p:cBhvr>
                                        <p:cTn id="81" dur="1000"/>
                                        <p:tgtEl>
                                          <p:spTgt spid="307"/>
                                        </p:tgtEl>
                                      </p:cBhvr>
                                    </p:animEffect>
                                  </p:childTnLst>
                                </p:cTn>
                              </p:par>
                            </p:childTnLst>
                          </p:cTn>
                        </p:par>
                        <p:par>
                          <p:cTn id="82" fill="hold">
                            <p:stCondLst>
                              <p:cond delay="2000"/>
                            </p:stCondLst>
                            <p:childTnLst>
                              <p:par>
                                <p:cTn id="83" presetID="1" presetClass="entr" presetSubtype="0" fill="hold" nodeType="afterEffect">
                                  <p:stCondLst>
                                    <p:cond delay="0"/>
                                  </p:stCondLst>
                                  <p:childTnLst>
                                    <p:set>
                                      <p:cBhvr>
                                        <p:cTn id="84" dur="1" fill="hold">
                                          <p:stCondLst>
                                            <p:cond delay="0"/>
                                          </p:stCondLst>
                                        </p:cTn>
                                        <p:tgtEl>
                                          <p:spTgt spid="298"/>
                                        </p:tgtEl>
                                        <p:attrNameLst>
                                          <p:attrName>style.visibility</p:attrName>
                                        </p:attrNameLst>
                                      </p:cBhvr>
                                      <p:to>
                                        <p:strVal val="visible"/>
                                      </p:to>
                                    </p:set>
                                  </p:childTnLst>
                                </p:cTn>
                              </p:par>
                            </p:childTnLst>
                          </p:cTn>
                        </p:par>
                        <p:par>
                          <p:cTn id="85" fill="hold">
                            <p:stCondLst>
                              <p:cond delay="2000"/>
                            </p:stCondLst>
                            <p:childTnLst>
                              <p:par>
                                <p:cTn id="86" presetID="10" presetClass="entr" presetSubtype="0" fill="hold" nodeType="afterEffect">
                                  <p:stCondLst>
                                    <p:cond delay="0"/>
                                  </p:stCondLst>
                                  <p:childTnLst>
                                    <p:set>
                                      <p:cBhvr>
                                        <p:cTn id="87" dur="1" fill="hold">
                                          <p:stCondLst>
                                            <p:cond delay="0"/>
                                          </p:stCondLst>
                                        </p:cTn>
                                        <p:tgtEl>
                                          <p:spTgt spid="296"/>
                                        </p:tgtEl>
                                        <p:attrNameLst>
                                          <p:attrName>style.visibility</p:attrName>
                                        </p:attrNameLst>
                                      </p:cBhvr>
                                      <p:to>
                                        <p:strVal val="visible"/>
                                      </p:to>
                                    </p:set>
                                    <p:animEffect transition="in" filter="fade">
                                      <p:cBhvr>
                                        <p:cTn id="88" dur="600"/>
                                        <p:tgtEl>
                                          <p:spTgt spid="296"/>
                                        </p:tgtEl>
                                      </p:cBhvr>
                                    </p:animEffect>
                                  </p:childTnLst>
                                </p:cTn>
                              </p:par>
                              <p:par>
                                <p:cTn id="89" presetID="10" presetClass="entr" presetSubtype="0" fill="hold" nodeType="withEffect">
                                  <p:stCondLst>
                                    <p:cond delay="0"/>
                                  </p:stCondLst>
                                  <p:childTnLst>
                                    <p:set>
                                      <p:cBhvr>
                                        <p:cTn id="90" dur="1" fill="hold">
                                          <p:stCondLst>
                                            <p:cond delay="0"/>
                                          </p:stCondLst>
                                        </p:cTn>
                                        <p:tgtEl>
                                          <p:spTgt spid="297"/>
                                        </p:tgtEl>
                                        <p:attrNameLst>
                                          <p:attrName>style.visibility</p:attrName>
                                        </p:attrNameLst>
                                      </p:cBhvr>
                                      <p:to>
                                        <p:strVal val="visible"/>
                                      </p:to>
                                    </p:set>
                                    <p:animEffect transition="in" filter="fade">
                                      <p:cBhvr>
                                        <p:cTn id="91" dur="1000"/>
                                        <p:tgtEl>
                                          <p:spTgt spid="297"/>
                                        </p:tgtEl>
                                      </p:cBhvr>
                                    </p:animEffect>
                                  </p:childTnLst>
                                </p:cTn>
                              </p:par>
                              <p:par>
                                <p:cTn id="92" presetID="10" presetClass="entr" presetSubtype="0" fill="hold" nodeType="withEffect">
                                  <p:stCondLst>
                                    <p:cond delay="0"/>
                                  </p:stCondLst>
                                  <p:childTnLst>
                                    <p:set>
                                      <p:cBhvr>
                                        <p:cTn id="93" dur="1" fill="hold">
                                          <p:stCondLst>
                                            <p:cond delay="0"/>
                                          </p:stCondLst>
                                        </p:cTn>
                                        <p:tgtEl>
                                          <p:spTgt spid="308"/>
                                        </p:tgtEl>
                                        <p:attrNameLst>
                                          <p:attrName>style.visibility</p:attrName>
                                        </p:attrNameLst>
                                      </p:cBhvr>
                                      <p:to>
                                        <p:strVal val="visible"/>
                                      </p:to>
                                    </p:set>
                                    <p:animEffect transition="in" filter="fade">
                                      <p:cBhvr>
                                        <p:cTn id="94" dur="1000"/>
                                        <p:tgtEl>
                                          <p:spTgt spid="308"/>
                                        </p:tgtEl>
                                      </p:cBhvr>
                                    </p:animEffect>
                                  </p:childTnLst>
                                </p:cTn>
                              </p:par>
                            </p:childTnLst>
                          </p:cTn>
                        </p:par>
                        <p:par>
                          <p:cTn id="95" fill="hold">
                            <p:stCondLst>
                              <p:cond delay="3000"/>
                            </p:stCondLst>
                            <p:childTnLst>
                              <p:par>
                                <p:cTn id="96" presetID="10" presetClass="entr" presetSubtype="0" fill="hold" nodeType="afterEffect">
                                  <p:stCondLst>
                                    <p:cond delay="0"/>
                                  </p:stCondLst>
                                  <p:childTnLst>
                                    <p:set>
                                      <p:cBhvr>
                                        <p:cTn id="97" dur="1" fill="hold">
                                          <p:stCondLst>
                                            <p:cond delay="0"/>
                                          </p:stCondLst>
                                        </p:cTn>
                                        <p:tgtEl>
                                          <p:spTgt spid="301"/>
                                        </p:tgtEl>
                                        <p:attrNameLst>
                                          <p:attrName>style.visibility</p:attrName>
                                        </p:attrNameLst>
                                      </p:cBhvr>
                                      <p:to>
                                        <p:strVal val="visible"/>
                                      </p:to>
                                    </p:set>
                                    <p:animEffect transition="in" filter="fade">
                                      <p:cBhvr>
                                        <p:cTn id="98" dur="1000"/>
                                        <p:tgtEl>
                                          <p:spTgt spid="301"/>
                                        </p:tgtEl>
                                      </p:cBhvr>
                                    </p:animEffect>
                                  </p:childTnLst>
                                </p:cTn>
                              </p:par>
                              <p:par>
                                <p:cTn id="99" presetID="10" presetClass="entr" presetSubtype="0" fill="hold" nodeType="withEffect">
                                  <p:stCondLst>
                                    <p:cond delay="0"/>
                                  </p:stCondLst>
                                  <p:childTnLst>
                                    <p:set>
                                      <p:cBhvr>
                                        <p:cTn id="100" dur="1" fill="hold">
                                          <p:stCondLst>
                                            <p:cond delay="0"/>
                                          </p:stCondLst>
                                        </p:cTn>
                                        <p:tgtEl>
                                          <p:spTgt spid="302"/>
                                        </p:tgtEl>
                                        <p:attrNameLst>
                                          <p:attrName>style.visibility</p:attrName>
                                        </p:attrNameLst>
                                      </p:cBhvr>
                                      <p:to>
                                        <p:strVal val="visible"/>
                                      </p:to>
                                    </p:set>
                                    <p:animEffect transition="in" filter="fade">
                                      <p:cBhvr>
                                        <p:cTn id="101" dur="1000"/>
                                        <p:tgtEl>
                                          <p:spTgt spid="302"/>
                                        </p:tgtEl>
                                      </p:cBhvr>
                                    </p:animEffect>
                                  </p:childTnLst>
                                </p:cTn>
                              </p:par>
                              <p:par>
                                <p:cTn id="102" presetID="10" presetClass="entr" presetSubtype="0" fill="hold" nodeType="withEffect">
                                  <p:stCondLst>
                                    <p:cond delay="0"/>
                                  </p:stCondLst>
                                  <p:childTnLst>
                                    <p:set>
                                      <p:cBhvr>
                                        <p:cTn id="103" dur="1" fill="hold">
                                          <p:stCondLst>
                                            <p:cond delay="0"/>
                                          </p:stCondLst>
                                        </p:cTn>
                                        <p:tgtEl>
                                          <p:spTgt spid="303"/>
                                        </p:tgtEl>
                                        <p:attrNameLst>
                                          <p:attrName>style.visibility</p:attrName>
                                        </p:attrNameLst>
                                      </p:cBhvr>
                                      <p:to>
                                        <p:strVal val="visible"/>
                                      </p:to>
                                    </p:set>
                                    <p:animEffect transition="in" filter="fade">
                                      <p:cBhvr>
                                        <p:cTn id="104" dur="1000"/>
                                        <p:tgtEl>
                                          <p:spTgt spid="303"/>
                                        </p:tgtEl>
                                      </p:cBhvr>
                                    </p:animEffect>
                                  </p:childTnLst>
                                </p:cTn>
                              </p:par>
                              <p:par>
                                <p:cTn id="105" presetID="10" presetClass="entr" presetSubtype="0" fill="hold" nodeType="withEffect">
                                  <p:stCondLst>
                                    <p:cond delay="0"/>
                                  </p:stCondLst>
                                  <p:childTnLst>
                                    <p:set>
                                      <p:cBhvr>
                                        <p:cTn id="106" dur="1" fill="hold">
                                          <p:stCondLst>
                                            <p:cond delay="0"/>
                                          </p:stCondLst>
                                        </p:cTn>
                                        <p:tgtEl>
                                          <p:spTgt spid="304"/>
                                        </p:tgtEl>
                                        <p:attrNameLst>
                                          <p:attrName>style.visibility</p:attrName>
                                        </p:attrNameLst>
                                      </p:cBhvr>
                                      <p:to>
                                        <p:strVal val="visible"/>
                                      </p:to>
                                    </p:set>
                                    <p:animEffect transition="in" filter="fade">
                                      <p:cBhvr>
                                        <p:cTn id="107" dur="1000"/>
                                        <p:tgtEl>
                                          <p:spTgt spid="304"/>
                                        </p:tgtEl>
                                      </p:cBhvr>
                                    </p:animEffect>
                                  </p:childTnLst>
                                </p:cTn>
                              </p:par>
                              <p:par>
                                <p:cTn id="108" presetID="10" presetClass="entr" presetSubtype="0" fill="hold" nodeType="withEffect">
                                  <p:stCondLst>
                                    <p:cond delay="0"/>
                                  </p:stCondLst>
                                  <p:childTnLst>
                                    <p:set>
                                      <p:cBhvr>
                                        <p:cTn id="109" dur="1" fill="hold">
                                          <p:stCondLst>
                                            <p:cond delay="0"/>
                                          </p:stCondLst>
                                        </p:cTn>
                                        <p:tgtEl>
                                          <p:spTgt spid="305"/>
                                        </p:tgtEl>
                                        <p:attrNameLst>
                                          <p:attrName>style.visibility</p:attrName>
                                        </p:attrNameLst>
                                      </p:cBhvr>
                                      <p:to>
                                        <p:strVal val="visible"/>
                                      </p:to>
                                    </p:set>
                                    <p:animEffect transition="in" filter="fade">
                                      <p:cBhvr>
                                        <p:cTn id="110" dur="1000"/>
                                        <p:tgtEl>
                                          <p:spTgt spid="305"/>
                                        </p:tgtEl>
                                      </p:cBhvr>
                                    </p:animEffect>
                                  </p:childTnLst>
                                </p:cTn>
                              </p:par>
                              <p:par>
                                <p:cTn id="111" presetID="10" presetClass="entr" presetSubtype="0" fill="hold" nodeType="withEffect">
                                  <p:stCondLst>
                                    <p:cond delay="0"/>
                                  </p:stCondLst>
                                  <p:childTnLst>
                                    <p:set>
                                      <p:cBhvr>
                                        <p:cTn id="112" dur="1" fill="hold">
                                          <p:stCondLst>
                                            <p:cond delay="0"/>
                                          </p:stCondLst>
                                        </p:cTn>
                                        <p:tgtEl>
                                          <p:spTgt spid="306"/>
                                        </p:tgtEl>
                                        <p:attrNameLst>
                                          <p:attrName>style.visibility</p:attrName>
                                        </p:attrNameLst>
                                      </p:cBhvr>
                                      <p:to>
                                        <p:strVal val="visible"/>
                                      </p:to>
                                    </p:set>
                                    <p:animEffect transition="in" filter="fade">
                                      <p:cBhvr>
                                        <p:cTn id="113" dur="1000"/>
                                        <p:tgtEl>
                                          <p:spTgt spid="306"/>
                                        </p:tgtEl>
                                      </p:cBhvr>
                                    </p:animEffect>
                                  </p:childTnLst>
                                </p:cTn>
                              </p:par>
                            </p:childTnLst>
                          </p:cTn>
                        </p:par>
                      </p:childTnLst>
                    </p:cTn>
                  </p:par>
                  <p:par>
                    <p:cTn id="114" fill="hold">
                      <p:stCondLst>
                        <p:cond delay="indefinite"/>
                      </p:stCondLst>
                      <p:childTnLst>
                        <p:par>
                          <p:cTn id="115" fill="hold">
                            <p:stCondLst>
                              <p:cond delay="0"/>
                            </p:stCondLst>
                            <p:childTnLst>
                              <p:par>
                                <p:cTn id="116" presetID="23" presetClass="entr" presetSubtype="16" fill="hold" nodeType="clickEffect">
                                  <p:stCondLst>
                                    <p:cond delay="0"/>
                                  </p:stCondLst>
                                  <p:childTnLst>
                                    <p:set>
                                      <p:cBhvr>
                                        <p:cTn id="117" dur="1" fill="hold">
                                          <p:stCondLst>
                                            <p:cond delay="0"/>
                                          </p:stCondLst>
                                        </p:cTn>
                                        <p:tgtEl>
                                          <p:spTgt spid="277"/>
                                        </p:tgtEl>
                                        <p:attrNameLst>
                                          <p:attrName>style.visibility</p:attrName>
                                        </p:attrNameLst>
                                      </p:cBhvr>
                                      <p:to>
                                        <p:strVal val="visible"/>
                                      </p:to>
                                    </p:set>
                                    <p:anim calcmode="lin" valueType="num">
                                      <p:cBhvr additive="base">
                                        <p:cTn id="118" dur="1000"/>
                                        <p:tgtEl>
                                          <p:spTgt spid="277"/>
                                        </p:tgtEl>
                                        <p:attrNameLst>
                                          <p:attrName>ppt_w</p:attrName>
                                        </p:attrNameLst>
                                      </p:cBhvr>
                                      <p:tavLst>
                                        <p:tav tm="0">
                                          <p:val>
                                            <p:strVal val="0"/>
                                          </p:val>
                                        </p:tav>
                                        <p:tav tm="100000">
                                          <p:val>
                                            <p:strVal val="#ppt_w"/>
                                          </p:val>
                                        </p:tav>
                                      </p:tavLst>
                                    </p:anim>
                                    <p:anim calcmode="lin" valueType="num">
                                      <p:cBhvr additive="base">
                                        <p:cTn id="119" dur="1000"/>
                                        <p:tgtEl>
                                          <p:spTgt spid="277"/>
                                        </p:tgtEl>
                                        <p:attrNameLst>
                                          <p:attrName>ppt_h</p:attrName>
                                        </p:attrNameLst>
                                      </p:cBhvr>
                                      <p:tavLst>
                                        <p:tav tm="0">
                                          <p:val>
                                            <p:strVal val="0"/>
                                          </p:val>
                                        </p:tav>
                                        <p:tav tm="100000">
                                          <p:val>
                                            <p:strVal val="#ppt_h"/>
                                          </p:val>
                                        </p:tav>
                                      </p:tavLst>
                                    </p:anim>
                                  </p:childTnLst>
                                </p:cTn>
                              </p:par>
                            </p:childTnLst>
                          </p:cTn>
                        </p:par>
                        <p:par>
                          <p:cTn id="120" fill="hold">
                            <p:stCondLst>
                              <p:cond delay="1000"/>
                            </p:stCondLst>
                            <p:childTnLst>
                              <p:par>
                                <p:cTn id="121" presetID="10" presetClass="entr" presetSubtype="0" fill="hold" nodeType="afterEffect">
                                  <p:stCondLst>
                                    <p:cond delay="0"/>
                                  </p:stCondLst>
                                  <p:childTnLst>
                                    <p:set>
                                      <p:cBhvr>
                                        <p:cTn id="122" dur="1" fill="hold">
                                          <p:stCondLst>
                                            <p:cond delay="0"/>
                                          </p:stCondLst>
                                        </p:cTn>
                                        <p:tgtEl>
                                          <p:spTgt spid="293"/>
                                        </p:tgtEl>
                                        <p:attrNameLst>
                                          <p:attrName>style.visibility</p:attrName>
                                        </p:attrNameLst>
                                      </p:cBhvr>
                                      <p:to>
                                        <p:strVal val="visible"/>
                                      </p:to>
                                    </p:set>
                                    <p:animEffect transition="in" filter="fade">
                                      <p:cBhvr>
                                        <p:cTn id="123" dur="1000"/>
                                        <p:tgtEl>
                                          <p:spTgt spid="293"/>
                                        </p:tgtEl>
                                      </p:cBhvr>
                                    </p:animEffect>
                                  </p:childTnLst>
                                </p:cTn>
                              </p:par>
                            </p:childTnLst>
                          </p:cTn>
                        </p:par>
                        <p:par>
                          <p:cTn id="124" fill="hold">
                            <p:stCondLst>
                              <p:cond delay="2000"/>
                            </p:stCondLst>
                            <p:childTnLst>
                              <p:par>
                                <p:cTn id="125" presetID="10" presetClass="entr" presetSubtype="0" fill="hold" nodeType="afterEffect">
                                  <p:stCondLst>
                                    <p:cond delay="0"/>
                                  </p:stCondLst>
                                  <p:childTnLst>
                                    <p:set>
                                      <p:cBhvr>
                                        <p:cTn id="126" dur="1" fill="hold">
                                          <p:stCondLst>
                                            <p:cond delay="0"/>
                                          </p:stCondLst>
                                        </p:cTn>
                                        <p:tgtEl>
                                          <p:spTgt spid="295"/>
                                        </p:tgtEl>
                                        <p:attrNameLst>
                                          <p:attrName>style.visibility</p:attrName>
                                        </p:attrNameLst>
                                      </p:cBhvr>
                                      <p:to>
                                        <p:strVal val="visible"/>
                                      </p:to>
                                    </p:set>
                                    <p:animEffect transition="in" filter="fade">
                                      <p:cBhvr>
                                        <p:cTn id="127" dur="1000"/>
                                        <p:tgtEl>
                                          <p:spTgt spid="295"/>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309"/>
                                        </p:tgtEl>
                                        <p:attrNameLst>
                                          <p:attrName>style.visibility</p:attrName>
                                        </p:attrNameLst>
                                      </p:cBhvr>
                                      <p:to>
                                        <p:strVal val="visible"/>
                                      </p:to>
                                    </p:set>
                                    <p:animEffect transition="in" filter="fade">
                                      <p:cBhvr>
                                        <p:cTn id="132" dur="1000"/>
                                        <p:tgtEl>
                                          <p:spTgt spid="309"/>
                                        </p:tgtEl>
                                      </p:cBhvr>
                                    </p:animEffect>
                                  </p:childTnLst>
                                </p:cTn>
                              </p:par>
                            </p:childTnLst>
                          </p:cTn>
                        </p:par>
                        <p:par>
                          <p:cTn id="133" fill="hold">
                            <p:stCondLst>
                              <p:cond delay="1000"/>
                            </p:stCondLst>
                            <p:childTnLst>
                              <p:par>
                                <p:cTn id="134" presetID="10" presetClass="entr" presetSubtype="0" fill="hold" nodeType="afterEffect">
                                  <p:stCondLst>
                                    <p:cond delay="0"/>
                                  </p:stCondLst>
                                  <p:childTnLst>
                                    <p:set>
                                      <p:cBhvr>
                                        <p:cTn id="135" dur="1" fill="hold">
                                          <p:stCondLst>
                                            <p:cond delay="0"/>
                                          </p:stCondLst>
                                        </p:cTn>
                                        <p:tgtEl>
                                          <p:spTgt spid="310"/>
                                        </p:tgtEl>
                                        <p:attrNameLst>
                                          <p:attrName>style.visibility</p:attrName>
                                        </p:attrNameLst>
                                      </p:cBhvr>
                                      <p:to>
                                        <p:strVal val="visible"/>
                                      </p:to>
                                    </p:set>
                                    <p:animEffect transition="in" filter="fade">
                                      <p:cBhvr>
                                        <p:cTn id="136"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0"/>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7" name="Google Shape;317;p20"/>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cxnSp>
        <p:nvCxnSpPr>
          <p:cNvPr id="318" name="Google Shape;318;p20"/>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sp>
        <p:nvSpPr>
          <p:cNvPr id="319" name="Google Shape;319;p20"/>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アプリのメリット</a:t>
            </a:r>
            <a:endParaRPr sz="2466">
              <a:solidFill>
                <a:srgbClr val="EFEFEF"/>
              </a:solidFill>
              <a:latin typeface="RocknRoll One"/>
              <a:ea typeface="RocknRoll One"/>
              <a:cs typeface="RocknRoll One"/>
              <a:sym typeface="RocknRoll One"/>
            </a:endParaRPr>
          </a:p>
        </p:txBody>
      </p:sp>
      <p:sp>
        <p:nvSpPr>
          <p:cNvPr id="320" name="Google Shape;320;p20"/>
          <p:cNvSpPr txBox="1"/>
          <p:nvPr/>
        </p:nvSpPr>
        <p:spPr>
          <a:xfrm>
            <a:off x="1013075" y="322200"/>
            <a:ext cx="36042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a:solidFill>
                  <a:schemeClr val="dk1"/>
                </a:solidFill>
                <a:latin typeface="RocknRoll One"/>
                <a:ea typeface="RocknRoll One"/>
                <a:cs typeface="RocknRoll One"/>
                <a:sym typeface="RocknRoll One"/>
              </a:rPr>
              <a:t>健康を守る機能</a:t>
            </a:r>
            <a:endParaRPr sz="2000">
              <a:solidFill>
                <a:schemeClr val="dk1"/>
              </a:solidFill>
              <a:latin typeface="RocknRoll One"/>
              <a:ea typeface="RocknRoll One"/>
              <a:cs typeface="RocknRoll One"/>
              <a:sym typeface="RocknRoll One"/>
            </a:endParaRPr>
          </a:p>
        </p:txBody>
      </p:sp>
      <p:sp>
        <p:nvSpPr>
          <p:cNvPr id="321" name="Google Shape;321;p20"/>
          <p:cNvSpPr txBox="1">
            <a:spLocks noGrp="1"/>
          </p:cNvSpPr>
          <p:nvPr>
            <p:ph type="title"/>
          </p:nvPr>
        </p:nvSpPr>
        <p:spPr>
          <a:xfrm>
            <a:off x="711750" y="2190750"/>
            <a:ext cx="7913100" cy="2116200"/>
          </a:xfrm>
          <a:prstGeom prst="rect">
            <a:avLst/>
          </a:prstGeom>
        </p:spPr>
        <p:txBody>
          <a:bodyPr spcFirstLastPara="1" wrap="square" lIns="91425" tIns="91425" rIns="91425" bIns="91425" anchor="t" anchorCtr="0">
            <a:normAutofit fontScale="90000"/>
          </a:bodyPr>
          <a:lstStyle/>
          <a:p>
            <a:pPr marL="457200" lvl="0" indent="-342900" algn="l" rtl="0">
              <a:lnSpc>
                <a:spcPct val="150000"/>
              </a:lnSpc>
              <a:spcBef>
                <a:spcPts val="0"/>
              </a:spcBef>
              <a:spcAft>
                <a:spcPts val="0"/>
              </a:spcAft>
              <a:buClr>
                <a:schemeClr val="dk2"/>
              </a:buClr>
              <a:buSzPct val="100000"/>
              <a:buFont typeface="M PLUS Rounded 1c Medium"/>
              <a:buChar char="●"/>
            </a:pPr>
            <a:r>
              <a:rPr lang="ja" sz="2000" dirty="0">
                <a:solidFill>
                  <a:schemeClr val="dk2"/>
                </a:solidFill>
                <a:latin typeface="M PLUS Rounded 1c Medium"/>
                <a:ea typeface="M PLUS Rounded 1c Medium"/>
                <a:cs typeface="M PLUS Rounded 1c Medium"/>
                <a:sym typeface="M PLUS Rounded 1c Medium"/>
              </a:rPr>
              <a:t>災害時には位置情報をオープンにすることで、</a:t>
            </a:r>
            <a:endParaRPr sz="2000" dirty="0">
              <a:solidFill>
                <a:schemeClr val="dk2"/>
              </a:solidFill>
              <a:latin typeface="M PLUS Rounded 1c Medium"/>
              <a:ea typeface="M PLUS Rounded 1c Medium"/>
              <a:cs typeface="M PLUS Rounded 1c Medium"/>
              <a:sym typeface="M PLUS Rounded 1c Medium"/>
            </a:endParaRPr>
          </a:p>
          <a:p>
            <a:pPr marL="0" lvl="0" indent="0" algn="l" rtl="0">
              <a:lnSpc>
                <a:spcPct val="150000"/>
              </a:lnSpc>
              <a:spcBef>
                <a:spcPts val="0"/>
              </a:spcBef>
              <a:spcAft>
                <a:spcPts val="0"/>
              </a:spcAft>
              <a:buNone/>
            </a:pPr>
            <a:r>
              <a:rPr lang="ja" sz="2000" dirty="0">
                <a:solidFill>
                  <a:schemeClr val="dk2"/>
                </a:solidFill>
                <a:latin typeface="M PLUS Rounded 1c Medium"/>
                <a:ea typeface="M PLUS Rounded 1c Medium"/>
                <a:cs typeface="M PLUS Rounded 1c Medium"/>
                <a:sym typeface="M PLUS Rounded 1c Medium"/>
              </a:rPr>
              <a:t>　　ご近所同士の助け合いを促進。</a:t>
            </a:r>
            <a:endParaRPr sz="2000" dirty="0">
              <a:solidFill>
                <a:schemeClr val="dk2"/>
              </a:solidFill>
              <a:latin typeface="M PLUS Rounded 1c Medium"/>
              <a:ea typeface="M PLUS Rounded 1c Medium"/>
              <a:cs typeface="M PLUS Rounded 1c Medium"/>
              <a:sym typeface="M PLUS Rounded 1c Medium"/>
            </a:endParaRPr>
          </a:p>
          <a:p>
            <a:pPr marL="457200" lvl="0" indent="-342900" algn="l" rtl="0">
              <a:lnSpc>
                <a:spcPct val="150000"/>
              </a:lnSpc>
              <a:spcBef>
                <a:spcPts val="0"/>
              </a:spcBef>
              <a:spcAft>
                <a:spcPts val="0"/>
              </a:spcAft>
              <a:buClr>
                <a:schemeClr val="dk2"/>
              </a:buClr>
              <a:buSzPct val="100000"/>
              <a:buFont typeface="M PLUS Rounded 1c Medium"/>
              <a:buChar char="●"/>
            </a:pPr>
            <a:r>
              <a:rPr lang="ja" sz="2000" dirty="0">
                <a:solidFill>
                  <a:schemeClr val="dk2"/>
                </a:solidFill>
                <a:latin typeface="M PLUS Rounded 1c Medium"/>
                <a:ea typeface="M PLUS Rounded 1c Medium"/>
                <a:cs typeface="M PLUS Rounded 1c Medium"/>
                <a:sym typeface="M PLUS Rounded 1c Medium"/>
              </a:rPr>
              <a:t>フレンドのログイン状況が把握できるため、</a:t>
            </a:r>
            <a:endParaRPr sz="2000" dirty="0">
              <a:solidFill>
                <a:schemeClr val="dk2"/>
              </a:solidFill>
              <a:latin typeface="M PLUS Rounded 1c Medium"/>
              <a:ea typeface="M PLUS Rounded 1c Medium"/>
              <a:cs typeface="M PLUS Rounded 1c Medium"/>
              <a:sym typeface="M PLUS Rounded 1c Medium"/>
            </a:endParaRPr>
          </a:p>
          <a:p>
            <a:pPr marL="0" lvl="0" indent="0" algn="l" rtl="0">
              <a:lnSpc>
                <a:spcPct val="150000"/>
              </a:lnSpc>
              <a:spcBef>
                <a:spcPts val="0"/>
              </a:spcBef>
              <a:spcAft>
                <a:spcPts val="0"/>
              </a:spcAft>
              <a:buNone/>
            </a:pPr>
            <a:r>
              <a:rPr lang="ja" sz="2000" dirty="0">
                <a:solidFill>
                  <a:schemeClr val="dk2"/>
                </a:solidFill>
                <a:latin typeface="M PLUS Rounded 1c Medium"/>
                <a:ea typeface="M PLUS Rounded 1c Medium"/>
                <a:cs typeface="M PLUS Rounded 1c Medium"/>
                <a:sym typeface="M PLUS Rounded 1c Medium"/>
              </a:rPr>
              <a:t>　　動けなくなってしまったり、孤独死等を早期発見。</a:t>
            </a:r>
            <a:endParaRPr sz="2000" dirty="0">
              <a:solidFill>
                <a:schemeClr val="dk2"/>
              </a:solidFill>
              <a:latin typeface="M PLUS Rounded 1c Medium"/>
              <a:ea typeface="M PLUS Rounded 1c Medium"/>
              <a:cs typeface="M PLUS Rounded 1c Medium"/>
              <a:sym typeface="M PLUS Rounded 1c Medium"/>
            </a:endParaRPr>
          </a:p>
          <a:p>
            <a:pPr marL="457200" lvl="0" indent="-342900" algn="l" rtl="0">
              <a:lnSpc>
                <a:spcPct val="150000"/>
              </a:lnSpc>
              <a:spcBef>
                <a:spcPts val="0"/>
              </a:spcBef>
              <a:spcAft>
                <a:spcPts val="0"/>
              </a:spcAft>
              <a:buClr>
                <a:schemeClr val="dk2"/>
              </a:buClr>
              <a:buSzPct val="100000"/>
              <a:buFont typeface="M PLUS Rounded 1c Medium"/>
              <a:buChar char="●"/>
            </a:pPr>
            <a:r>
              <a:rPr lang="ja" sz="2000" dirty="0">
                <a:solidFill>
                  <a:schemeClr val="dk2"/>
                </a:solidFill>
                <a:latin typeface="M PLUS Rounded 1c Medium"/>
                <a:ea typeface="M PLUS Rounded 1c Medium"/>
                <a:cs typeface="M PLUS Rounded 1c Medium"/>
                <a:sym typeface="M PLUS Rounded 1c Medium"/>
              </a:rPr>
              <a:t>介護士やケアマネージャーとのマッチングにも有効です。</a:t>
            </a:r>
            <a:endParaRPr sz="2000" dirty="0">
              <a:solidFill>
                <a:schemeClr val="dk2"/>
              </a:solidFill>
              <a:latin typeface="M PLUS Rounded 1c Medium"/>
              <a:ea typeface="M PLUS Rounded 1c Medium"/>
              <a:cs typeface="M PLUS Rounded 1c Medium"/>
              <a:sym typeface="M PLUS Rounded 1c Medium"/>
            </a:endParaRPr>
          </a:p>
        </p:txBody>
      </p:sp>
      <p:sp>
        <p:nvSpPr>
          <p:cNvPr id="322" name="Google Shape;322;p20"/>
          <p:cNvSpPr txBox="1"/>
          <p:nvPr/>
        </p:nvSpPr>
        <p:spPr>
          <a:xfrm>
            <a:off x="1013075" y="1816350"/>
            <a:ext cx="35589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dirty="0">
                <a:solidFill>
                  <a:schemeClr val="dk1"/>
                </a:solidFill>
                <a:latin typeface="RocknRoll One"/>
                <a:ea typeface="RocknRoll One"/>
                <a:cs typeface="RocknRoll One"/>
                <a:sym typeface="RocknRoll One"/>
              </a:rPr>
              <a:t>こんな場面でも</a:t>
            </a:r>
            <a:endParaRPr sz="2000" dirty="0">
              <a:solidFill>
                <a:schemeClr val="dk1"/>
              </a:solidFill>
              <a:latin typeface="RocknRoll One"/>
              <a:ea typeface="RocknRoll One"/>
              <a:cs typeface="RocknRoll One"/>
              <a:sym typeface="RocknRoll One"/>
            </a:endParaRPr>
          </a:p>
        </p:txBody>
      </p:sp>
      <p:sp>
        <p:nvSpPr>
          <p:cNvPr id="323" name="Google Shape;323;p20"/>
          <p:cNvSpPr txBox="1">
            <a:spLocks noGrp="1"/>
          </p:cNvSpPr>
          <p:nvPr>
            <p:ph type="title"/>
          </p:nvPr>
        </p:nvSpPr>
        <p:spPr>
          <a:xfrm>
            <a:off x="711750" y="724925"/>
            <a:ext cx="8420400" cy="11931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Clr>
                <a:schemeClr val="dk2"/>
              </a:buClr>
              <a:buSzPts val="2000"/>
              <a:buFont typeface="M PLUS Rounded 1c Medium"/>
              <a:buChar char="●"/>
            </a:pPr>
            <a:r>
              <a:rPr lang="ja" sz="2000">
                <a:solidFill>
                  <a:schemeClr val="dk2"/>
                </a:solidFill>
                <a:latin typeface="M PLUS Rounded 1c Medium"/>
                <a:ea typeface="M PLUS Rounded 1c Medium"/>
                <a:cs typeface="M PLUS Rounded 1c Medium"/>
                <a:sym typeface="M PLUS Rounded 1c Medium"/>
              </a:rPr>
              <a:t>必ず偶然の絆が生まれ、孤独にならない。（①マッチング×健康）</a:t>
            </a:r>
            <a:endParaRPr sz="2000">
              <a:solidFill>
                <a:schemeClr val="dk2"/>
              </a:solidFill>
              <a:latin typeface="M PLUS Rounded 1c Medium"/>
              <a:ea typeface="M PLUS Rounded 1c Medium"/>
              <a:cs typeface="M PLUS Rounded 1c Medium"/>
              <a:sym typeface="M PLUS Rounded 1c Medium"/>
            </a:endParaRPr>
          </a:p>
          <a:p>
            <a:pPr marL="457200" lvl="0" indent="-355600" algn="l" rtl="0">
              <a:lnSpc>
                <a:spcPct val="150000"/>
              </a:lnSpc>
              <a:spcBef>
                <a:spcPts val="0"/>
              </a:spcBef>
              <a:spcAft>
                <a:spcPts val="0"/>
              </a:spcAft>
              <a:buClr>
                <a:schemeClr val="dk2"/>
              </a:buClr>
              <a:buSzPts val="2000"/>
              <a:buFont typeface="M PLUS Rounded 1c Medium"/>
              <a:buChar char="●"/>
            </a:pPr>
            <a:r>
              <a:rPr lang="ja" sz="2000">
                <a:solidFill>
                  <a:schemeClr val="dk2"/>
                </a:solidFill>
                <a:latin typeface="M PLUS Rounded 1c Medium"/>
                <a:ea typeface="M PLUS Rounded 1c Medium"/>
                <a:cs typeface="M PLUS Rounded 1c Medium"/>
                <a:sym typeface="M PLUS Rounded 1c Medium"/>
              </a:rPr>
              <a:t>日々のログインによって健康管理になる。（②AI異常検知×健康）</a:t>
            </a:r>
            <a:endParaRPr sz="2000">
              <a:solidFill>
                <a:schemeClr val="dk2"/>
              </a:solidFill>
              <a:latin typeface="M PLUS Rounded 1c Medium"/>
              <a:ea typeface="M PLUS Rounded 1c Medium"/>
              <a:cs typeface="M PLUS Rounded 1c Medium"/>
              <a:sym typeface="M PLUS Rounded 1c Medium"/>
            </a:endParaRPr>
          </a:p>
        </p:txBody>
      </p:sp>
      <p:pic>
        <p:nvPicPr>
          <p:cNvPr id="324" name="Google Shape;324;p20"/>
          <p:cNvPicPr preferRelativeResize="0"/>
          <p:nvPr/>
        </p:nvPicPr>
        <p:blipFill>
          <a:blip r:embed="rId3">
            <a:alphaModFix/>
          </a:blip>
          <a:stretch>
            <a:fillRect/>
          </a:stretch>
        </p:blipFill>
        <p:spPr>
          <a:xfrm>
            <a:off x="6301421" y="2266950"/>
            <a:ext cx="2388903" cy="1553100"/>
          </a:xfrm>
          <a:prstGeom prst="rect">
            <a:avLst/>
          </a:prstGeom>
          <a:noFill/>
          <a:ln>
            <a:noFill/>
          </a:ln>
        </p:spPr>
      </p:pic>
      <p:pic>
        <p:nvPicPr>
          <p:cNvPr id="325" name="Google Shape;325;p20"/>
          <p:cNvPicPr preferRelativeResize="0"/>
          <p:nvPr/>
        </p:nvPicPr>
        <p:blipFill>
          <a:blip r:embed="rId4">
            <a:alphaModFix/>
          </a:blip>
          <a:stretch>
            <a:fillRect/>
          </a:stretch>
        </p:blipFill>
        <p:spPr>
          <a:xfrm>
            <a:off x="334072" y="4604578"/>
            <a:ext cx="1381474" cy="467574"/>
          </a:xfrm>
          <a:prstGeom prst="rect">
            <a:avLst/>
          </a:prstGeom>
          <a:noFill/>
          <a:ln>
            <a:noFill/>
          </a:ln>
        </p:spPr>
      </p:pic>
      <p:sp>
        <p:nvSpPr>
          <p:cNvPr id="326" name="Google Shape;326;p20"/>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0"/>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6" name="Google Shape;336;p20"/>
          <p:cNvPicPr preferRelativeResize="0"/>
          <p:nvPr/>
        </p:nvPicPr>
        <p:blipFill>
          <a:blip r:embed="rId5">
            <a:alphaModFix/>
          </a:blip>
          <a:stretch>
            <a:fillRect/>
          </a:stretch>
        </p:blipFill>
        <p:spPr>
          <a:xfrm>
            <a:off x="362400" y="3192259"/>
            <a:ext cx="301625" cy="3778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1000"/>
                                        <p:tgtEl>
                                          <p:spTgt spid="320"/>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336"/>
                                        </p:tgtEl>
                                        <p:attrNameLst>
                                          <p:attrName>style.visibility</p:attrName>
                                        </p:attrNameLst>
                                      </p:cBhvr>
                                      <p:to>
                                        <p:strVal val="visible"/>
                                      </p:to>
                                    </p:set>
                                    <p:animEffect transition="in" filter="fade">
                                      <p:cBhvr>
                                        <p:cTn id="10" dur="1000"/>
                                        <p:tgtEl>
                                          <p:spTgt spid="3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3">
                                            <p:txEl>
                                              <p:pRg st="0" end="0"/>
                                            </p:txEl>
                                          </p:spTgt>
                                        </p:tgtEl>
                                        <p:attrNameLst>
                                          <p:attrName>style.visibility</p:attrName>
                                        </p:attrNameLst>
                                      </p:cBhvr>
                                      <p:to>
                                        <p:strVal val="visible"/>
                                      </p:to>
                                    </p:set>
                                    <p:animEffect transition="in" filter="fade">
                                      <p:cBhvr>
                                        <p:cTn id="15" dur="1000"/>
                                        <p:tgtEl>
                                          <p:spTgt spid="32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3">
                                            <p:txEl>
                                              <p:pRg st="1" end="1"/>
                                            </p:txEl>
                                          </p:spTgt>
                                        </p:tgtEl>
                                        <p:attrNameLst>
                                          <p:attrName>style.visibility</p:attrName>
                                        </p:attrNameLst>
                                      </p:cBhvr>
                                      <p:to>
                                        <p:strVal val="visible"/>
                                      </p:to>
                                    </p:set>
                                    <p:animEffect transition="in" filter="fade">
                                      <p:cBhvr>
                                        <p:cTn id="20" dur="1000"/>
                                        <p:tgtEl>
                                          <p:spTgt spid="32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22"/>
                                        </p:tgtEl>
                                        <p:attrNameLst>
                                          <p:attrName>style.visibility</p:attrName>
                                        </p:attrNameLst>
                                      </p:cBhvr>
                                      <p:to>
                                        <p:strVal val="visible"/>
                                      </p:to>
                                    </p:set>
                                    <p:anim calcmode="lin" valueType="num">
                                      <p:cBhvr additive="base">
                                        <p:cTn id="25" dur="1000"/>
                                        <p:tgtEl>
                                          <p:spTgt spid="322"/>
                                        </p:tgtEl>
                                        <p:attrNameLst>
                                          <p:attrName>ppt_x</p:attrName>
                                        </p:attrNameLst>
                                      </p:cBhvr>
                                      <p:tavLst>
                                        <p:tav tm="0">
                                          <p:val>
                                            <p:strVal val="#ppt_x+1"/>
                                          </p:val>
                                        </p:tav>
                                        <p:tav tm="100000">
                                          <p:val>
                                            <p:strVal val="#ppt_x"/>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1">
                                            <p:txEl>
                                              <p:pRg st="0" end="0"/>
                                            </p:txEl>
                                          </p:spTgt>
                                        </p:tgtEl>
                                        <p:attrNameLst>
                                          <p:attrName>style.visibility</p:attrName>
                                        </p:attrNameLst>
                                      </p:cBhvr>
                                      <p:to>
                                        <p:strVal val="visible"/>
                                      </p:to>
                                    </p:set>
                                    <p:animEffect transition="in" filter="fade">
                                      <p:cBhvr>
                                        <p:cTn id="30" dur="1000"/>
                                        <p:tgtEl>
                                          <p:spTgt spid="3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1">
                                            <p:txEl>
                                              <p:pRg st="1" end="1"/>
                                            </p:txEl>
                                          </p:spTgt>
                                        </p:tgtEl>
                                        <p:attrNameLst>
                                          <p:attrName>style.visibility</p:attrName>
                                        </p:attrNameLst>
                                      </p:cBhvr>
                                      <p:to>
                                        <p:strVal val="visible"/>
                                      </p:to>
                                    </p:set>
                                    <p:animEffect transition="in" filter="fade">
                                      <p:cBhvr>
                                        <p:cTn id="35" dur="1000"/>
                                        <p:tgtEl>
                                          <p:spTgt spid="32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21">
                                            <p:txEl>
                                              <p:pRg st="2" end="2"/>
                                            </p:txEl>
                                          </p:spTgt>
                                        </p:tgtEl>
                                        <p:attrNameLst>
                                          <p:attrName>style.visibility</p:attrName>
                                        </p:attrNameLst>
                                      </p:cBhvr>
                                      <p:to>
                                        <p:strVal val="visible"/>
                                      </p:to>
                                    </p:set>
                                    <p:animEffect transition="in" filter="fade">
                                      <p:cBhvr>
                                        <p:cTn id="40" dur="1000"/>
                                        <p:tgtEl>
                                          <p:spTgt spid="321">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1">
                                            <p:txEl>
                                              <p:pRg st="3" end="3"/>
                                            </p:txEl>
                                          </p:spTgt>
                                        </p:tgtEl>
                                        <p:attrNameLst>
                                          <p:attrName>style.visibility</p:attrName>
                                        </p:attrNameLst>
                                      </p:cBhvr>
                                      <p:to>
                                        <p:strVal val="visible"/>
                                      </p:to>
                                    </p:set>
                                    <p:animEffect transition="in" filter="fade">
                                      <p:cBhvr>
                                        <p:cTn id="45" dur="1000"/>
                                        <p:tgtEl>
                                          <p:spTgt spid="321">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21">
                                            <p:txEl>
                                              <p:pRg st="4" end="4"/>
                                            </p:txEl>
                                          </p:spTgt>
                                        </p:tgtEl>
                                        <p:attrNameLst>
                                          <p:attrName>style.visibility</p:attrName>
                                        </p:attrNameLst>
                                      </p:cBhvr>
                                      <p:to>
                                        <p:strVal val="visible"/>
                                      </p:to>
                                    </p:set>
                                    <p:animEffect transition="in" filter="fade">
                                      <p:cBhvr>
                                        <p:cTn id="50" dur="1000"/>
                                        <p:tgtEl>
                                          <p:spTgt spid="321">
                                            <p:txEl>
                                              <p:pRg st="4" end="4"/>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24"/>
                                        </p:tgtEl>
                                        <p:attrNameLst>
                                          <p:attrName>style.visibility</p:attrName>
                                        </p:attrNameLst>
                                      </p:cBhvr>
                                      <p:to>
                                        <p:strVal val="visible"/>
                                      </p:to>
                                    </p:set>
                                    <p:animEffect transition="in" filter="fade">
                                      <p:cBhvr>
                                        <p:cTn id="54" dur="10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cxnSp>
        <p:nvCxnSpPr>
          <p:cNvPr id="342" name="Google Shape;342;p21"/>
          <p:cNvCxnSpPr/>
          <p:nvPr/>
        </p:nvCxnSpPr>
        <p:spPr>
          <a:xfrm rot="10800000">
            <a:off x="-1276150" y="4523500"/>
            <a:ext cx="11125200" cy="0"/>
          </a:xfrm>
          <a:prstGeom prst="straightConnector1">
            <a:avLst/>
          </a:prstGeom>
          <a:noFill/>
          <a:ln w="28575" cap="flat" cmpd="sng">
            <a:solidFill>
              <a:srgbClr val="FAEEED"/>
            </a:solidFill>
            <a:prstDash val="solid"/>
            <a:round/>
            <a:headEnd type="none" w="med" len="med"/>
            <a:tailEnd type="none" w="med" len="med"/>
          </a:ln>
        </p:spPr>
      </p:cxnSp>
      <p:sp>
        <p:nvSpPr>
          <p:cNvPr id="343" name="Google Shape;343;p21"/>
          <p:cNvSpPr/>
          <p:nvPr/>
        </p:nvSpPr>
        <p:spPr>
          <a:xfrm>
            <a:off x="-75" y="4559825"/>
            <a:ext cx="9144000" cy="572700"/>
          </a:xfrm>
          <a:prstGeom prst="rect">
            <a:avLst/>
          </a:prstGeom>
          <a:solidFill>
            <a:srgbClr val="5D988A">
              <a:alpha val="74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4" name="Google Shape;344;p21"/>
          <p:cNvCxnSpPr/>
          <p:nvPr/>
        </p:nvCxnSpPr>
        <p:spPr>
          <a:xfrm>
            <a:off x="515925" y="-157850"/>
            <a:ext cx="0" cy="5694000"/>
          </a:xfrm>
          <a:prstGeom prst="straightConnector1">
            <a:avLst/>
          </a:prstGeom>
          <a:noFill/>
          <a:ln w="28575" cap="flat" cmpd="sng">
            <a:solidFill>
              <a:srgbClr val="FAEEED"/>
            </a:solidFill>
            <a:prstDash val="solid"/>
            <a:round/>
            <a:headEnd type="none" w="med" len="med"/>
            <a:tailEnd type="none" w="med" len="med"/>
          </a:ln>
        </p:spPr>
      </p:cxnSp>
      <p:sp>
        <p:nvSpPr>
          <p:cNvPr id="345" name="Google Shape;345;p21"/>
          <p:cNvSpPr txBox="1"/>
          <p:nvPr/>
        </p:nvSpPr>
        <p:spPr>
          <a:xfrm>
            <a:off x="1013075" y="322200"/>
            <a:ext cx="6414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000">
                <a:solidFill>
                  <a:schemeClr val="dk1"/>
                </a:solidFill>
                <a:latin typeface="RocknRoll One"/>
                <a:ea typeface="RocknRoll One"/>
                <a:cs typeface="RocknRoll One"/>
                <a:sym typeface="RocknRoll One"/>
              </a:rPr>
              <a:t>さらに、絆の加速は横展開できる！</a:t>
            </a:r>
            <a:endParaRPr sz="2000">
              <a:solidFill>
                <a:schemeClr val="dk1"/>
              </a:solidFill>
              <a:latin typeface="RocknRoll One"/>
              <a:ea typeface="RocknRoll One"/>
              <a:cs typeface="RocknRoll One"/>
              <a:sym typeface="RocknRoll One"/>
            </a:endParaRPr>
          </a:p>
        </p:txBody>
      </p:sp>
      <p:sp>
        <p:nvSpPr>
          <p:cNvPr id="346" name="Google Shape;346;p21"/>
          <p:cNvSpPr txBox="1">
            <a:spLocks noGrp="1"/>
          </p:cNvSpPr>
          <p:nvPr>
            <p:ph type="title"/>
          </p:nvPr>
        </p:nvSpPr>
        <p:spPr>
          <a:xfrm>
            <a:off x="864150" y="801125"/>
            <a:ext cx="8182200" cy="89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ja" sz="2200">
                <a:solidFill>
                  <a:schemeClr val="dk2"/>
                </a:solidFill>
                <a:latin typeface="M PLUS Rounded 1c Medium"/>
                <a:ea typeface="M PLUS Rounded 1c Medium"/>
                <a:cs typeface="M PLUS Rounded 1c Medium"/>
                <a:sym typeface="M PLUS Rounded 1c Medium"/>
              </a:rPr>
              <a:t>「少数間で絆を加速する」思想と独自プログラムは</a:t>
            </a:r>
            <a:endParaRPr sz="220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None/>
            </a:pPr>
            <a:r>
              <a:rPr lang="ja" sz="2200">
                <a:solidFill>
                  <a:schemeClr val="dk2"/>
                </a:solidFill>
                <a:latin typeface="M PLUS Rounded 1c Medium"/>
                <a:ea typeface="M PLUS Rounded 1c Medium"/>
                <a:cs typeface="M PLUS Rounded 1c Medium"/>
                <a:sym typeface="M PLUS Rounded 1c Medium"/>
              </a:rPr>
              <a:t>パラメータの調整によって他分野での活用も容易</a:t>
            </a:r>
            <a:endParaRPr sz="2200">
              <a:solidFill>
                <a:schemeClr val="dk2"/>
              </a:solidFill>
              <a:latin typeface="M PLUS Rounded 1c Medium"/>
              <a:ea typeface="M PLUS Rounded 1c Medium"/>
              <a:cs typeface="M PLUS Rounded 1c Medium"/>
              <a:sym typeface="M PLUS Rounded 1c Medium"/>
            </a:endParaRPr>
          </a:p>
        </p:txBody>
      </p:sp>
      <p:sp>
        <p:nvSpPr>
          <p:cNvPr id="347" name="Google Shape;347;p21"/>
          <p:cNvSpPr txBox="1">
            <a:spLocks noGrp="1"/>
          </p:cNvSpPr>
          <p:nvPr>
            <p:ph type="title"/>
          </p:nvPr>
        </p:nvSpPr>
        <p:spPr>
          <a:xfrm>
            <a:off x="1092750" y="4559825"/>
            <a:ext cx="75942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ja">
                <a:solidFill>
                  <a:srgbClr val="EFEFEF"/>
                </a:solidFill>
                <a:latin typeface="RocknRoll One"/>
                <a:ea typeface="RocknRoll One"/>
                <a:cs typeface="RocknRoll One"/>
                <a:sym typeface="RocknRoll One"/>
              </a:rPr>
              <a:t>ビジネス展開</a:t>
            </a:r>
            <a:endParaRPr sz="2466">
              <a:solidFill>
                <a:srgbClr val="EFEFEF"/>
              </a:solidFill>
              <a:latin typeface="RocknRoll One"/>
              <a:ea typeface="RocknRoll One"/>
              <a:cs typeface="RocknRoll One"/>
              <a:sym typeface="RocknRoll One"/>
            </a:endParaRPr>
          </a:p>
        </p:txBody>
      </p:sp>
      <p:pic>
        <p:nvPicPr>
          <p:cNvPr id="348" name="Google Shape;348;p21"/>
          <p:cNvPicPr preferRelativeResize="0"/>
          <p:nvPr/>
        </p:nvPicPr>
        <p:blipFill>
          <a:blip r:embed="rId3">
            <a:alphaModFix/>
          </a:blip>
          <a:stretch>
            <a:fillRect/>
          </a:stretch>
        </p:blipFill>
        <p:spPr>
          <a:xfrm>
            <a:off x="334072" y="4604578"/>
            <a:ext cx="1381474" cy="467574"/>
          </a:xfrm>
          <a:prstGeom prst="rect">
            <a:avLst/>
          </a:prstGeom>
          <a:noFill/>
          <a:ln>
            <a:noFill/>
          </a:ln>
        </p:spPr>
      </p:pic>
      <p:sp>
        <p:nvSpPr>
          <p:cNvPr id="349" name="Google Shape;349;p21"/>
          <p:cNvSpPr/>
          <p:nvPr/>
        </p:nvSpPr>
        <p:spPr>
          <a:xfrm>
            <a:off x="434325" y="637230"/>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434325" y="186129"/>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a:off x="434325" y="10883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434325" y="1539431"/>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a:off x="434325" y="1990532"/>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1"/>
          <p:cNvSpPr/>
          <p:nvPr/>
        </p:nvSpPr>
        <p:spPr>
          <a:xfrm>
            <a:off x="434325" y="28927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p:nvPr/>
        </p:nvSpPr>
        <p:spPr>
          <a:xfrm>
            <a:off x="434325" y="3343834"/>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434325" y="2441633"/>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1"/>
          <p:cNvSpPr/>
          <p:nvPr/>
        </p:nvSpPr>
        <p:spPr>
          <a:xfrm>
            <a:off x="434325" y="37949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434325" y="4246035"/>
            <a:ext cx="157800" cy="157800"/>
          </a:xfrm>
          <a:prstGeom prst="ellipse">
            <a:avLst/>
          </a:prstGeom>
          <a:solidFill>
            <a:srgbClr val="FAEEED"/>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9" name="Google Shape;359;p21"/>
          <p:cNvPicPr preferRelativeResize="0"/>
          <p:nvPr/>
        </p:nvPicPr>
        <p:blipFill>
          <a:blip r:embed="rId4">
            <a:alphaModFix/>
          </a:blip>
          <a:stretch>
            <a:fillRect/>
          </a:stretch>
        </p:blipFill>
        <p:spPr>
          <a:xfrm>
            <a:off x="362400" y="3642642"/>
            <a:ext cx="301625" cy="377842"/>
          </a:xfrm>
          <a:prstGeom prst="rect">
            <a:avLst/>
          </a:prstGeom>
          <a:noFill/>
          <a:ln>
            <a:noFill/>
          </a:ln>
        </p:spPr>
      </p:pic>
      <p:grpSp>
        <p:nvGrpSpPr>
          <p:cNvPr id="360" name="Google Shape;360;p21"/>
          <p:cNvGrpSpPr/>
          <p:nvPr/>
        </p:nvGrpSpPr>
        <p:grpSpPr>
          <a:xfrm>
            <a:off x="1106875" y="2590793"/>
            <a:ext cx="1766301" cy="1742932"/>
            <a:chOff x="2707075" y="2209793"/>
            <a:chExt cx="1766301" cy="1742932"/>
          </a:xfrm>
        </p:grpSpPr>
        <p:pic>
          <p:nvPicPr>
            <p:cNvPr id="361" name="Google Shape;361;p21"/>
            <p:cNvPicPr preferRelativeResize="0"/>
            <p:nvPr/>
          </p:nvPicPr>
          <p:blipFill>
            <a:blip r:embed="rId5">
              <a:alphaModFix/>
            </a:blip>
            <a:stretch>
              <a:fillRect/>
            </a:stretch>
          </p:blipFill>
          <p:spPr>
            <a:xfrm>
              <a:off x="2707075" y="2209793"/>
              <a:ext cx="1766301" cy="1742932"/>
            </a:xfrm>
            <a:prstGeom prst="rect">
              <a:avLst/>
            </a:prstGeom>
            <a:noFill/>
            <a:ln>
              <a:noFill/>
            </a:ln>
          </p:spPr>
        </p:pic>
        <p:sp>
          <p:nvSpPr>
            <p:cNvPr id="362" name="Google Shape;362;p21"/>
            <p:cNvSpPr/>
            <p:nvPr/>
          </p:nvSpPr>
          <p:spPr>
            <a:xfrm>
              <a:off x="2799744" y="2886195"/>
              <a:ext cx="812700" cy="812700"/>
            </a:xfrm>
            <a:prstGeom prst="ellipse">
              <a:avLst/>
            </a:prstGeom>
            <a:noFill/>
            <a:ln w="9525" cap="flat" cmpd="sng">
              <a:solidFill>
                <a:srgbClr val="F65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1"/>
            <p:cNvSpPr/>
            <p:nvPr/>
          </p:nvSpPr>
          <p:spPr>
            <a:xfrm>
              <a:off x="3599219" y="2876826"/>
              <a:ext cx="812700" cy="812700"/>
            </a:xfrm>
            <a:prstGeom prst="ellipse">
              <a:avLst/>
            </a:prstGeom>
            <a:noFill/>
            <a:ln w="9525" cap="flat" cmpd="sng">
              <a:solidFill>
                <a:srgbClr val="F65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4" name="Google Shape;364;p21"/>
          <p:cNvPicPr preferRelativeResize="0"/>
          <p:nvPr/>
        </p:nvPicPr>
        <p:blipFill>
          <a:blip r:embed="rId6">
            <a:alphaModFix/>
          </a:blip>
          <a:stretch>
            <a:fillRect/>
          </a:stretch>
        </p:blipFill>
        <p:spPr>
          <a:xfrm>
            <a:off x="5236000" y="2567425"/>
            <a:ext cx="1766300" cy="1766300"/>
          </a:xfrm>
          <a:prstGeom prst="rect">
            <a:avLst/>
          </a:prstGeom>
          <a:noFill/>
          <a:ln>
            <a:noFill/>
          </a:ln>
        </p:spPr>
      </p:pic>
      <p:sp>
        <p:nvSpPr>
          <p:cNvPr id="365" name="Google Shape;365;p21"/>
          <p:cNvSpPr/>
          <p:nvPr/>
        </p:nvSpPr>
        <p:spPr>
          <a:xfrm>
            <a:off x="6788400" y="2441625"/>
            <a:ext cx="2258100" cy="1452000"/>
          </a:xfrm>
          <a:prstGeom prst="wedgeEllipseCallout">
            <a:avLst>
              <a:gd name="adj1" fmla="val -47615"/>
              <a:gd name="adj2" fmla="val 51581"/>
            </a:avLst>
          </a:prstGeom>
          <a:gradFill>
            <a:gsLst>
              <a:gs pos="0">
                <a:srgbClr val="6D9EEB"/>
              </a:gs>
              <a:gs pos="85000">
                <a:srgbClr val="A2C5E5"/>
              </a:gs>
              <a:gs pos="100000">
                <a:srgbClr val="C9DAF8"/>
              </a:gs>
            </a:gsLst>
            <a:lin ang="26986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M PLUS 1p"/>
              <a:ea typeface="M PLUS 1p"/>
              <a:cs typeface="M PLUS 1p"/>
              <a:sym typeface="M PLUS 1p"/>
            </a:endParaRPr>
          </a:p>
        </p:txBody>
      </p:sp>
      <p:sp>
        <p:nvSpPr>
          <p:cNvPr id="366" name="Google Shape;366;p21"/>
          <p:cNvSpPr txBox="1"/>
          <p:nvPr/>
        </p:nvSpPr>
        <p:spPr>
          <a:xfrm>
            <a:off x="6400800" y="2819400"/>
            <a:ext cx="30000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300">
                <a:solidFill>
                  <a:schemeClr val="lt1"/>
                </a:solidFill>
                <a:latin typeface="M PLUS Rounded 1c Medium"/>
                <a:ea typeface="M PLUS Rounded 1c Medium"/>
                <a:cs typeface="M PLUS Rounded 1c Medium"/>
                <a:sym typeface="M PLUS Rounded 1c Medium"/>
              </a:rPr>
              <a:t>学校教育や現場教育で</a:t>
            </a:r>
            <a:endParaRPr sz="1300">
              <a:solidFill>
                <a:schemeClr val="lt1"/>
              </a:solidFill>
              <a:latin typeface="M PLUS Rounded 1c Medium"/>
              <a:ea typeface="M PLUS Rounded 1c Medium"/>
              <a:cs typeface="M PLUS Rounded 1c Medium"/>
              <a:sym typeface="M PLUS Rounded 1c Medium"/>
            </a:endParaRPr>
          </a:p>
          <a:p>
            <a:pPr marL="0" lvl="0" indent="0" algn="ctr" rtl="0">
              <a:spcBef>
                <a:spcPts val="0"/>
              </a:spcBef>
              <a:spcAft>
                <a:spcPts val="0"/>
              </a:spcAft>
              <a:buNone/>
            </a:pPr>
            <a:r>
              <a:rPr lang="ja" sz="1300">
                <a:solidFill>
                  <a:schemeClr val="lt1"/>
                </a:solidFill>
                <a:latin typeface="M PLUS Rounded 1c Medium"/>
                <a:ea typeface="M PLUS Rounded 1c Medium"/>
                <a:cs typeface="M PLUS Rounded 1c Medium"/>
                <a:sym typeface="M PLUS Rounded 1c Medium"/>
              </a:rPr>
              <a:t>再注目を集める</a:t>
            </a:r>
            <a:endParaRPr sz="1300">
              <a:solidFill>
                <a:schemeClr val="lt1"/>
              </a:solidFill>
              <a:latin typeface="M PLUS Rounded 1c Medium"/>
              <a:ea typeface="M PLUS Rounded 1c Medium"/>
              <a:cs typeface="M PLUS Rounded 1c Medium"/>
              <a:sym typeface="M PLUS Rounded 1c Medium"/>
            </a:endParaRPr>
          </a:p>
          <a:p>
            <a:pPr marL="0" lvl="0" indent="0" algn="ctr" rtl="0">
              <a:spcBef>
                <a:spcPts val="0"/>
              </a:spcBef>
              <a:spcAft>
                <a:spcPts val="0"/>
              </a:spcAft>
              <a:buNone/>
            </a:pPr>
            <a:r>
              <a:rPr lang="ja" sz="1300">
                <a:solidFill>
                  <a:schemeClr val="lt1"/>
                </a:solidFill>
                <a:latin typeface="M PLUS Rounded 1c Medium"/>
                <a:ea typeface="M PLUS Rounded 1c Medium"/>
                <a:cs typeface="M PLUS Rounded 1c Medium"/>
                <a:sym typeface="M PLUS Rounded 1c Medium"/>
              </a:rPr>
              <a:t>”徒弟制度”や”ペアプロ”</a:t>
            </a:r>
            <a:endParaRPr sz="1300">
              <a:solidFill>
                <a:schemeClr val="lt1"/>
              </a:solidFill>
              <a:latin typeface="M PLUS Rounded 1c Medium"/>
              <a:ea typeface="M PLUS Rounded 1c Medium"/>
              <a:cs typeface="M PLUS Rounded 1c Medium"/>
              <a:sym typeface="M PLUS Rounded 1c Medium"/>
            </a:endParaRPr>
          </a:p>
        </p:txBody>
      </p:sp>
      <p:sp>
        <p:nvSpPr>
          <p:cNvPr id="367" name="Google Shape;367;p21"/>
          <p:cNvSpPr/>
          <p:nvPr/>
        </p:nvSpPr>
        <p:spPr>
          <a:xfrm>
            <a:off x="2826000" y="2441625"/>
            <a:ext cx="2409900" cy="1452000"/>
          </a:xfrm>
          <a:prstGeom prst="wedgeEllipseCallout">
            <a:avLst>
              <a:gd name="adj1" fmla="val -47615"/>
              <a:gd name="adj2" fmla="val 51581"/>
            </a:avLst>
          </a:prstGeom>
          <a:gradFill>
            <a:gsLst>
              <a:gs pos="0">
                <a:srgbClr val="F4CCCC"/>
              </a:gs>
              <a:gs pos="100000">
                <a:srgbClr val="F65BB9"/>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M PLUS 1p"/>
              <a:ea typeface="M PLUS 1p"/>
              <a:cs typeface="M PLUS 1p"/>
              <a:sym typeface="M PLUS 1p"/>
            </a:endParaRPr>
          </a:p>
        </p:txBody>
      </p:sp>
      <p:sp>
        <p:nvSpPr>
          <p:cNvPr id="368" name="Google Shape;368;p21"/>
          <p:cNvSpPr txBox="1"/>
          <p:nvPr/>
        </p:nvSpPr>
        <p:spPr>
          <a:xfrm>
            <a:off x="2514600" y="2819400"/>
            <a:ext cx="30000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300">
                <a:solidFill>
                  <a:schemeClr val="lt1"/>
                </a:solidFill>
                <a:latin typeface="M PLUS Rounded 1c Medium"/>
                <a:ea typeface="M PLUS Rounded 1c Medium"/>
                <a:cs typeface="M PLUS Rounded 1c Medium"/>
                <a:sym typeface="M PLUS Rounded 1c Medium"/>
              </a:rPr>
              <a:t>既存マッチングアプリでは</a:t>
            </a:r>
            <a:endParaRPr sz="1300">
              <a:solidFill>
                <a:schemeClr val="lt1"/>
              </a:solidFill>
              <a:latin typeface="M PLUS Rounded 1c Medium"/>
              <a:ea typeface="M PLUS Rounded 1c Medium"/>
              <a:cs typeface="M PLUS Rounded 1c Medium"/>
              <a:sym typeface="M PLUS Rounded 1c Medium"/>
            </a:endParaRPr>
          </a:p>
          <a:p>
            <a:pPr marL="0" lvl="0" indent="0" algn="ctr" rtl="0">
              <a:spcBef>
                <a:spcPts val="0"/>
              </a:spcBef>
              <a:spcAft>
                <a:spcPts val="0"/>
              </a:spcAft>
              <a:buNone/>
            </a:pPr>
            <a:r>
              <a:rPr lang="ja" sz="1300">
                <a:solidFill>
                  <a:schemeClr val="lt1"/>
                </a:solidFill>
                <a:latin typeface="M PLUS Rounded 1c Medium"/>
                <a:ea typeface="M PLUS Rounded 1c Medium"/>
                <a:cs typeface="M PLUS Rounded 1c Medium"/>
                <a:sym typeface="M PLUS Rounded 1c Medium"/>
              </a:rPr>
              <a:t>どうしても”マッチング格差”に</a:t>
            </a:r>
            <a:endParaRPr sz="1300">
              <a:solidFill>
                <a:schemeClr val="lt1"/>
              </a:solidFill>
              <a:latin typeface="M PLUS Rounded 1c Medium"/>
              <a:ea typeface="M PLUS Rounded 1c Medium"/>
              <a:cs typeface="M PLUS Rounded 1c Medium"/>
              <a:sym typeface="M PLUS Rounded 1c Medium"/>
            </a:endParaRPr>
          </a:p>
          <a:p>
            <a:pPr marL="0" lvl="0" indent="0" algn="ctr" rtl="0">
              <a:spcBef>
                <a:spcPts val="0"/>
              </a:spcBef>
              <a:spcAft>
                <a:spcPts val="0"/>
              </a:spcAft>
              <a:buNone/>
            </a:pPr>
            <a:r>
              <a:rPr lang="ja" sz="1300">
                <a:solidFill>
                  <a:schemeClr val="lt1"/>
                </a:solidFill>
                <a:latin typeface="M PLUS Rounded 1c Medium"/>
                <a:ea typeface="M PLUS Rounded 1c Medium"/>
                <a:cs typeface="M PLUS Rounded 1c Medium"/>
                <a:sym typeface="M PLUS Rounded 1c Medium"/>
              </a:rPr>
              <a:t>不満が集まっていた</a:t>
            </a:r>
            <a:endParaRPr sz="1300">
              <a:solidFill>
                <a:schemeClr val="lt1"/>
              </a:solidFill>
              <a:latin typeface="M PLUS Rounded 1c Medium"/>
              <a:ea typeface="M PLUS Rounded 1c Medium"/>
              <a:cs typeface="M PLUS Rounded 1c Medium"/>
              <a:sym typeface="M PLUS Rounded 1c Medium"/>
            </a:endParaRPr>
          </a:p>
        </p:txBody>
      </p:sp>
      <p:sp>
        <p:nvSpPr>
          <p:cNvPr id="369" name="Google Shape;369;p21"/>
          <p:cNvSpPr txBox="1"/>
          <p:nvPr/>
        </p:nvSpPr>
        <p:spPr>
          <a:xfrm>
            <a:off x="5209750" y="1524000"/>
            <a:ext cx="2522100" cy="91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200">
                <a:solidFill>
                  <a:schemeClr val="dk2"/>
                </a:solidFill>
                <a:latin typeface="M PLUS Rounded 1c Medium"/>
                <a:ea typeface="M PLUS Rounded 1c Medium"/>
                <a:cs typeface="M PLUS Rounded 1c Medium"/>
                <a:sym typeface="M PLUS Rounded 1c Medium"/>
              </a:rPr>
              <a:t>　↓</a:t>
            </a:r>
            <a:endParaRPr sz="220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None/>
            </a:pPr>
            <a:r>
              <a:rPr lang="ja" sz="2200">
                <a:solidFill>
                  <a:schemeClr val="dk2"/>
                </a:solidFill>
                <a:latin typeface="M PLUS Rounded 1c Medium"/>
                <a:ea typeface="M PLUS Rounded 1c Medium"/>
                <a:cs typeface="M PLUS Rounded 1c Medium"/>
                <a:sym typeface="M PLUS Rounded 1c Medium"/>
              </a:rPr>
              <a:t>教育マッチング</a:t>
            </a:r>
            <a:endParaRPr/>
          </a:p>
        </p:txBody>
      </p:sp>
      <p:sp>
        <p:nvSpPr>
          <p:cNvPr id="370" name="Google Shape;370;p21"/>
          <p:cNvSpPr txBox="1"/>
          <p:nvPr/>
        </p:nvSpPr>
        <p:spPr>
          <a:xfrm>
            <a:off x="1066800" y="1524000"/>
            <a:ext cx="3000000" cy="91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200">
                <a:solidFill>
                  <a:schemeClr val="dk2"/>
                </a:solidFill>
                <a:latin typeface="M PLUS Rounded 1c Medium"/>
                <a:ea typeface="M PLUS Rounded 1c Medium"/>
                <a:cs typeface="M PLUS Rounded 1c Medium"/>
                <a:sym typeface="M PLUS Rounded 1c Medium"/>
              </a:rPr>
              <a:t>　↓　　　　 </a:t>
            </a:r>
            <a:endParaRPr sz="2200">
              <a:solidFill>
                <a:schemeClr val="dk2"/>
              </a:solidFill>
              <a:latin typeface="M PLUS Rounded 1c Medium"/>
              <a:ea typeface="M PLUS Rounded 1c Medium"/>
              <a:cs typeface="M PLUS Rounded 1c Medium"/>
              <a:sym typeface="M PLUS Rounded 1c Medium"/>
            </a:endParaRPr>
          </a:p>
          <a:p>
            <a:pPr marL="0" lvl="0" indent="0" algn="l" rtl="0">
              <a:lnSpc>
                <a:spcPct val="115000"/>
              </a:lnSpc>
              <a:spcBef>
                <a:spcPts val="0"/>
              </a:spcBef>
              <a:spcAft>
                <a:spcPts val="0"/>
              </a:spcAft>
              <a:buNone/>
            </a:pPr>
            <a:r>
              <a:rPr lang="ja" sz="2200">
                <a:solidFill>
                  <a:schemeClr val="dk2"/>
                </a:solidFill>
                <a:latin typeface="M PLUS Rounded 1c Medium"/>
                <a:ea typeface="M PLUS Rounded 1c Medium"/>
                <a:cs typeface="M PLUS Rounded 1c Medium"/>
                <a:sym typeface="M PLUS Rounded 1c Medium"/>
              </a:rPr>
              <a:t>恋愛マッチング</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45"/>
                                        </p:tgtEl>
                                        <p:attrNameLst>
                                          <p:attrName>style.visibility</p:attrName>
                                        </p:attrNameLst>
                                      </p:cBhvr>
                                      <p:to>
                                        <p:strVal val="visible"/>
                                      </p:to>
                                    </p:set>
                                    <p:anim calcmode="lin" valueType="num">
                                      <p:cBhvr additive="base">
                                        <p:cTn id="7" dur="1000"/>
                                        <p:tgtEl>
                                          <p:spTgt spid="345"/>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359"/>
                                        </p:tgtEl>
                                        <p:attrNameLst>
                                          <p:attrName>style.visibility</p:attrName>
                                        </p:attrNameLst>
                                      </p:cBhvr>
                                      <p:to>
                                        <p:strVal val="visible"/>
                                      </p:to>
                                    </p:set>
                                    <p:animEffect transition="in" filter="fade">
                                      <p:cBhvr>
                                        <p:cTn id="10" dur="1000"/>
                                        <p:tgtEl>
                                          <p:spTgt spid="359"/>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46"/>
                                        </p:tgtEl>
                                        <p:attrNameLst>
                                          <p:attrName>style.visibility</p:attrName>
                                        </p:attrNameLst>
                                      </p:cBhvr>
                                      <p:to>
                                        <p:strVal val="visible"/>
                                      </p:to>
                                    </p:set>
                                    <p:anim calcmode="lin" valueType="num">
                                      <p:cBhvr additive="base">
                                        <p:cTn id="15" dur="1000"/>
                                        <p:tgtEl>
                                          <p:spTgt spid="346"/>
                                        </p:tgtEl>
                                        <p:attrNameLst>
                                          <p:attrName>ppt_w</p:attrName>
                                        </p:attrNameLst>
                                      </p:cBhvr>
                                      <p:tavLst>
                                        <p:tav tm="0">
                                          <p:val>
                                            <p:strVal val="0"/>
                                          </p:val>
                                        </p:tav>
                                        <p:tav tm="100000">
                                          <p:val>
                                            <p:strVal val="#ppt_w"/>
                                          </p:val>
                                        </p:tav>
                                      </p:tavLst>
                                    </p:anim>
                                    <p:anim calcmode="lin" valueType="num">
                                      <p:cBhvr additive="base">
                                        <p:cTn id="16" dur="1000"/>
                                        <p:tgtEl>
                                          <p:spTgt spid="346"/>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0"/>
                                        </p:tgtEl>
                                        <p:attrNameLst>
                                          <p:attrName>style.visibility</p:attrName>
                                        </p:attrNameLst>
                                      </p:cBhvr>
                                      <p:to>
                                        <p:strVal val="visible"/>
                                      </p:to>
                                    </p:set>
                                    <p:animEffect transition="in" filter="fade">
                                      <p:cBhvr>
                                        <p:cTn id="21" dur="1000"/>
                                        <p:tgtEl>
                                          <p:spTgt spid="370"/>
                                        </p:tgtEl>
                                      </p:cBhvr>
                                    </p:animEffect>
                                  </p:childTnLst>
                                </p:cTn>
                              </p:par>
                              <p:par>
                                <p:cTn id="22" presetID="10" presetClass="entr" presetSubtype="0" fill="hold" nodeType="withEffect">
                                  <p:stCondLst>
                                    <p:cond delay="0"/>
                                  </p:stCondLst>
                                  <p:childTnLst>
                                    <p:set>
                                      <p:cBhvr>
                                        <p:cTn id="23" dur="1" fill="hold">
                                          <p:stCondLst>
                                            <p:cond delay="0"/>
                                          </p:stCondLst>
                                        </p:cTn>
                                        <p:tgtEl>
                                          <p:spTgt spid="360"/>
                                        </p:tgtEl>
                                        <p:attrNameLst>
                                          <p:attrName>style.visibility</p:attrName>
                                        </p:attrNameLst>
                                      </p:cBhvr>
                                      <p:to>
                                        <p:strVal val="visible"/>
                                      </p:to>
                                    </p:set>
                                    <p:animEffect transition="in" filter="fade">
                                      <p:cBhvr>
                                        <p:cTn id="24" dur="1000"/>
                                        <p:tgtEl>
                                          <p:spTgt spid="360"/>
                                        </p:tgtEl>
                                      </p:cBhvr>
                                    </p:animEffect>
                                  </p:childTnLst>
                                </p:cTn>
                              </p:par>
                              <p:par>
                                <p:cTn id="25" presetID="10" presetClass="entr" presetSubtype="0" fill="hold" nodeType="withEffect">
                                  <p:stCondLst>
                                    <p:cond delay="0"/>
                                  </p:stCondLst>
                                  <p:childTnLst>
                                    <p:set>
                                      <p:cBhvr>
                                        <p:cTn id="26" dur="1" fill="hold">
                                          <p:stCondLst>
                                            <p:cond delay="0"/>
                                          </p:stCondLst>
                                        </p:cTn>
                                        <p:tgtEl>
                                          <p:spTgt spid="367"/>
                                        </p:tgtEl>
                                        <p:attrNameLst>
                                          <p:attrName>style.visibility</p:attrName>
                                        </p:attrNameLst>
                                      </p:cBhvr>
                                      <p:to>
                                        <p:strVal val="visible"/>
                                      </p:to>
                                    </p:set>
                                    <p:animEffect transition="in" filter="fade">
                                      <p:cBhvr>
                                        <p:cTn id="27" dur="1000"/>
                                        <p:tgtEl>
                                          <p:spTgt spid="367"/>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68"/>
                                        </p:tgtEl>
                                        <p:attrNameLst>
                                          <p:attrName>style.visibility</p:attrName>
                                        </p:attrNameLst>
                                      </p:cBhvr>
                                      <p:to>
                                        <p:strVal val="visible"/>
                                      </p:to>
                                    </p:set>
                                    <p:animEffect transition="in" filter="fade">
                                      <p:cBhvr>
                                        <p:cTn id="31" dur="1000"/>
                                        <p:tgtEl>
                                          <p:spTgt spid="368"/>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369"/>
                                        </p:tgtEl>
                                        <p:attrNameLst>
                                          <p:attrName>style.visibility</p:attrName>
                                        </p:attrNameLst>
                                      </p:cBhvr>
                                      <p:to>
                                        <p:strVal val="visible"/>
                                      </p:to>
                                    </p:set>
                                    <p:animEffect transition="in" filter="fade">
                                      <p:cBhvr>
                                        <p:cTn id="35" dur="1000"/>
                                        <p:tgtEl>
                                          <p:spTgt spid="369"/>
                                        </p:tgtEl>
                                      </p:cBhvr>
                                    </p:animEffect>
                                  </p:childTnLst>
                                </p:cTn>
                              </p:par>
                              <p:par>
                                <p:cTn id="36" presetID="10" presetClass="entr" presetSubtype="0" fill="hold" nodeType="withEffect">
                                  <p:stCondLst>
                                    <p:cond delay="0"/>
                                  </p:stCondLst>
                                  <p:childTnLst>
                                    <p:set>
                                      <p:cBhvr>
                                        <p:cTn id="37" dur="1" fill="hold">
                                          <p:stCondLst>
                                            <p:cond delay="0"/>
                                          </p:stCondLst>
                                        </p:cTn>
                                        <p:tgtEl>
                                          <p:spTgt spid="364"/>
                                        </p:tgtEl>
                                        <p:attrNameLst>
                                          <p:attrName>style.visibility</p:attrName>
                                        </p:attrNameLst>
                                      </p:cBhvr>
                                      <p:to>
                                        <p:strVal val="visible"/>
                                      </p:to>
                                    </p:set>
                                    <p:animEffect transition="in" filter="fade">
                                      <p:cBhvr>
                                        <p:cTn id="38" dur="1000"/>
                                        <p:tgtEl>
                                          <p:spTgt spid="364"/>
                                        </p:tgtEl>
                                      </p:cBhvr>
                                    </p:animEffec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365"/>
                                        </p:tgtEl>
                                        <p:attrNameLst>
                                          <p:attrName>style.visibility</p:attrName>
                                        </p:attrNameLst>
                                      </p:cBhvr>
                                      <p:to>
                                        <p:strVal val="visible"/>
                                      </p:to>
                                    </p:set>
                                    <p:animEffect transition="in" filter="fade">
                                      <p:cBhvr>
                                        <p:cTn id="42" dur="1000"/>
                                        <p:tgtEl>
                                          <p:spTgt spid="365"/>
                                        </p:tgtEl>
                                      </p:cBhvr>
                                    </p:animEffect>
                                  </p:childTnLst>
                                </p:cTn>
                              </p:par>
                            </p:childTnLst>
                          </p:cTn>
                        </p:par>
                        <p:par>
                          <p:cTn id="43" fill="hold">
                            <p:stCondLst>
                              <p:cond delay="4000"/>
                            </p:stCondLst>
                            <p:childTnLst>
                              <p:par>
                                <p:cTn id="44" presetID="10" presetClass="entr" presetSubtype="0" fill="hold" nodeType="afterEffect">
                                  <p:stCondLst>
                                    <p:cond delay="0"/>
                                  </p:stCondLst>
                                  <p:childTnLst>
                                    <p:set>
                                      <p:cBhvr>
                                        <p:cTn id="45" dur="1" fill="hold">
                                          <p:stCondLst>
                                            <p:cond delay="0"/>
                                          </p:stCondLst>
                                        </p:cTn>
                                        <p:tgtEl>
                                          <p:spTgt spid="366"/>
                                        </p:tgtEl>
                                        <p:attrNameLst>
                                          <p:attrName>style.visibility</p:attrName>
                                        </p:attrNameLst>
                                      </p:cBhvr>
                                      <p:to>
                                        <p:strVal val="visible"/>
                                      </p:to>
                                    </p:set>
                                    <p:animEffect transition="in" filter="fade">
                                      <p:cBhvr>
                                        <p:cTn id="46" dur="10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2284</Words>
  <Application>Microsoft Office PowerPoint</Application>
  <PresentationFormat>画面に合わせる (16:9)</PresentationFormat>
  <Paragraphs>231</Paragraphs>
  <Slides>12</Slides>
  <Notes>12</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12</vt:i4>
      </vt:variant>
    </vt:vector>
  </HeadingPairs>
  <TitlesOfParts>
    <vt:vector size="23" baseType="lpstr">
      <vt:lpstr>M PLUS Rounded 1c Medium</vt:lpstr>
      <vt:lpstr>M PLUS 1p Medium</vt:lpstr>
      <vt:lpstr>M PLUS Rounded 1c</vt:lpstr>
      <vt:lpstr>M PLUS Rounded 1c ExtraBold</vt:lpstr>
      <vt:lpstr>Meiryo</vt:lpstr>
      <vt:lpstr>Arial</vt:lpstr>
      <vt:lpstr>M PLUS 1p ExtraBold</vt:lpstr>
      <vt:lpstr>RocknRoll One</vt:lpstr>
      <vt:lpstr>M PLUS 1p</vt:lpstr>
      <vt:lpstr>M PLUS Rounded 1c Black</vt:lpstr>
      <vt:lpstr>Simple Light</vt:lpstr>
      <vt:lpstr> アクセレンド</vt:lpstr>
      <vt:lpstr>開発背景（日本の課題）</vt:lpstr>
      <vt:lpstr>開発背景（寿命に関するデータ）</vt:lpstr>
      <vt:lpstr>→孤立は加速している</vt:lpstr>
      <vt:lpstr>提案するアプリ（基幹機能）</vt:lpstr>
      <vt:lpstr>目次</vt:lpstr>
      <vt:lpstr>目次</vt:lpstr>
      <vt:lpstr>アプリのメリット</vt:lpstr>
      <vt:lpstr>「少数間で絆を加速する」思想と独自プログラムは パラメータの調整によって他分野での活用も容易</vt:lpstr>
      <vt:lpstr>   ●高齢化への健康対策  ●少子化への対策  ●教育促進  　が循環し、健康な高齢社会のための 　　　　　　　　相互扶助経済システムが成立する </vt:lpstr>
      <vt:lpstr>目次</vt:lpstr>
      <vt:lpstr>目次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アクセレンド</dc:title>
  <cp:lastModifiedBy>石川　遼</cp:lastModifiedBy>
  <cp:revision>2</cp:revision>
  <dcterms:modified xsi:type="dcterms:W3CDTF">2022-09-27T00:18:52Z</dcterms:modified>
</cp:coreProperties>
</file>