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0" r:id="rId1"/>
  </p:sldMasterIdLst>
  <p:sldIdLst>
    <p:sldId id="256" r:id="rId2"/>
    <p:sldId id="257" r:id="rId3"/>
    <p:sldId id="261" r:id="rId4"/>
    <p:sldId id="259" r:id="rId5"/>
    <p:sldId id="262" r:id="rId6"/>
    <p:sldId id="258" r:id="rId7"/>
    <p:sldId id="263" r:id="rId8"/>
    <p:sldId id="265"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2" d="100"/>
          <a:sy n="52" d="100"/>
        </p:scale>
        <p:origin x="96" y="3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全くしない</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分類 1</c:v>
                </c:pt>
              </c:strCache>
            </c:strRef>
          </c:cat>
          <c:val>
            <c:numRef>
              <c:f>Sheet1!$B$2</c:f>
              <c:numCache>
                <c:formatCode>General</c:formatCode>
                <c:ptCount val="1"/>
                <c:pt idx="0">
                  <c:v>14.7</c:v>
                </c:pt>
              </c:numCache>
            </c:numRef>
          </c:val>
          <c:extLst>
            <c:ext xmlns:c16="http://schemas.microsoft.com/office/drawing/2014/chart" uri="{C3380CC4-5D6E-409C-BE32-E72D297353CC}">
              <c16:uniqueId val="{00000000-69D6-44D7-9298-A06F0990ABD5}"/>
            </c:ext>
          </c:extLst>
        </c:ser>
        <c:ser>
          <c:idx val="1"/>
          <c:order val="1"/>
          <c:tx>
            <c:strRef>
              <c:f>Sheet1!$C$1</c:f>
              <c:strCache>
                <c:ptCount val="1"/>
                <c:pt idx="0">
                  <c:v>あまりしない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分類 1</c:v>
                </c:pt>
              </c:strCache>
            </c:strRef>
          </c:cat>
          <c:val>
            <c:numRef>
              <c:f>Sheet1!$C$2</c:f>
              <c:numCache>
                <c:formatCode>General</c:formatCode>
                <c:ptCount val="1"/>
                <c:pt idx="0">
                  <c:v>43.1</c:v>
                </c:pt>
              </c:numCache>
            </c:numRef>
          </c:val>
          <c:extLst>
            <c:ext xmlns:c16="http://schemas.microsoft.com/office/drawing/2014/chart" uri="{C3380CC4-5D6E-409C-BE32-E72D297353CC}">
              <c16:uniqueId val="{00000001-69D6-44D7-9298-A06F0990ABD5}"/>
            </c:ext>
          </c:extLst>
        </c:ser>
        <c:ser>
          <c:idx val="2"/>
          <c:order val="2"/>
          <c:tx>
            <c:strRef>
              <c:f>Sheet1!$D$1</c:f>
              <c:strCache>
                <c:ptCount val="1"/>
                <c:pt idx="0">
                  <c:v>なるべくしている</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分類 1</c:v>
                </c:pt>
              </c:strCache>
            </c:strRef>
          </c:cat>
          <c:val>
            <c:numRef>
              <c:f>Sheet1!$D$2</c:f>
              <c:numCache>
                <c:formatCode>General</c:formatCode>
                <c:ptCount val="1"/>
                <c:pt idx="0">
                  <c:v>35.4</c:v>
                </c:pt>
              </c:numCache>
            </c:numRef>
          </c:val>
          <c:extLst>
            <c:ext xmlns:c16="http://schemas.microsoft.com/office/drawing/2014/chart" uri="{C3380CC4-5D6E-409C-BE32-E72D297353CC}">
              <c16:uniqueId val="{00000002-69D6-44D7-9298-A06F0990ABD5}"/>
            </c:ext>
          </c:extLst>
        </c:ser>
        <c:ser>
          <c:idx val="3"/>
          <c:order val="3"/>
          <c:tx>
            <c:strRef>
              <c:f>Sheet1!$E$1</c:f>
              <c:strCache>
                <c:ptCount val="1"/>
                <c:pt idx="0">
                  <c:v>毎回する</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分類 1</c:v>
                </c:pt>
              </c:strCache>
            </c:strRef>
          </c:cat>
          <c:val>
            <c:numRef>
              <c:f>Sheet1!$E$2</c:f>
              <c:numCache>
                <c:formatCode>General</c:formatCode>
                <c:ptCount val="1"/>
                <c:pt idx="0">
                  <c:v>6.8</c:v>
                </c:pt>
              </c:numCache>
            </c:numRef>
          </c:val>
          <c:extLst>
            <c:ext xmlns:c16="http://schemas.microsoft.com/office/drawing/2014/chart" uri="{C3380CC4-5D6E-409C-BE32-E72D297353CC}">
              <c16:uniqueId val="{00000003-69D6-44D7-9298-A06F0990ABD5}"/>
            </c:ext>
          </c:extLst>
        </c:ser>
        <c:dLbls>
          <c:dLblPos val="ctr"/>
          <c:showLegendKey val="0"/>
          <c:showVal val="1"/>
          <c:showCatName val="0"/>
          <c:showSerName val="0"/>
          <c:showPercent val="0"/>
          <c:showBubbleSize val="0"/>
        </c:dLbls>
        <c:gapWidth val="150"/>
        <c:overlap val="100"/>
        <c:axId val="393018864"/>
        <c:axId val="393019520"/>
      </c:barChart>
      <c:catAx>
        <c:axId val="393018864"/>
        <c:scaling>
          <c:orientation val="minMax"/>
        </c:scaling>
        <c:delete val="1"/>
        <c:axPos val="l"/>
        <c:numFmt formatCode="General" sourceLinked="1"/>
        <c:majorTickMark val="none"/>
        <c:minorTickMark val="none"/>
        <c:tickLblPos val="nextTo"/>
        <c:crossAx val="393019520"/>
        <c:crosses val="autoZero"/>
        <c:auto val="1"/>
        <c:lblAlgn val="ctr"/>
        <c:lblOffset val="100"/>
        <c:noMultiLvlLbl val="0"/>
      </c:catAx>
      <c:valAx>
        <c:axId val="39301952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393018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smtClean="0"/>
              <a:t>1/26/2023</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78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7003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50522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354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6DFF08F-DC6B-4601-B491-B0F83F6DD2DA}" type="datetimeFigureOut">
              <a:rPr lang="en-US" smtClean="0"/>
              <a:pPr/>
              <a:t>1/26/2023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3489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6030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9075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9904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89049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DFF08F-DC6B-4601-B491-B0F83F6DD2DA}"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0191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DFF08F-DC6B-4601-B491-B0F83F6DD2DA}" type="datetimeFigureOut">
              <a:rPr lang="en-US" smtClean="0"/>
              <a:t>1/26/2023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44825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smtClean="0"/>
              <a:pPr/>
              <a:t>1/26/2023</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529783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kumimoji="1"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kumimoji="1" lang="ja-JP" altLang="en-US" sz="3600" dirty="0"/>
              <a:t>簡易脳波計を使った</a:t>
            </a:r>
            <a:br>
              <a:rPr kumimoji="1" lang="en-US" altLang="ja-JP" sz="3600" dirty="0"/>
            </a:br>
            <a:r>
              <a:rPr lang="ja-JP" altLang="en-US" sz="3600" dirty="0"/>
              <a:t>学習時のコミュニケーションツールの提案</a:t>
            </a:r>
            <a:endParaRPr kumimoji="1" lang="ja-JP" altLang="en-US" sz="3600" dirty="0"/>
          </a:p>
        </p:txBody>
      </p:sp>
      <p:sp>
        <p:nvSpPr>
          <p:cNvPr id="3" name="サブタイトル 2"/>
          <p:cNvSpPr>
            <a:spLocks noGrp="1"/>
          </p:cNvSpPr>
          <p:nvPr>
            <p:ph type="subTitle" idx="1"/>
          </p:nvPr>
        </p:nvSpPr>
        <p:spPr/>
        <p:txBody>
          <a:bodyPr>
            <a:normAutofit/>
          </a:bodyPr>
          <a:lstStyle/>
          <a:p>
            <a:r>
              <a:rPr kumimoji="1" lang="ja-JP" altLang="en-US" sz="2800" dirty="0"/>
              <a:t>　</a:t>
            </a:r>
          </a:p>
        </p:txBody>
      </p:sp>
    </p:spTree>
    <p:extLst>
      <p:ext uri="{BB962C8B-B14F-4D97-AF65-F5344CB8AC3E}">
        <p14:creationId xmlns:p14="http://schemas.microsoft.com/office/powerpoint/2010/main" val="4259937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背景</a:t>
            </a:r>
            <a:endParaRPr kumimoji="1" lang="ja-JP" altLang="en-US" dirty="0"/>
          </a:p>
        </p:txBody>
      </p:sp>
      <p:sp>
        <p:nvSpPr>
          <p:cNvPr id="3" name="コンテンツ プレースホルダー 2"/>
          <p:cNvSpPr>
            <a:spLocks noGrp="1"/>
          </p:cNvSpPr>
          <p:nvPr>
            <p:ph idx="1"/>
          </p:nvPr>
        </p:nvSpPr>
        <p:spPr/>
        <p:txBody>
          <a:bodyPr/>
          <a:lstStyle/>
          <a:p>
            <a:pPr>
              <a:buFont typeface="Wingdings" panose="05000000000000000000" pitchFamily="2" charset="2"/>
              <a:buChar char="u"/>
            </a:pPr>
            <a:r>
              <a:rPr lang="ja-JP" altLang="en-US" sz="2000" dirty="0"/>
              <a:t>モバイルリサーチ会社のネットエイジアが、小・中・高校生を対象に実施した</a:t>
            </a:r>
            <a:r>
              <a:rPr lang="en-US" altLang="ja-JP" sz="2000" dirty="0"/>
              <a:t>『</a:t>
            </a:r>
            <a:r>
              <a:rPr lang="ja-JP" altLang="en-US" sz="2000" dirty="0"/>
              <a:t>学習に関する調査</a:t>
            </a:r>
            <a:r>
              <a:rPr lang="en-US" altLang="ja-JP" sz="2000" dirty="0"/>
              <a:t>』</a:t>
            </a:r>
            <a:r>
              <a:rPr lang="ja-JP" altLang="en-US" sz="2000" dirty="0"/>
              <a:t>の結果によると、授業内容や問題集で分からないことがあった場合に、先生に質問をしない生徒は</a:t>
            </a:r>
            <a:r>
              <a:rPr lang="ja-JP" altLang="en-US" sz="2000" b="1" dirty="0">
                <a:solidFill>
                  <a:srgbClr val="FF0000"/>
                </a:solidFill>
              </a:rPr>
              <a:t>約６割</a:t>
            </a:r>
            <a:r>
              <a:rPr lang="ja-JP" altLang="en-US" sz="2000" dirty="0"/>
              <a:t>にのぼる。</a:t>
            </a:r>
            <a:endParaRPr lang="en-US" altLang="ja-JP" sz="2000" dirty="0"/>
          </a:p>
          <a:p>
            <a:pPr>
              <a:buFont typeface="Wingdings" panose="05000000000000000000" pitchFamily="2" charset="2"/>
              <a:buChar char="u"/>
            </a:pPr>
            <a:r>
              <a:rPr kumimoji="1" lang="ja-JP" altLang="en-US" sz="2000" dirty="0"/>
              <a:t>その理由として「質問するのが面倒だから」が</a:t>
            </a:r>
            <a:r>
              <a:rPr kumimoji="1" lang="en-US" altLang="ja-JP" sz="2000" dirty="0">
                <a:latin typeface="+mn-ea"/>
              </a:rPr>
              <a:t>49.1</a:t>
            </a:r>
            <a:r>
              <a:rPr kumimoji="1" lang="ja-JP" altLang="en-US" sz="2000" dirty="0"/>
              <a:t>％と最も多い結果になった。</a:t>
            </a:r>
            <a:endParaRPr kumimoji="1" lang="en-US" altLang="ja-JP" sz="2000" dirty="0"/>
          </a:p>
          <a:p>
            <a:pPr>
              <a:buFont typeface="Wingdings" panose="05000000000000000000" pitchFamily="2" charset="2"/>
              <a:buChar char="u"/>
            </a:pPr>
            <a:r>
              <a:rPr lang="ja-JP" altLang="en-US" sz="2000" dirty="0"/>
              <a:t>更に詳しく見ていくと、「先生に話しかけにくい（</a:t>
            </a:r>
            <a:r>
              <a:rPr lang="en-US" altLang="ja-JP" sz="2000" dirty="0">
                <a:latin typeface="+mn-ea"/>
              </a:rPr>
              <a:t>42.7</a:t>
            </a:r>
            <a:r>
              <a:rPr lang="ja-JP" altLang="en-US" sz="2000" dirty="0"/>
              <a:t>％）」が約半数を占める結果となった。</a:t>
            </a:r>
            <a:endParaRPr lang="en-US" altLang="ja-JP" sz="2000" dirty="0"/>
          </a:p>
          <a:p>
            <a:pPr marL="45720" indent="0">
              <a:buNone/>
            </a:pPr>
            <a:endParaRPr lang="en-US" altLang="ja-JP" dirty="0"/>
          </a:p>
        </p:txBody>
      </p:sp>
      <p:sp>
        <p:nvSpPr>
          <p:cNvPr id="10" name="テキスト ボックス 9"/>
          <p:cNvSpPr txBox="1"/>
          <p:nvPr/>
        </p:nvSpPr>
        <p:spPr>
          <a:xfrm>
            <a:off x="3136555" y="6204359"/>
            <a:ext cx="6032421" cy="276999"/>
          </a:xfrm>
          <a:prstGeom prst="rect">
            <a:avLst/>
          </a:prstGeom>
          <a:noFill/>
        </p:spPr>
        <p:txBody>
          <a:bodyPr wrap="none" rtlCol="0">
            <a:spAutoFit/>
          </a:bodyPr>
          <a:lstStyle/>
          <a:p>
            <a:r>
              <a:rPr kumimoji="1" lang="ja-JP" altLang="en-US" sz="1200" dirty="0"/>
              <a:t>授業内容や問題集で分からないことや苦手なことがあった場合、先生に質問するか？</a:t>
            </a:r>
          </a:p>
        </p:txBody>
      </p:sp>
      <p:graphicFrame>
        <p:nvGraphicFramePr>
          <p:cNvPr id="6" name="グラフ 5"/>
          <p:cNvGraphicFramePr/>
          <p:nvPr>
            <p:extLst>
              <p:ext uri="{D42A27DB-BD31-4B8C-83A1-F6EECF244321}">
                <p14:modId xmlns:p14="http://schemas.microsoft.com/office/powerpoint/2010/main" val="523300701"/>
              </p:ext>
            </p:extLst>
          </p:nvPr>
        </p:nvGraphicFramePr>
        <p:xfrm>
          <a:off x="2828235" y="3942701"/>
          <a:ext cx="6502400" cy="2261658"/>
        </p:xfrm>
        <a:graphic>
          <a:graphicData uri="http://schemas.openxmlformats.org/drawingml/2006/chart">
            <c:chart xmlns:c="http://schemas.openxmlformats.org/drawingml/2006/chart" xmlns:r="http://schemas.openxmlformats.org/officeDocument/2006/relationships" r:id="rId2"/>
          </a:graphicData>
        </a:graphic>
      </p:graphicFrame>
      <p:sp>
        <p:nvSpPr>
          <p:cNvPr id="7" name="正方形/長方形 6"/>
          <p:cNvSpPr/>
          <p:nvPr/>
        </p:nvSpPr>
        <p:spPr>
          <a:xfrm>
            <a:off x="2980592" y="4413738"/>
            <a:ext cx="3587262" cy="72976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7467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問題点と提案</a:t>
            </a:r>
          </a:p>
        </p:txBody>
      </p:sp>
      <p:sp>
        <p:nvSpPr>
          <p:cNvPr id="3" name="コンテンツ プレースホルダー 2"/>
          <p:cNvSpPr>
            <a:spLocks noGrp="1"/>
          </p:cNvSpPr>
          <p:nvPr>
            <p:ph idx="1"/>
          </p:nvPr>
        </p:nvSpPr>
        <p:spPr>
          <a:xfrm>
            <a:off x="1143000" y="2075718"/>
            <a:ext cx="9872871" cy="4038600"/>
          </a:xfrm>
        </p:spPr>
        <p:txBody>
          <a:bodyPr>
            <a:noAutofit/>
          </a:bodyPr>
          <a:lstStyle/>
          <a:p>
            <a:pPr>
              <a:buFont typeface="Wingdings" panose="05000000000000000000" pitchFamily="2" charset="2"/>
              <a:buChar char="u"/>
            </a:pPr>
            <a:r>
              <a:rPr kumimoji="1" lang="ja-JP" altLang="en-US" sz="2800" dirty="0"/>
              <a:t>問題点</a:t>
            </a:r>
            <a:endParaRPr kumimoji="1" lang="en-US" altLang="ja-JP" sz="2800" dirty="0"/>
          </a:p>
          <a:p>
            <a:pPr lvl="1">
              <a:buFont typeface="Wingdings" panose="05000000000000000000" pitchFamily="2" charset="2"/>
              <a:buChar char="u"/>
            </a:pPr>
            <a:r>
              <a:rPr kumimoji="1" lang="ja-JP" altLang="en-US" dirty="0"/>
              <a:t>先生に話しかけにくいことが、質問をする事を面倒</a:t>
            </a:r>
            <a:r>
              <a:rPr lang="ja-JP" altLang="en-US" dirty="0"/>
              <a:t>に感じる原因</a:t>
            </a:r>
            <a:r>
              <a:rPr kumimoji="1" lang="ja-JP" altLang="en-US" dirty="0"/>
              <a:t>に繋がっている。</a:t>
            </a:r>
            <a:endParaRPr kumimoji="1" lang="en-US" altLang="ja-JP" dirty="0"/>
          </a:p>
          <a:p>
            <a:pPr lvl="1">
              <a:buFont typeface="Wingdings" panose="05000000000000000000" pitchFamily="2" charset="2"/>
              <a:buChar char="u"/>
            </a:pPr>
            <a:r>
              <a:rPr kumimoji="1" lang="ja-JP" altLang="en-US" dirty="0"/>
              <a:t>先生と生徒間で、気軽に話をする環境がない。</a:t>
            </a:r>
            <a:endParaRPr lang="en-US" altLang="ja-JP" dirty="0"/>
          </a:p>
          <a:p>
            <a:pPr>
              <a:buFont typeface="Wingdings" panose="05000000000000000000" pitchFamily="2" charset="2"/>
              <a:buChar char="u"/>
            </a:pPr>
            <a:r>
              <a:rPr kumimoji="1" lang="ja-JP" altLang="en-US" sz="2800" dirty="0"/>
              <a:t>提案</a:t>
            </a:r>
            <a:endParaRPr kumimoji="1" lang="en-US" altLang="ja-JP" sz="2800" dirty="0"/>
          </a:p>
          <a:p>
            <a:pPr lvl="1">
              <a:buFont typeface="Wingdings" panose="05000000000000000000" pitchFamily="2" charset="2"/>
              <a:buChar char="u"/>
            </a:pPr>
            <a:r>
              <a:rPr lang="en-US" altLang="ja-JP" dirty="0"/>
              <a:t>GIGA</a:t>
            </a:r>
            <a:r>
              <a:rPr lang="ja-JP" altLang="en-US" dirty="0"/>
              <a:t>スクール構想により生徒一人につき一台のタブレット</a:t>
            </a:r>
            <a:r>
              <a:rPr lang="en-US" altLang="ja-JP" dirty="0"/>
              <a:t>PC</a:t>
            </a:r>
            <a:r>
              <a:rPr lang="ja-JP" altLang="en-US" dirty="0"/>
              <a:t>が配布されたことを活用し、「</a:t>
            </a:r>
            <a:r>
              <a:rPr lang="en-US" altLang="ja-JP" dirty="0"/>
              <a:t>ICT</a:t>
            </a:r>
            <a:r>
              <a:rPr lang="ja-JP" altLang="en-US" dirty="0"/>
              <a:t>を利用した公平で新しい」先生・生徒間のコミュニケーションの場を作る。</a:t>
            </a:r>
            <a:endParaRPr lang="en-US" altLang="ja-JP" dirty="0"/>
          </a:p>
          <a:p>
            <a:pPr lvl="1">
              <a:buFont typeface="Wingdings" panose="05000000000000000000" pitchFamily="2" charset="2"/>
              <a:buChar char="u"/>
            </a:pPr>
            <a:r>
              <a:rPr kumimoji="1" lang="ja-JP" altLang="en-US" dirty="0"/>
              <a:t>感情や考えを表に出しにくい生徒や、生徒の学習の理解度を把握するのが難しいと感じる先生の補助として、自分で制御することが難しい生体反応を利用する</a:t>
            </a:r>
            <a:r>
              <a:rPr lang="ja-JP" altLang="en-US" dirty="0"/>
              <a:t>事で、円滑な指導・コミュニケーションを図る</a:t>
            </a:r>
            <a:r>
              <a:rPr lang="ja-JP" altLang="en-US" sz="2000" dirty="0"/>
              <a:t>。</a:t>
            </a:r>
            <a:endParaRPr kumimoji="1" lang="ja-JP" altLang="en-US" sz="2000" dirty="0"/>
          </a:p>
        </p:txBody>
      </p:sp>
    </p:spTree>
    <p:extLst>
      <p:ext uri="{BB962C8B-B14F-4D97-AF65-F5344CB8AC3E}">
        <p14:creationId xmlns:p14="http://schemas.microsoft.com/office/powerpoint/2010/main" val="1695365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狙い</a:t>
            </a:r>
            <a:endParaRPr kumimoji="1" lang="ja-JP" altLang="en-US" dirty="0"/>
          </a:p>
        </p:txBody>
      </p:sp>
      <p:sp>
        <p:nvSpPr>
          <p:cNvPr id="3" name="コンテンツ プレースホルダー 2"/>
          <p:cNvSpPr>
            <a:spLocks noGrp="1"/>
          </p:cNvSpPr>
          <p:nvPr>
            <p:ph idx="1"/>
          </p:nvPr>
        </p:nvSpPr>
        <p:spPr/>
        <p:txBody>
          <a:bodyPr>
            <a:normAutofit/>
          </a:bodyPr>
          <a:lstStyle/>
          <a:p>
            <a:pPr>
              <a:buFont typeface="Wingdings" panose="05000000000000000000" pitchFamily="2" charset="2"/>
              <a:buChar char="u"/>
            </a:pPr>
            <a:r>
              <a:rPr kumimoji="1" lang="ja-JP" altLang="en-US" sz="2400" dirty="0"/>
              <a:t>生徒・児童</a:t>
            </a:r>
            <a:endParaRPr lang="en-US" altLang="ja-JP" sz="2400" dirty="0"/>
          </a:p>
          <a:p>
            <a:pPr marL="502920" indent="-457200">
              <a:buFont typeface="+mj-ea"/>
              <a:buAutoNum type="circleNumDbPlain"/>
            </a:pPr>
            <a:r>
              <a:rPr kumimoji="1" lang="ja-JP" altLang="en-US" sz="2400" dirty="0"/>
              <a:t>自分から話しかけることが出来ない生徒・児童</a:t>
            </a:r>
            <a:r>
              <a:rPr lang="ja-JP" altLang="en-US" sz="2400" dirty="0"/>
              <a:t>に</a:t>
            </a:r>
            <a:r>
              <a:rPr kumimoji="1" lang="ja-JP" altLang="en-US" sz="2400" dirty="0"/>
              <a:t>、先生とのコミュニケーションのきっかけを提供する。</a:t>
            </a:r>
            <a:endParaRPr kumimoji="1" lang="en-US" altLang="ja-JP" sz="2400" dirty="0"/>
          </a:p>
          <a:p>
            <a:pPr marL="502920" indent="-457200">
              <a:buFont typeface="+mj-ea"/>
              <a:buAutoNum type="circleNumDbPlain"/>
            </a:pPr>
            <a:r>
              <a:rPr kumimoji="1" lang="ja-JP" altLang="en-US" sz="2400" dirty="0"/>
              <a:t>その結果が、学習能力の向上に繋がるのではないか。</a:t>
            </a:r>
            <a:endParaRPr kumimoji="1" lang="en-US" altLang="ja-JP" sz="2400" dirty="0"/>
          </a:p>
          <a:p>
            <a:pPr>
              <a:buFont typeface="Wingdings" panose="05000000000000000000" pitchFamily="2" charset="2"/>
              <a:buChar char="u"/>
            </a:pPr>
            <a:r>
              <a:rPr lang="ja-JP" altLang="en-US" sz="2400" dirty="0"/>
              <a:t>先生</a:t>
            </a:r>
            <a:endParaRPr lang="en-US" altLang="ja-JP" sz="2400" dirty="0"/>
          </a:p>
          <a:p>
            <a:pPr marL="502920" indent="-457200">
              <a:buFont typeface="+mj-ea"/>
              <a:buAutoNum type="circleNumDbPlain"/>
            </a:pPr>
            <a:r>
              <a:rPr lang="ja-JP" altLang="en-US" sz="2400" dirty="0"/>
              <a:t>表面上だけでは判断不可能であった、生徒・児童の理解度が可視化されることによる、指導方法の修正を可能にする。</a:t>
            </a:r>
            <a:endParaRPr lang="en-US" altLang="ja-JP" sz="2400" dirty="0"/>
          </a:p>
          <a:p>
            <a:pPr marL="502920" indent="-457200">
              <a:buFont typeface="+mj-ea"/>
              <a:buAutoNum type="circleNumDbPlain"/>
            </a:pPr>
            <a:r>
              <a:rPr kumimoji="1" lang="ja-JP" altLang="en-US" sz="2400" dirty="0"/>
              <a:t>生徒・児童の個性に合わせた指導を行うことを可能にする。</a:t>
            </a:r>
          </a:p>
        </p:txBody>
      </p:sp>
    </p:spTree>
    <p:extLst>
      <p:ext uri="{BB962C8B-B14F-4D97-AF65-F5344CB8AC3E}">
        <p14:creationId xmlns:p14="http://schemas.microsoft.com/office/powerpoint/2010/main" val="1777990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概要</a:t>
            </a:r>
            <a:endParaRPr kumimoji="1" lang="ja-JP" altLang="en-US" dirty="0"/>
          </a:p>
        </p:txBody>
      </p:sp>
      <p:sp>
        <p:nvSpPr>
          <p:cNvPr id="3" name="コンテンツ プレースホルダー 2"/>
          <p:cNvSpPr>
            <a:spLocks noGrp="1"/>
          </p:cNvSpPr>
          <p:nvPr>
            <p:ph idx="1"/>
          </p:nvPr>
        </p:nvSpPr>
        <p:spPr/>
        <p:txBody>
          <a:bodyPr>
            <a:noAutofit/>
          </a:bodyPr>
          <a:lstStyle/>
          <a:p>
            <a:pPr marL="45720" indent="0">
              <a:buNone/>
            </a:pPr>
            <a:r>
              <a:rPr lang="ja-JP" altLang="en-US" sz="2400" dirty="0"/>
              <a:t>提案システムのユーザやシステムの動きは以下の通りである。</a:t>
            </a:r>
            <a:endParaRPr kumimoji="1" lang="en-US" altLang="ja-JP" sz="2400" dirty="0"/>
          </a:p>
          <a:p>
            <a:pPr>
              <a:buFont typeface="Wingdings" panose="05000000000000000000" pitchFamily="2" charset="2"/>
              <a:buChar char="u"/>
            </a:pPr>
            <a:r>
              <a:rPr kumimoji="1" lang="ja-JP" altLang="en-US" sz="2400" dirty="0"/>
              <a:t>生徒・児童：脳波計をつけた状態で学習を行う。</a:t>
            </a:r>
            <a:endParaRPr kumimoji="1" lang="en-US" altLang="ja-JP" sz="2400" dirty="0"/>
          </a:p>
          <a:p>
            <a:pPr>
              <a:buFont typeface="Wingdings" panose="05000000000000000000" pitchFamily="2" charset="2"/>
              <a:buChar char="u"/>
            </a:pPr>
            <a:r>
              <a:rPr lang="ja-JP" altLang="en-US" sz="2400" dirty="0"/>
              <a:t>脳波計：一人で学習をしている時（ケース①）、先生に質問している時（ケース②）の生徒・児童の脳波を計測する。</a:t>
            </a:r>
            <a:endParaRPr lang="en-US" altLang="ja-JP" sz="2400" dirty="0"/>
          </a:p>
          <a:p>
            <a:pPr>
              <a:buFont typeface="Wingdings" panose="05000000000000000000" pitchFamily="2" charset="2"/>
              <a:buChar char="u"/>
            </a:pPr>
            <a:r>
              <a:rPr kumimoji="1" lang="ja-JP" altLang="en-US" sz="2400" dirty="0"/>
              <a:t>システム：脳波計で取得した脳波を用いて、生徒・児童の心理状態を分析し、先生に通知・システム画面に表示を行う。</a:t>
            </a:r>
            <a:endParaRPr kumimoji="1" lang="en-US" altLang="ja-JP" sz="2400" dirty="0"/>
          </a:p>
          <a:p>
            <a:pPr>
              <a:buFont typeface="Wingdings" panose="05000000000000000000" pitchFamily="2" charset="2"/>
              <a:buChar char="u"/>
            </a:pPr>
            <a:r>
              <a:rPr lang="ja-JP" altLang="en-US" sz="2400" dirty="0"/>
              <a:t>先生：システムに表示された分析結果を元に、学習が難航している生徒・児童の対応を行う。加えて、指導による生徒・児童の理解度が脳波計により可視化されることで、今後の指導方法の反省に繋げることが可能。</a:t>
            </a:r>
            <a:endParaRPr kumimoji="1" lang="ja-JP" altLang="en-US" sz="2400" dirty="0"/>
          </a:p>
        </p:txBody>
      </p:sp>
    </p:spTree>
    <p:extLst>
      <p:ext uri="{BB962C8B-B14F-4D97-AF65-F5344CB8AC3E}">
        <p14:creationId xmlns:p14="http://schemas.microsoft.com/office/powerpoint/2010/main" val="2210823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43000" y="609932"/>
            <a:ext cx="9875520" cy="1356360"/>
          </a:xfrm>
        </p:spPr>
        <p:txBody>
          <a:bodyPr>
            <a:normAutofit/>
          </a:bodyPr>
          <a:lstStyle/>
          <a:p>
            <a:r>
              <a:rPr lang="ja-JP" altLang="en-US" dirty="0"/>
              <a:t>ケース①  一人で学習をしている時</a:t>
            </a:r>
            <a:endParaRPr kumimoji="1" lang="ja-JP" altLang="en-US" dirty="0"/>
          </a:p>
        </p:txBody>
      </p:sp>
      <p:pic>
        <p:nvPicPr>
          <p:cNvPr id="6" name="コンテンツ プレースホルダー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87953" y="2250209"/>
            <a:ext cx="2688673" cy="3853193"/>
          </a:xfrm>
        </p:spPr>
      </p:pic>
      <p:sp>
        <p:nvSpPr>
          <p:cNvPr id="5" name="AutoShape 2" descr="Gboard クリップボードからの画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雲形吹き出し 19"/>
          <p:cNvSpPr/>
          <p:nvPr/>
        </p:nvSpPr>
        <p:spPr>
          <a:xfrm>
            <a:off x="9284677" y="1718953"/>
            <a:ext cx="2637692" cy="782244"/>
          </a:xfrm>
          <a:prstGeom prst="cloudCallout">
            <a:avLst>
              <a:gd name="adj1" fmla="val -37636"/>
              <a:gd name="adj2" fmla="val 8476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教えに行かなくては！</a:t>
            </a:r>
          </a:p>
        </p:txBody>
      </p:sp>
      <p:sp>
        <p:nvSpPr>
          <p:cNvPr id="25" name="雲形吹き出し 24"/>
          <p:cNvSpPr/>
          <p:nvPr/>
        </p:nvSpPr>
        <p:spPr>
          <a:xfrm>
            <a:off x="408337" y="2880745"/>
            <a:ext cx="2593643" cy="957783"/>
          </a:xfrm>
          <a:prstGeom prst="cloudCallout">
            <a:avLst>
              <a:gd name="adj1" fmla="val 47465"/>
              <a:gd name="adj2" fmla="val 531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分からないけど、</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聞きに行きにくいな</a:t>
            </a:r>
          </a:p>
        </p:txBody>
      </p:sp>
      <p:grpSp>
        <p:nvGrpSpPr>
          <p:cNvPr id="32" name="グループ化 31"/>
          <p:cNvGrpSpPr/>
          <p:nvPr/>
        </p:nvGrpSpPr>
        <p:grpSpPr>
          <a:xfrm>
            <a:off x="4457494" y="2580707"/>
            <a:ext cx="7201106" cy="1847166"/>
            <a:chOff x="4548126" y="2637104"/>
            <a:chExt cx="9994855" cy="1710063"/>
          </a:xfrm>
        </p:grpSpPr>
        <p:cxnSp>
          <p:nvCxnSpPr>
            <p:cNvPr id="22" name="直線矢印コネクタ 21"/>
            <p:cNvCxnSpPr>
              <a:stCxn id="15" idx="3"/>
            </p:cNvCxnSpPr>
            <p:nvPr/>
          </p:nvCxnSpPr>
          <p:spPr>
            <a:xfrm>
              <a:off x="4548126" y="2637104"/>
              <a:ext cx="5623505" cy="1596100"/>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sp>
          <p:nvSpPr>
            <p:cNvPr id="27" name="角丸四角形吹き出し 26"/>
            <p:cNvSpPr/>
            <p:nvPr/>
          </p:nvSpPr>
          <p:spPr>
            <a:xfrm>
              <a:off x="11589922" y="3583096"/>
              <a:ext cx="2953059" cy="764071"/>
            </a:xfrm>
            <a:prstGeom prst="wedgeRoundRectCallout">
              <a:avLst>
                <a:gd name="adj1" fmla="val -66445"/>
                <a:gd name="adj2" fmla="val 25894"/>
                <a:gd name="adj3" fmla="val 16667"/>
              </a:avLst>
            </a:prstGeom>
            <a:solidFill>
              <a:schemeClr val="bg1"/>
            </a:solidFill>
            <a:ln w="3810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400" dirty="0">
                  <a:solidFill>
                    <a:schemeClr val="accent6">
                      <a:lumMod val="75000"/>
                    </a:schemeClr>
                  </a:solidFill>
                  <a:latin typeface="UD デジタル 教科書体 NP-R" panose="02020400000000000000" pitchFamily="18" charset="-128"/>
                  <a:ea typeface="UD デジタル 教科書体 NP-R" panose="02020400000000000000" pitchFamily="18" charset="-128"/>
                </a:rPr>
                <a:t>「</a:t>
              </a:r>
              <a:r>
                <a:rPr kumimoji="1" lang="en-US" altLang="ja-JP" sz="1400" dirty="0">
                  <a:solidFill>
                    <a:schemeClr val="accent6">
                      <a:lumMod val="75000"/>
                    </a:schemeClr>
                  </a:solidFill>
                  <a:latin typeface="UD デジタル 教科書体 NP-R" panose="02020400000000000000" pitchFamily="18" charset="-128"/>
                  <a:ea typeface="UD デジタル 教科書体 NP-R" panose="02020400000000000000" pitchFamily="18" charset="-128"/>
                </a:rPr>
                <a:t>A</a:t>
              </a:r>
              <a:r>
                <a:rPr kumimoji="1" lang="ja-JP" altLang="en-US" sz="1400" dirty="0">
                  <a:solidFill>
                    <a:schemeClr val="accent6">
                      <a:lumMod val="75000"/>
                    </a:schemeClr>
                  </a:solidFill>
                  <a:latin typeface="UD デジタル 教科書体 NP-R" panose="02020400000000000000" pitchFamily="18" charset="-128"/>
                  <a:ea typeface="UD デジタル 教科書体 NP-R" panose="02020400000000000000" pitchFamily="18" charset="-128"/>
                </a:rPr>
                <a:t>さんが</a:t>
              </a:r>
              <a:endParaRPr kumimoji="1" lang="en-US" altLang="ja-JP" sz="1400" dirty="0">
                <a:solidFill>
                  <a:schemeClr val="accent6">
                    <a:lumMod val="75000"/>
                  </a:schemeClr>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1400" dirty="0">
                  <a:solidFill>
                    <a:schemeClr val="accent6">
                      <a:lumMod val="75000"/>
                    </a:schemeClr>
                  </a:solidFill>
                  <a:latin typeface="UD デジタル 教科書体 NP-R" panose="02020400000000000000" pitchFamily="18" charset="-128"/>
                  <a:ea typeface="UD デジタル 教科書体 NP-R" panose="02020400000000000000" pitchFamily="18" charset="-128"/>
                </a:rPr>
                <a:t>困っているようです</a:t>
              </a:r>
              <a:r>
                <a:rPr kumimoji="1" lang="ja-JP" altLang="en-US" sz="1200" dirty="0">
                  <a:solidFill>
                    <a:schemeClr val="accent6">
                      <a:lumMod val="75000"/>
                    </a:schemeClr>
                  </a:solidFill>
                  <a:latin typeface="UD デジタル 教科書体 NP-R" panose="02020400000000000000" pitchFamily="18" charset="-128"/>
                  <a:ea typeface="UD デジタル 教科書体 NP-R" panose="02020400000000000000" pitchFamily="18" charset="-128"/>
                </a:rPr>
                <a:t>」</a:t>
              </a:r>
            </a:p>
          </p:txBody>
        </p:sp>
      </p:grpSp>
      <p:grpSp>
        <p:nvGrpSpPr>
          <p:cNvPr id="31" name="グループ化 30"/>
          <p:cNvGrpSpPr/>
          <p:nvPr/>
        </p:nvGrpSpPr>
        <p:grpSpPr>
          <a:xfrm>
            <a:off x="1856795" y="1776047"/>
            <a:ext cx="4023858" cy="4586148"/>
            <a:chOff x="1143000" y="2084950"/>
            <a:chExt cx="3745164" cy="4388161"/>
          </a:xfrm>
        </p:grpSpPr>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017" y="3433966"/>
              <a:ext cx="2652346" cy="2652346"/>
            </a:xfrm>
            <a:prstGeom prst="rect">
              <a:avLst/>
            </a:prstGeom>
          </p:spPr>
        </p:pic>
        <p:pic>
          <p:nvPicPr>
            <p:cNvPr id="15" name="図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9218" y="2084950"/>
              <a:ext cx="1424354" cy="1539842"/>
            </a:xfrm>
            <a:prstGeom prst="rect">
              <a:avLst/>
            </a:prstGeom>
          </p:spPr>
        </p:pic>
        <p:sp>
          <p:nvSpPr>
            <p:cNvPr id="28" name="テキスト ボックス 27"/>
            <p:cNvSpPr txBox="1"/>
            <p:nvPr/>
          </p:nvSpPr>
          <p:spPr>
            <a:xfrm>
              <a:off x="1143000" y="6119723"/>
              <a:ext cx="3745164" cy="353388"/>
            </a:xfrm>
            <a:prstGeom prst="rect">
              <a:avLst/>
            </a:prstGeom>
            <a:noFill/>
          </p:spPr>
          <p:txBody>
            <a:bodyPr wrap="none" rtlCol="0">
              <a:spAutoFit/>
            </a:bodyPr>
            <a:lstStyle/>
            <a:p>
              <a:r>
                <a:rPr kumimoji="1" lang="ja-JP" altLang="en-US" dirty="0"/>
                <a:t>脳波計を装着して学習している</a:t>
              </a:r>
              <a:r>
                <a:rPr kumimoji="1" lang="en-US" altLang="ja-JP" dirty="0"/>
                <a:t>A</a:t>
              </a:r>
              <a:r>
                <a:rPr kumimoji="1" lang="ja-JP" altLang="en-US" dirty="0"/>
                <a:t>さん</a:t>
              </a:r>
            </a:p>
          </p:txBody>
        </p:sp>
      </p:grpSp>
      <p:sp>
        <p:nvSpPr>
          <p:cNvPr id="30" name="テキスト ボックス 29"/>
          <p:cNvSpPr txBox="1"/>
          <p:nvPr/>
        </p:nvSpPr>
        <p:spPr>
          <a:xfrm>
            <a:off x="8509123" y="6009526"/>
            <a:ext cx="646331" cy="369332"/>
          </a:xfrm>
          <a:prstGeom prst="rect">
            <a:avLst/>
          </a:prstGeom>
          <a:noFill/>
        </p:spPr>
        <p:txBody>
          <a:bodyPr wrap="none" rtlCol="0">
            <a:spAutoFit/>
          </a:bodyPr>
          <a:lstStyle/>
          <a:p>
            <a:r>
              <a:rPr kumimoji="1" lang="ja-JP" altLang="en-US" dirty="0"/>
              <a:t>先生</a:t>
            </a:r>
          </a:p>
        </p:txBody>
      </p:sp>
      <p:sp>
        <p:nvSpPr>
          <p:cNvPr id="26" name="角丸四角形 25"/>
          <p:cNvSpPr/>
          <p:nvPr/>
        </p:nvSpPr>
        <p:spPr>
          <a:xfrm>
            <a:off x="5479346" y="3150597"/>
            <a:ext cx="1524586" cy="451946"/>
          </a:xfrm>
          <a:prstGeom prst="roundRect">
            <a:avLst/>
          </a:prstGeom>
          <a:solidFill>
            <a:schemeClr val="bg1"/>
          </a:solidFill>
          <a:ln w="3810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accent6">
                    <a:lumMod val="75000"/>
                  </a:schemeClr>
                </a:solidFill>
              </a:rPr>
              <a:t>脳波を送信</a:t>
            </a:r>
          </a:p>
        </p:txBody>
      </p:sp>
      <p:sp>
        <p:nvSpPr>
          <p:cNvPr id="36" name="テキスト ボックス 35"/>
          <p:cNvSpPr txBox="1"/>
          <p:nvPr/>
        </p:nvSpPr>
        <p:spPr>
          <a:xfrm rot="949491" flipH="1">
            <a:off x="4401351" y="3392698"/>
            <a:ext cx="488195" cy="646331"/>
          </a:xfrm>
          <a:prstGeom prst="rect">
            <a:avLst/>
          </a:prstGeom>
          <a:noFill/>
        </p:spPr>
        <p:txBody>
          <a:bodyPr wrap="square" rtlCol="0">
            <a:spAutoFit/>
          </a:bodyPr>
          <a:lstStyle/>
          <a:p>
            <a:r>
              <a:rPr kumimoji="1" lang="ja-JP" altLang="en-US" sz="3600" dirty="0">
                <a:solidFill>
                  <a:srgbClr val="00B0F0"/>
                </a:solidFill>
              </a:rPr>
              <a:t>💦</a:t>
            </a:r>
          </a:p>
        </p:txBody>
      </p:sp>
      <p:sp>
        <p:nvSpPr>
          <p:cNvPr id="42" name="テキスト ボックス 41"/>
          <p:cNvSpPr txBox="1"/>
          <p:nvPr/>
        </p:nvSpPr>
        <p:spPr>
          <a:xfrm>
            <a:off x="9115478" y="1575911"/>
            <a:ext cx="415498" cy="369332"/>
          </a:xfrm>
          <a:prstGeom prst="rect">
            <a:avLst/>
          </a:prstGeom>
          <a:noFill/>
        </p:spPr>
        <p:txBody>
          <a:bodyPr wrap="none" rtlCol="0">
            <a:spAutoFit/>
          </a:bodyPr>
          <a:lstStyle/>
          <a:p>
            <a:r>
              <a:rPr kumimoji="1" lang="ja-JP" altLang="en-US" dirty="0"/>
              <a:t>⑤</a:t>
            </a:r>
          </a:p>
        </p:txBody>
      </p:sp>
      <p:sp>
        <p:nvSpPr>
          <p:cNvPr id="43" name="テキスト ボックス 42"/>
          <p:cNvSpPr txBox="1"/>
          <p:nvPr/>
        </p:nvSpPr>
        <p:spPr>
          <a:xfrm>
            <a:off x="5271596" y="2799312"/>
            <a:ext cx="415498" cy="369332"/>
          </a:xfrm>
          <a:prstGeom prst="rect">
            <a:avLst/>
          </a:prstGeom>
          <a:noFill/>
        </p:spPr>
        <p:txBody>
          <a:bodyPr wrap="none" rtlCol="0">
            <a:spAutoFit/>
          </a:bodyPr>
          <a:lstStyle/>
          <a:p>
            <a:r>
              <a:rPr kumimoji="1" lang="ja-JP" altLang="en-US" dirty="0"/>
              <a:t>③</a:t>
            </a:r>
          </a:p>
        </p:txBody>
      </p:sp>
      <p:sp>
        <p:nvSpPr>
          <p:cNvPr id="44" name="テキスト ボックス 43"/>
          <p:cNvSpPr txBox="1"/>
          <p:nvPr/>
        </p:nvSpPr>
        <p:spPr>
          <a:xfrm>
            <a:off x="9530976" y="3258074"/>
            <a:ext cx="415498" cy="369332"/>
          </a:xfrm>
          <a:prstGeom prst="rect">
            <a:avLst/>
          </a:prstGeom>
          <a:noFill/>
        </p:spPr>
        <p:txBody>
          <a:bodyPr wrap="none" rtlCol="0">
            <a:spAutoFit/>
          </a:bodyPr>
          <a:lstStyle/>
          <a:p>
            <a:r>
              <a:rPr kumimoji="1" lang="ja-JP" altLang="en-US" dirty="0"/>
              <a:t>④</a:t>
            </a:r>
          </a:p>
        </p:txBody>
      </p:sp>
      <p:sp>
        <p:nvSpPr>
          <p:cNvPr id="21" name="雲形吹き出し 20"/>
          <p:cNvSpPr/>
          <p:nvPr/>
        </p:nvSpPr>
        <p:spPr>
          <a:xfrm>
            <a:off x="5658642" y="1720268"/>
            <a:ext cx="2593643" cy="957783"/>
          </a:xfrm>
          <a:prstGeom prst="cloudCallout">
            <a:avLst>
              <a:gd name="adj1" fmla="val 47126"/>
              <a:gd name="adj2" fmla="val 6688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静かだし、</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皆分かってるかな</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5457282" y="1620269"/>
            <a:ext cx="315136" cy="369332"/>
          </a:xfrm>
          <a:prstGeom prst="rect">
            <a:avLst/>
          </a:prstGeom>
          <a:noFill/>
        </p:spPr>
        <p:txBody>
          <a:bodyPr wrap="square" rtlCol="0">
            <a:spAutoFit/>
          </a:bodyPr>
          <a:lstStyle/>
          <a:p>
            <a:r>
              <a:rPr kumimoji="1" lang="ja-JP" altLang="en-US" dirty="0"/>
              <a:t>①</a:t>
            </a:r>
          </a:p>
        </p:txBody>
      </p:sp>
      <p:sp>
        <p:nvSpPr>
          <p:cNvPr id="24" name="テキスト ボックス 23"/>
          <p:cNvSpPr txBox="1"/>
          <p:nvPr/>
        </p:nvSpPr>
        <p:spPr>
          <a:xfrm>
            <a:off x="284773" y="2865723"/>
            <a:ext cx="315136" cy="369332"/>
          </a:xfrm>
          <a:prstGeom prst="rect">
            <a:avLst/>
          </a:prstGeom>
          <a:noFill/>
        </p:spPr>
        <p:txBody>
          <a:bodyPr wrap="square" rtlCol="0">
            <a:spAutoFit/>
          </a:bodyPr>
          <a:lstStyle/>
          <a:p>
            <a:r>
              <a:rPr kumimoji="1" lang="ja-JP" altLang="en-US" dirty="0"/>
              <a:t>②</a:t>
            </a:r>
          </a:p>
        </p:txBody>
      </p:sp>
    </p:spTree>
    <p:extLst>
      <p:ext uri="{BB962C8B-B14F-4D97-AF65-F5344CB8AC3E}">
        <p14:creationId xmlns:p14="http://schemas.microsoft.com/office/powerpoint/2010/main" val="3723787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ケース②　先生に質問している時</a:t>
            </a:r>
            <a:endParaRPr kumimoji="1" lang="ja-JP" altLang="en-US" dirty="0"/>
          </a:p>
        </p:txBody>
      </p:sp>
      <p:sp>
        <p:nvSpPr>
          <p:cNvPr id="5" name="AutoShape 2" descr="Gboard クリップボードからの画像"/>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テキスト ボックス 27"/>
          <p:cNvSpPr txBox="1"/>
          <p:nvPr/>
        </p:nvSpPr>
        <p:spPr>
          <a:xfrm>
            <a:off x="3193258" y="6131593"/>
            <a:ext cx="5032147" cy="369332"/>
          </a:xfrm>
          <a:prstGeom prst="rect">
            <a:avLst/>
          </a:prstGeom>
          <a:noFill/>
        </p:spPr>
        <p:txBody>
          <a:bodyPr wrap="none" rtlCol="0">
            <a:spAutoFit/>
          </a:bodyPr>
          <a:lstStyle/>
          <a:p>
            <a:r>
              <a:rPr kumimoji="1" lang="ja-JP" altLang="en-US" dirty="0"/>
              <a:t>脳波計を</a:t>
            </a:r>
            <a:r>
              <a:rPr kumimoji="1" lang="ja-JP" altLang="en-US"/>
              <a:t>装着し、教え</a:t>
            </a:r>
            <a:r>
              <a:rPr kumimoji="1" lang="ja-JP" altLang="en-US" dirty="0"/>
              <a:t>を乞うている生徒と先生</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7614" y="2299417"/>
            <a:ext cx="4232603" cy="3867541"/>
          </a:xfr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184" y="2148927"/>
            <a:ext cx="1424354" cy="1539842"/>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4101" y="4658877"/>
            <a:ext cx="1366116" cy="1270488"/>
          </a:xfrm>
          <a:prstGeom prst="rect">
            <a:avLst/>
          </a:prstGeom>
        </p:spPr>
      </p:pic>
      <p:cxnSp>
        <p:nvCxnSpPr>
          <p:cNvPr id="22" name="直線矢印コネクタ 21"/>
          <p:cNvCxnSpPr/>
          <p:nvPr/>
        </p:nvCxnSpPr>
        <p:spPr>
          <a:xfrm>
            <a:off x="4814918" y="3107316"/>
            <a:ext cx="1872761" cy="2154115"/>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sp>
        <p:nvSpPr>
          <p:cNvPr id="26" name="角丸四角形 25"/>
          <p:cNvSpPr/>
          <p:nvPr/>
        </p:nvSpPr>
        <p:spPr>
          <a:xfrm>
            <a:off x="1970326" y="2379678"/>
            <a:ext cx="1593720" cy="483888"/>
          </a:xfrm>
          <a:prstGeom prst="roundRect">
            <a:avLst/>
          </a:prstGeom>
          <a:solidFill>
            <a:schemeClr val="bg1"/>
          </a:solidFill>
          <a:ln w="3810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accent6">
                    <a:lumMod val="75000"/>
                  </a:schemeClr>
                </a:solidFill>
              </a:rPr>
              <a:t>脳波を送信</a:t>
            </a:r>
          </a:p>
        </p:txBody>
      </p:sp>
      <p:sp>
        <p:nvSpPr>
          <p:cNvPr id="29" name="角丸四角形吹き出し 28"/>
          <p:cNvSpPr/>
          <p:nvPr/>
        </p:nvSpPr>
        <p:spPr>
          <a:xfrm>
            <a:off x="7628559" y="3625401"/>
            <a:ext cx="2599894" cy="956690"/>
          </a:xfrm>
          <a:prstGeom prst="wedgeRoundRectCallout">
            <a:avLst>
              <a:gd name="adj1" fmla="val -43564"/>
              <a:gd name="adj2" fmla="val 73733"/>
              <a:gd name="adj3" fmla="val 16667"/>
            </a:avLst>
          </a:prstGeom>
          <a:solidFill>
            <a:schemeClr val="bg1"/>
          </a:solidFill>
          <a:ln w="3810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400" dirty="0">
                <a:solidFill>
                  <a:schemeClr val="accent6">
                    <a:lumMod val="75000"/>
                  </a:schemeClr>
                </a:solidFill>
                <a:latin typeface="UD デジタル 教科書体 NP-R" panose="02020400000000000000" pitchFamily="18" charset="-128"/>
                <a:ea typeface="UD デジタル 教科書体 NP-R" panose="02020400000000000000" pitchFamily="18" charset="-128"/>
              </a:rPr>
              <a:t>「今の回答では、</a:t>
            </a:r>
            <a:endParaRPr kumimoji="1" lang="en-US" altLang="ja-JP" sz="1400" dirty="0">
              <a:solidFill>
                <a:schemeClr val="accent6">
                  <a:lumMod val="75000"/>
                </a:schemeClr>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1400" dirty="0">
                <a:solidFill>
                  <a:schemeClr val="accent6">
                    <a:lumMod val="75000"/>
                  </a:schemeClr>
                </a:solidFill>
                <a:latin typeface="UD デジタル 教科書体 NP-R" panose="02020400000000000000" pitchFamily="18" charset="-128"/>
                <a:ea typeface="UD デジタル 教科書体 NP-R" panose="02020400000000000000" pitchFamily="18" charset="-128"/>
              </a:rPr>
              <a:t>理解するのが難しそうです」</a:t>
            </a:r>
          </a:p>
        </p:txBody>
      </p:sp>
      <p:sp>
        <p:nvSpPr>
          <p:cNvPr id="33" name="角丸四角形吹き出し 32"/>
          <p:cNvSpPr/>
          <p:nvPr/>
        </p:nvSpPr>
        <p:spPr>
          <a:xfrm>
            <a:off x="7534774" y="1987176"/>
            <a:ext cx="2599894" cy="956690"/>
          </a:xfrm>
          <a:prstGeom prst="wedgeRoundRectCallout">
            <a:avLst>
              <a:gd name="adj1" fmla="val -43564"/>
              <a:gd name="adj2" fmla="val 73733"/>
              <a:gd name="adj3" fmla="val 16667"/>
            </a:avLst>
          </a:prstGeom>
          <a:solidFill>
            <a:schemeClr val="bg1"/>
          </a:solidFill>
          <a:ln w="38100">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400" dirty="0">
                <a:solidFill>
                  <a:schemeClr val="accent6">
                    <a:lumMod val="75000"/>
                  </a:schemeClr>
                </a:solidFill>
                <a:latin typeface="UD デジタル 教科書体 NP-R" panose="02020400000000000000" pitchFamily="18" charset="-128"/>
                <a:ea typeface="UD デジタル 教科書体 NP-R" panose="02020400000000000000" pitchFamily="18" charset="-128"/>
              </a:rPr>
              <a:t>「しっかりと</a:t>
            </a:r>
            <a:endParaRPr kumimoji="1" lang="en-US" altLang="ja-JP" sz="1400" dirty="0">
              <a:solidFill>
                <a:schemeClr val="accent6">
                  <a:lumMod val="75000"/>
                </a:schemeClr>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1400" dirty="0">
                <a:solidFill>
                  <a:schemeClr val="accent6">
                    <a:lumMod val="75000"/>
                  </a:schemeClr>
                </a:solidFill>
                <a:latin typeface="UD デジタル 教科書体 NP-R" panose="02020400000000000000" pitchFamily="18" charset="-128"/>
                <a:ea typeface="UD デジタル 教科書体 NP-R" panose="02020400000000000000" pitchFamily="18" charset="-128"/>
              </a:rPr>
              <a:t>理解が出来ているようです」</a:t>
            </a:r>
          </a:p>
        </p:txBody>
      </p:sp>
      <p:sp>
        <p:nvSpPr>
          <p:cNvPr id="16" name="テキスト ボックス 15"/>
          <p:cNvSpPr txBox="1"/>
          <p:nvPr/>
        </p:nvSpPr>
        <p:spPr>
          <a:xfrm>
            <a:off x="8590103" y="3107316"/>
            <a:ext cx="498855" cy="369332"/>
          </a:xfrm>
          <a:prstGeom prst="rect">
            <a:avLst/>
          </a:prstGeom>
          <a:noFill/>
        </p:spPr>
        <p:txBody>
          <a:bodyPr wrap="none" rtlCol="0">
            <a:spAutoFit/>
          </a:bodyPr>
          <a:lstStyle/>
          <a:p>
            <a:r>
              <a:rPr kumimoji="1" lang="en-US" altLang="ja-JP" b="1" dirty="0"/>
              <a:t>OR</a:t>
            </a:r>
            <a:endParaRPr kumimoji="1" lang="ja-JP" altLang="en-US" b="1" dirty="0"/>
          </a:p>
        </p:txBody>
      </p:sp>
      <p:sp>
        <p:nvSpPr>
          <p:cNvPr id="34" name="雲形吹き出し 33"/>
          <p:cNvSpPr/>
          <p:nvPr/>
        </p:nvSpPr>
        <p:spPr>
          <a:xfrm>
            <a:off x="1350749" y="3376745"/>
            <a:ext cx="2026830" cy="957783"/>
          </a:xfrm>
          <a:prstGeom prst="cloudCallout">
            <a:avLst>
              <a:gd name="adj1" fmla="val 81501"/>
              <a:gd name="adj2" fmla="val 2557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なるほど！！</a:t>
            </a:r>
          </a:p>
        </p:txBody>
      </p:sp>
      <p:sp>
        <p:nvSpPr>
          <p:cNvPr id="17" name="テキスト ボックス 16"/>
          <p:cNvSpPr txBox="1"/>
          <p:nvPr/>
        </p:nvSpPr>
        <p:spPr>
          <a:xfrm>
            <a:off x="1143000" y="3376745"/>
            <a:ext cx="466794" cy="369332"/>
          </a:xfrm>
          <a:prstGeom prst="rect">
            <a:avLst/>
          </a:prstGeom>
          <a:noFill/>
        </p:spPr>
        <p:txBody>
          <a:bodyPr wrap="none" rtlCol="0">
            <a:spAutoFit/>
          </a:bodyPr>
          <a:lstStyle/>
          <a:p>
            <a:r>
              <a:rPr kumimoji="1" lang="ja-JP" altLang="en-US" dirty="0"/>
              <a:t>①</a:t>
            </a:r>
            <a:r>
              <a:rPr kumimoji="1" lang="en-US" altLang="ja-JP" dirty="0"/>
              <a:t>’</a:t>
            </a:r>
            <a:endParaRPr kumimoji="1" lang="ja-JP" altLang="en-US" dirty="0"/>
          </a:p>
        </p:txBody>
      </p:sp>
      <p:sp>
        <p:nvSpPr>
          <p:cNvPr id="18" name="テキスト ボックス 17"/>
          <p:cNvSpPr txBox="1"/>
          <p:nvPr/>
        </p:nvSpPr>
        <p:spPr>
          <a:xfrm>
            <a:off x="1762577" y="2022179"/>
            <a:ext cx="415498" cy="369332"/>
          </a:xfrm>
          <a:prstGeom prst="rect">
            <a:avLst/>
          </a:prstGeom>
          <a:noFill/>
        </p:spPr>
        <p:txBody>
          <a:bodyPr wrap="none" rtlCol="0">
            <a:spAutoFit/>
          </a:bodyPr>
          <a:lstStyle/>
          <a:p>
            <a:r>
              <a:rPr kumimoji="1" lang="ja-JP" altLang="en-US" dirty="0"/>
              <a:t>②</a:t>
            </a:r>
          </a:p>
        </p:txBody>
      </p:sp>
      <p:sp>
        <p:nvSpPr>
          <p:cNvPr id="21" name="テキスト ボックス 20"/>
          <p:cNvSpPr txBox="1"/>
          <p:nvPr/>
        </p:nvSpPr>
        <p:spPr>
          <a:xfrm>
            <a:off x="7301377" y="1617844"/>
            <a:ext cx="466794" cy="369332"/>
          </a:xfrm>
          <a:prstGeom prst="rect">
            <a:avLst/>
          </a:prstGeom>
          <a:noFill/>
        </p:spPr>
        <p:txBody>
          <a:bodyPr wrap="none" rtlCol="0">
            <a:spAutoFit/>
          </a:bodyPr>
          <a:lstStyle/>
          <a:p>
            <a:r>
              <a:rPr kumimoji="1" lang="ja-JP" altLang="en-US" dirty="0"/>
              <a:t>③</a:t>
            </a:r>
            <a:r>
              <a:rPr kumimoji="1" lang="en-US" altLang="ja-JP" dirty="0"/>
              <a:t>’</a:t>
            </a:r>
            <a:endParaRPr kumimoji="1" lang="ja-JP" altLang="en-US" dirty="0"/>
          </a:p>
        </p:txBody>
      </p:sp>
      <p:sp>
        <p:nvSpPr>
          <p:cNvPr id="23" name="テキスト ボックス 22"/>
          <p:cNvSpPr txBox="1"/>
          <p:nvPr/>
        </p:nvSpPr>
        <p:spPr>
          <a:xfrm>
            <a:off x="7296793" y="3277285"/>
            <a:ext cx="511679" cy="369332"/>
          </a:xfrm>
          <a:prstGeom prst="rect">
            <a:avLst/>
          </a:prstGeom>
          <a:noFill/>
        </p:spPr>
        <p:txBody>
          <a:bodyPr wrap="none" rtlCol="0">
            <a:spAutoFit/>
          </a:bodyPr>
          <a:lstStyle/>
          <a:p>
            <a:r>
              <a:rPr kumimoji="1" lang="ja-JP" altLang="en-US" dirty="0"/>
              <a:t>③</a:t>
            </a:r>
            <a:r>
              <a:rPr kumimoji="1" lang="en-US" altLang="ja-JP" dirty="0"/>
              <a:t>’’</a:t>
            </a:r>
            <a:endParaRPr kumimoji="1" lang="ja-JP" altLang="en-US" dirty="0"/>
          </a:p>
        </p:txBody>
      </p:sp>
      <p:sp>
        <p:nvSpPr>
          <p:cNvPr id="35" name="雲形吹き出し 34"/>
          <p:cNvSpPr/>
          <p:nvPr/>
        </p:nvSpPr>
        <p:spPr>
          <a:xfrm>
            <a:off x="9548100" y="2657093"/>
            <a:ext cx="1653246" cy="719652"/>
          </a:xfrm>
          <a:prstGeom prst="cloudCallout">
            <a:avLst>
              <a:gd name="adj1" fmla="val -72063"/>
              <a:gd name="adj2" fmla="val 630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良かった！</a:t>
            </a:r>
          </a:p>
        </p:txBody>
      </p:sp>
      <p:sp>
        <p:nvSpPr>
          <p:cNvPr id="36" name="雲形吹き出し 35"/>
          <p:cNvSpPr/>
          <p:nvPr/>
        </p:nvSpPr>
        <p:spPr>
          <a:xfrm>
            <a:off x="8683110" y="4637190"/>
            <a:ext cx="2518236" cy="719652"/>
          </a:xfrm>
          <a:prstGeom prst="cloudCallout">
            <a:avLst>
              <a:gd name="adj1" fmla="val -61589"/>
              <a:gd name="adj2" fmla="val -2790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教え方を</a:t>
            </a:r>
            <a:endParaRPr kumimoji="1" lang="en-US" altLang="ja-JP" sz="1400" b="1"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見直さなくては</a:t>
            </a:r>
            <a:r>
              <a:rPr kumimoji="1" lang="en-US" altLang="ja-JP" sz="1400" b="1" dirty="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1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7" name="雲形吹き出し 36"/>
          <p:cNvSpPr/>
          <p:nvPr/>
        </p:nvSpPr>
        <p:spPr>
          <a:xfrm>
            <a:off x="1308605" y="4442455"/>
            <a:ext cx="2269509" cy="957783"/>
          </a:xfrm>
          <a:prstGeom prst="cloudCallout">
            <a:avLst>
              <a:gd name="adj1" fmla="val 75673"/>
              <a:gd name="adj2" fmla="val -5153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tx1"/>
                </a:solidFill>
                <a:latin typeface="HG丸ｺﾞｼｯｸM-PRO" panose="020F0600000000000000" pitchFamily="50" charset="-128"/>
                <a:ea typeface="HG丸ｺﾞｼｯｸM-PRO" panose="020F0600000000000000" pitchFamily="50" charset="-128"/>
              </a:rPr>
              <a:t>どういうこと？</a:t>
            </a:r>
          </a:p>
        </p:txBody>
      </p:sp>
      <p:sp>
        <p:nvSpPr>
          <p:cNvPr id="38" name="テキスト ボックス 37"/>
          <p:cNvSpPr txBox="1"/>
          <p:nvPr/>
        </p:nvSpPr>
        <p:spPr>
          <a:xfrm>
            <a:off x="1117352" y="4283984"/>
            <a:ext cx="511679" cy="369332"/>
          </a:xfrm>
          <a:prstGeom prst="rect">
            <a:avLst/>
          </a:prstGeom>
          <a:noFill/>
        </p:spPr>
        <p:txBody>
          <a:bodyPr wrap="none" rtlCol="0">
            <a:spAutoFit/>
          </a:bodyPr>
          <a:lstStyle/>
          <a:p>
            <a:r>
              <a:rPr kumimoji="1" lang="ja-JP" altLang="en-US" dirty="0"/>
              <a:t>①</a:t>
            </a:r>
            <a:r>
              <a:rPr kumimoji="1" lang="en-US" altLang="ja-JP" dirty="0"/>
              <a:t>’’</a:t>
            </a:r>
            <a:endParaRPr kumimoji="1" lang="ja-JP" altLang="en-US" dirty="0"/>
          </a:p>
        </p:txBody>
      </p:sp>
    </p:spTree>
    <p:extLst>
      <p:ext uri="{BB962C8B-B14F-4D97-AF65-F5344CB8AC3E}">
        <p14:creationId xmlns:p14="http://schemas.microsoft.com/office/powerpoint/2010/main" val="181119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776046" y="3985260"/>
            <a:ext cx="8625254" cy="41968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r>
              <a:rPr lang="ja-JP" altLang="en-US" dirty="0"/>
              <a:t>まとめ</a:t>
            </a:r>
            <a:endParaRPr kumimoji="1" lang="ja-JP" altLang="en-US" dirty="0"/>
          </a:p>
        </p:txBody>
      </p:sp>
      <p:sp>
        <p:nvSpPr>
          <p:cNvPr id="3" name="コンテンツ プレースホルダー 2"/>
          <p:cNvSpPr>
            <a:spLocks noGrp="1"/>
          </p:cNvSpPr>
          <p:nvPr>
            <p:ph idx="1"/>
          </p:nvPr>
        </p:nvSpPr>
        <p:spPr>
          <a:xfrm>
            <a:off x="1145649" y="1965960"/>
            <a:ext cx="9872871" cy="4038600"/>
          </a:xfrm>
        </p:spPr>
        <p:txBody>
          <a:bodyPr>
            <a:normAutofit/>
          </a:bodyPr>
          <a:lstStyle/>
          <a:p>
            <a:pPr marL="45720" indent="0">
              <a:buNone/>
            </a:pPr>
            <a:r>
              <a:rPr lang="ja-JP" altLang="en-US" sz="2400" dirty="0"/>
              <a:t>教育分野に生体反応</a:t>
            </a:r>
            <a:r>
              <a:rPr lang="en-US" altLang="ja-JP" sz="2400" dirty="0"/>
              <a:t>×ICT</a:t>
            </a:r>
            <a:r>
              <a:rPr lang="ja-JP" altLang="en-US" sz="2400" dirty="0"/>
              <a:t>を取り入れることは</a:t>
            </a:r>
            <a:endParaRPr lang="en-US" altLang="ja-JP" sz="2400" dirty="0"/>
          </a:p>
          <a:p>
            <a:pPr>
              <a:buFont typeface="Wingdings" panose="05000000000000000000" pitchFamily="2" charset="2"/>
              <a:buChar char="u"/>
            </a:pPr>
            <a:r>
              <a:rPr lang="ja-JP" altLang="en-US" sz="2400" dirty="0"/>
              <a:t>生徒・児童にとっては、学びやすい環境の提供</a:t>
            </a:r>
            <a:endParaRPr lang="en-US" altLang="ja-JP" sz="2400" dirty="0"/>
          </a:p>
          <a:p>
            <a:pPr>
              <a:buFont typeface="Wingdings" panose="05000000000000000000" pitchFamily="2" charset="2"/>
              <a:buChar char="u"/>
            </a:pPr>
            <a:r>
              <a:rPr lang="ja-JP" altLang="en-US" sz="2400" dirty="0"/>
              <a:t>先生にとっては、指導面での新たな気づきの発見</a:t>
            </a:r>
            <a:endParaRPr lang="en-US" altLang="ja-JP" sz="2400" dirty="0"/>
          </a:p>
          <a:p>
            <a:pPr marL="45720" indent="0">
              <a:buNone/>
            </a:pPr>
            <a:r>
              <a:rPr lang="ja-JP" altLang="en-US" sz="2400" dirty="0"/>
              <a:t>に繋がり、</a:t>
            </a:r>
            <a:endParaRPr lang="en-US" altLang="ja-JP" sz="2400" dirty="0"/>
          </a:p>
          <a:p>
            <a:pPr marL="45720" indent="0" algn="ctr">
              <a:buNone/>
            </a:pPr>
            <a:r>
              <a:rPr lang="ja-JP" altLang="en-US" sz="2800" dirty="0"/>
              <a:t>時代に合った新しい教育の在り方を創ることが出来る</a:t>
            </a:r>
            <a:endParaRPr lang="en-US" altLang="ja-JP" sz="2800" dirty="0"/>
          </a:p>
          <a:p>
            <a:pPr marL="45720" indent="0">
              <a:buNone/>
            </a:pPr>
            <a:r>
              <a:rPr lang="ja-JP" altLang="en-US" sz="2400" dirty="0"/>
              <a:t>のではないだろうか</a:t>
            </a:r>
            <a:endParaRPr lang="en-US" altLang="ja-JP" sz="2400" dirty="0"/>
          </a:p>
          <a:p>
            <a:pPr marL="45720" indent="0">
              <a:buNone/>
            </a:pPr>
            <a:endParaRPr lang="en-US" altLang="ja-JP" sz="2400" dirty="0"/>
          </a:p>
          <a:p>
            <a:pPr>
              <a:buFont typeface="Wingdings" panose="05000000000000000000" pitchFamily="2" charset="2"/>
              <a:buChar char="u"/>
            </a:pPr>
            <a:endParaRPr lang="en-US" altLang="ja-JP" sz="2400" dirty="0"/>
          </a:p>
        </p:txBody>
      </p:sp>
      <p:pic>
        <p:nvPicPr>
          <p:cNvPr id="5" name="図 4"/>
          <p:cNvPicPr>
            <a:picLocks noChangeAspect="1"/>
          </p:cNvPicPr>
          <p:nvPr/>
        </p:nvPicPr>
        <p:blipFill>
          <a:blip r:embed="rId2"/>
          <a:stretch>
            <a:fillRect/>
          </a:stretch>
        </p:blipFill>
        <p:spPr>
          <a:xfrm>
            <a:off x="8986698" y="4404946"/>
            <a:ext cx="2662219" cy="2295378"/>
          </a:xfrm>
          <a:prstGeom prst="rect">
            <a:avLst/>
          </a:prstGeom>
        </p:spPr>
      </p:pic>
    </p:spTree>
    <p:extLst>
      <p:ext uri="{BB962C8B-B14F-4D97-AF65-F5344CB8AC3E}">
        <p14:creationId xmlns:p14="http://schemas.microsoft.com/office/powerpoint/2010/main" val="3856721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参考</a:t>
            </a:r>
          </a:p>
        </p:txBody>
      </p:sp>
      <p:sp>
        <p:nvSpPr>
          <p:cNvPr id="4" name="コンテンツ プレースホルダー 3"/>
          <p:cNvSpPr txBox="1">
            <a:spLocks noGrp="1"/>
          </p:cNvSpPr>
          <p:nvPr>
            <p:ph idx="1"/>
          </p:nvPr>
        </p:nvSpPr>
        <p:spPr>
          <a:xfrm>
            <a:off x="1143000" y="2057400"/>
            <a:ext cx="9872871" cy="757130"/>
          </a:xfrm>
          <a:prstGeom prst="rect">
            <a:avLst/>
          </a:prstGeom>
          <a:noFill/>
        </p:spPr>
        <p:txBody>
          <a:bodyPr wrap="square" rtlCol="0">
            <a:spAutoFit/>
          </a:bodyPr>
          <a:lstStyle/>
          <a:p>
            <a:pPr>
              <a:buFont typeface="Wingdings" panose="05000000000000000000" pitchFamily="2" charset="2"/>
              <a:buChar char="u"/>
            </a:pPr>
            <a:r>
              <a:rPr kumimoji="1" lang="ja-JP" altLang="en-US" sz="2400" dirty="0"/>
              <a:t>オリコン満足度ランキング</a:t>
            </a:r>
            <a:r>
              <a:rPr kumimoji="1" lang="en-US" altLang="ja-JP" sz="2400" dirty="0"/>
              <a:t>.</a:t>
            </a:r>
            <a:r>
              <a:rPr lang="ja-JP" altLang="en-US" sz="2400" dirty="0"/>
              <a:t>「先生に質問しない生徒が約</a:t>
            </a:r>
            <a:r>
              <a:rPr lang="en-US" altLang="ja-JP" sz="2400" dirty="0">
                <a:latin typeface="+mn-ea"/>
              </a:rPr>
              <a:t>6</a:t>
            </a:r>
            <a:r>
              <a:rPr lang="ja-JP" altLang="en-US" sz="2400" dirty="0"/>
              <a:t>割、理由は「面倒」」</a:t>
            </a:r>
            <a:r>
              <a:rPr lang="en-US" altLang="ja-JP" sz="2400" dirty="0"/>
              <a:t>, https://juken.oricon.co.jp/news/</a:t>
            </a:r>
            <a:r>
              <a:rPr lang="en-US" altLang="ja-JP" sz="2400" dirty="0">
                <a:latin typeface="+mn-ea"/>
              </a:rPr>
              <a:t>64625</a:t>
            </a:r>
            <a:r>
              <a:rPr lang="en-US" altLang="ja-JP" sz="2400" dirty="0"/>
              <a:t>/,</a:t>
            </a:r>
            <a:r>
              <a:rPr lang="ja-JP" altLang="en-US" dirty="0"/>
              <a:t> </a:t>
            </a:r>
            <a:r>
              <a:rPr lang="en-US" altLang="ja-JP" dirty="0"/>
              <a:t>(</a:t>
            </a:r>
            <a:r>
              <a:rPr lang="en-US" altLang="ja-JP" dirty="0">
                <a:latin typeface="+mn-ea"/>
              </a:rPr>
              <a:t>2022</a:t>
            </a:r>
            <a:r>
              <a:rPr lang="ja-JP" altLang="en-US" dirty="0"/>
              <a:t>年</a:t>
            </a:r>
            <a:r>
              <a:rPr lang="en-US" altLang="ja-JP" dirty="0">
                <a:latin typeface="+mn-ea"/>
              </a:rPr>
              <a:t>8</a:t>
            </a:r>
            <a:r>
              <a:rPr lang="ja-JP" altLang="en-US" dirty="0"/>
              <a:t>月</a:t>
            </a:r>
            <a:r>
              <a:rPr lang="en-US" altLang="ja-JP" dirty="0">
                <a:latin typeface="+mn-ea"/>
              </a:rPr>
              <a:t>3</a:t>
            </a:r>
            <a:r>
              <a:rPr lang="ja-JP" altLang="en-US" dirty="0"/>
              <a:t>日閲覧</a:t>
            </a:r>
            <a:r>
              <a:rPr lang="en-US" altLang="ja-JP" dirty="0"/>
              <a:t>).</a:t>
            </a:r>
            <a:endParaRPr kumimoji="1" lang="ja-JP" altLang="en-US" sz="2400" dirty="0"/>
          </a:p>
        </p:txBody>
      </p:sp>
    </p:spTree>
    <p:extLst>
      <p:ext uri="{BB962C8B-B14F-4D97-AF65-F5344CB8AC3E}">
        <p14:creationId xmlns:p14="http://schemas.microsoft.com/office/powerpoint/2010/main" val="1722973906"/>
      </p:ext>
    </p:extLst>
  </p:cSld>
  <p:clrMapOvr>
    <a:masterClrMapping/>
  </p:clrMapOvr>
</p:sld>
</file>

<file path=ppt/theme/theme1.xml><?xml version="1.0" encoding="utf-8"?>
<a:theme xmlns:a="http://schemas.openxmlformats.org/drawingml/2006/main" name="基礎">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基礎">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基礎">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TM03457444[[fn=基礎]]</Template>
  <TotalTime>285</TotalTime>
  <Words>731</Words>
  <Application>Microsoft Office PowerPoint</Application>
  <PresentationFormat>ワイド画面</PresentationFormat>
  <Paragraphs>71</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HG丸ｺﾞｼｯｸM-PRO</vt:lpstr>
      <vt:lpstr>ＭＳ ゴシック</vt:lpstr>
      <vt:lpstr>UD デジタル 教科書体 NP-R</vt:lpstr>
      <vt:lpstr>Corbel</vt:lpstr>
      <vt:lpstr>Wingdings</vt:lpstr>
      <vt:lpstr>基礎</vt:lpstr>
      <vt:lpstr>簡易脳波計を使った 学習時のコミュニケーションツールの提案</vt:lpstr>
      <vt:lpstr>背景</vt:lpstr>
      <vt:lpstr>問題点と提案</vt:lpstr>
      <vt:lpstr>狙い</vt:lpstr>
      <vt:lpstr>概要</vt:lpstr>
      <vt:lpstr>ケース①  一人で学習をしている時</vt:lpstr>
      <vt:lpstr>ケース②　先生に質問している時</vt:lpstr>
      <vt:lpstr>まとめ</vt:lpstr>
      <vt:lpstr>参考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簡易脳波計を使った学習時の コミュニケーションツールの提案</dc:title>
  <dc:creator>上田　奈々華</dc:creator>
  <cp:lastModifiedBy>村山 修</cp:lastModifiedBy>
  <cp:revision>71</cp:revision>
  <dcterms:created xsi:type="dcterms:W3CDTF">2022-08-01T06:57:28Z</dcterms:created>
  <dcterms:modified xsi:type="dcterms:W3CDTF">2023-01-25T18:22:42Z</dcterms:modified>
</cp:coreProperties>
</file>