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15"/>
  </p:notesMasterIdLst>
  <p:handoutMasterIdLst>
    <p:handoutMasterId r:id="rId16"/>
  </p:handoutMasterIdLst>
  <p:sldIdLst>
    <p:sldId id="350" r:id="rId5"/>
    <p:sldId id="361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72" r:id="rId14"/>
  </p:sldIdLst>
  <p:sldSz cx="12192000" cy="6858000"/>
  <p:notesSz cx="6858000" cy="9144000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成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D71E34-3170-45BC-B5B2-492C2B9A19EC}" v="432" dt="2021-09-28T12:20:14.3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95226" autoAdjust="0"/>
  </p:normalViewPr>
  <p:slideViewPr>
    <p:cSldViewPr snapToGrid="0">
      <p:cViewPr>
        <p:scale>
          <a:sx n="66" d="100"/>
          <a:sy n="66" d="100"/>
        </p:scale>
        <p:origin x="1260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6" d="100"/>
          <a:sy n="96" d="100"/>
        </p:scale>
        <p:origin x="289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E6D13E5-4CEC-3A4A-8E5D-AFCEE7512EEC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‹#›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991E478D-94BF-439A-8693-6C13D9D6CB12}" type="datetime1">
              <a:rPr lang="ja-JP" altLang="en-US" smtClean="0"/>
              <a:t>2021/9/28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A89C7E07-3C67-C64C-8DA0-0404F6303970}" type="slidenum">
              <a:rPr lang="en-US" altLang="ja-JP" smtClean="0"/>
              <a:pPr/>
              <a:t>‹#›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n-US" altLang="ja-JP" smtClean="0"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70983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n-US" altLang="ja-JP" smtClean="0"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0412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​​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grpSp>
        <p:nvGrpSpPr>
          <p:cNvPr id="9" name="グループ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フリーフォーム(F)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フリーフォーム(F)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フリーフォーム(F)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8" name="テキスト プレースホルダー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列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グループ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フリーフォーム(F)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1" name="フリーフォーム(F)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2" name="フリーフォーム(F)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2" name="タイトル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cxnSp>
        <p:nvCxnSpPr>
          <p:cNvPr id="33" name="直線​​コネクタ(S)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テキスト プレースホルダー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 dirty="0"/>
              <a:t>クリックして編集する </a:t>
            </a:r>
          </a:p>
        </p:txBody>
      </p:sp>
      <p:sp>
        <p:nvSpPr>
          <p:cNvPr id="25" name="テキスト プレースホルダー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0" spc="0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 dirty="0"/>
              <a:t>クリックして編集する </a:t>
            </a:r>
          </a:p>
        </p:txBody>
      </p:sp>
      <p:sp>
        <p:nvSpPr>
          <p:cNvPr id="27" name="コンテンツ プレースホルダー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28" name="コンテンツ プレースホルダー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cxnSp>
        <p:nvCxnSpPr>
          <p:cNvPr id="15" name="直線​​コネクタ(S)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914D182-A7DD-4F7B-B207-262854316E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C5DCDC1F-F0C2-4AD5-80F3-39EC8CD71CF6}" type="datetime4">
              <a:rPr lang="ja-JP" altLang="en-US" smtClean="0"/>
              <a:t>2021年9月28日</a:t>
            </a:fld>
            <a:endParaRPr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0B29252-5D0B-4B9D-9FBD-8EC0929FE0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年次レビュー</a:t>
            </a:r>
            <a:endParaRPr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列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グループ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フリーフォーム(F)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9" name="フリーフォーム(F)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0" name="フリーフォーム(F)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2" name="タイトル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cxnSp>
        <p:nvCxnSpPr>
          <p:cNvPr id="33" name="直線​​コネクタ(S)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テキスト プレースホルダー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b="1" spc="0" baseline="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ja-JP" altLang="en-US" noProof="0" dirty="0"/>
              <a:t>クリックして編集する </a:t>
            </a:r>
          </a:p>
        </p:txBody>
      </p:sp>
      <p:sp>
        <p:nvSpPr>
          <p:cNvPr id="27" name="コンテンツ プレースホルダー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20" name="テキスト プレースホルダー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b="1" spc="0" baseline="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ja-JP" altLang="en-US" noProof="0" dirty="0"/>
              <a:t>クリックして編集する </a:t>
            </a:r>
          </a:p>
        </p:txBody>
      </p:sp>
      <p:sp>
        <p:nvSpPr>
          <p:cNvPr id="21" name="コンテンツ プレースホルダー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22" name="テキスト プレースホルダー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b="1" spc="0" baseline="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ja-JP" altLang="en-US" noProof="0" dirty="0"/>
              <a:t>クリックして編集する </a:t>
            </a:r>
          </a:p>
        </p:txBody>
      </p:sp>
      <p:sp>
        <p:nvSpPr>
          <p:cNvPr id="24" name="コンテンツ プレースホルダー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cxnSp>
        <p:nvCxnSpPr>
          <p:cNvPr id="26" name="直線​​コネクタ(S)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​​コネクタ(S)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0FA07F3-F8E4-4505-85EC-22734AC687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E15D4E19-39FC-454B-9272-000427D17230}" type="datetime4">
              <a:rPr lang="ja-JP" altLang="en-US" smtClean="0"/>
              <a:t>2021年9月28日</a:t>
            </a:fld>
            <a:endParaRPr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5165D22-FEF5-4F30-8822-5D2378806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年次レビュー</a:t>
            </a:r>
            <a:endParaRPr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概要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タイトル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cxnSp>
        <p:nvCxnSpPr>
          <p:cNvPr id="33" name="直線​​コネクタ(S)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grpSp>
        <p:nvGrpSpPr>
          <p:cNvPr id="15" name="グループ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フリーフォーム(F)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フリーフォーム(F)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フリーフォーム(F)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500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1" spc="0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ja-JP" altLang="en-US" noProof="0" dirty="0"/>
              <a:t>クリックして編集する</a:t>
            </a:r>
          </a:p>
        </p:txBody>
      </p:sp>
      <p:sp>
        <p:nvSpPr>
          <p:cNvPr id="21" name="テキスト プレースホルダー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22" name="テキスト プレースホルダー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655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1" spc="0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ja-JP" altLang="en-US" noProof="0" dirty="0"/>
              <a:t>クリックして編集する</a:t>
            </a:r>
          </a:p>
        </p:txBody>
      </p:sp>
      <p:sp>
        <p:nvSpPr>
          <p:cNvPr id="23" name="テキスト プレースホルダー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24" name="テキスト プレースホルダー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4646997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1" spc="0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ja-JP" altLang="en-US" noProof="0" dirty="0"/>
              <a:t>クリックして編集する</a:t>
            </a:r>
          </a:p>
        </p:txBody>
      </p:sp>
      <p:sp>
        <p:nvSpPr>
          <p:cNvPr id="25" name="テキスト プレースホルダー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26" name="テキスト プレースホルダー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99647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1" spc="0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ja-JP" altLang="en-US" noProof="0" dirty="0"/>
              <a:t>クリックして編集する</a:t>
            </a:r>
          </a:p>
        </p:txBody>
      </p:sp>
      <p:sp>
        <p:nvSpPr>
          <p:cNvPr id="27" name="テキスト プレースホルダー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28" name="テキスト プレースホルダー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9647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1" spc="0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ja-JP" altLang="en-US" noProof="0" dirty="0"/>
              <a:t>クリックして編集する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C45E38A-5516-4C3E-88FC-0DCBD876054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C914ED72-34F4-4182-9E7D-EC1AA13375F8}" type="datetime4">
              <a:rPr lang="ja-JP" altLang="en-US" smtClean="0"/>
              <a:t>2021年9月28日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225273-038D-4F51-A093-83D80104F2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年次レビュー</a:t>
            </a:r>
            <a:endParaRPr lang="ja-JP" altLang="en-US" b="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ありがとうございます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プレースホルダー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17" name="サブタイトル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マスター サブタイトルの書式設定</a:t>
            </a:r>
            <a:endParaRPr lang="ja-JP" altLang="en-US" noProof="0" dirty="0"/>
          </a:p>
        </p:txBody>
      </p:sp>
      <p:sp>
        <p:nvSpPr>
          <p:cNvPr id="26" name="タイトル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cxnSp>
        <p:nvCxnSpPr>
          <p:cNvPr id="27" name="直線​​コネクタ(S)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図プレースホルダー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grpSp>
        <p:nvGrpSpPr>
          <p:cNvPr id="30" name="グループ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フリーフォーム(F)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2" name="フリーフォーム(F)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3" name="フリーフォーム(F)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議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オートシェイプ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" name="フリーフォーム(F)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9" name="フリーフォーム(F)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" name="フリーフォーム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フリーフォーム(F)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2" name="タイトル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テキスト プレースホルダー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15" name="テキスト プレースホルダー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1" i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 dirty="0"/>
              <a:t>クリックして編集する </a:t>
            </a:r>
          </a:p>
        </p:txBody>
      </p:sp>
      <p:cxnSp>
        <p:nvCxnSpPr>
          <p:cNvPr id="16" name="直線​​コネクタ(S)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テキスト プレースホルダー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18" name="テキスト プレースホルダー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1" i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 dirty="0"/>
              <a:t>クリックして編集する</a:t>
            </a:r>
          </a:p>
        </p:txBody>
      </p:sp>
      <p:cxnSp>
        <p:nvCxnSpPr>
          <p:cNvPr id="20" name="直線​​コネクタ(S)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テキスト プレースホルダー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22" name="テキスト プレースホルダー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1" i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 dirty="0"/>
              <a:t>クリックして編集する </a:t>
            </a:r>
          </a:p>
        </p:txBody>
      </p:sp>
      <p:cxnSp>
        <p:nvCxnSpPr>
          <p:cNvPr id="23" name="直線​​コネクタ(S)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テキスト プレースホルダー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25" name="テキスト プレースホルダー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1" i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 dirty="0"/>
              <a:t>クリックして編集する </a:t>
            </a:r>
          </a:p>
        </p:txBody>
      </p:sp>
      <p:cxnSp>
        <p:nvCxnSpPr>
          <p:cNvPr id="26" name="直線​​コネクタ(S)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テキスト プレースホルダー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28" name="テキスト プレースホルダー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1" i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 dirty="0"/>
              <a:t>クリックして編集する 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5967A302-432B-4A62-A500-BAEA40EF838B}" type="datetime4">
              <a:rPr lang="ja-JP" altLang="en-US" smtClean="0"/>
              <a:t>2021年9月28日</a:t>
            </a:fld>
            <a:endParaRPr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DAFA395-FE4C-4A99-A74E-57757D8473E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年次レビュー</a:t>
            </a:r>
            <a:endParaRPr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フリーフォーム(F)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フリーフォーム(F)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" name="フリーフォーム(F)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4" name="図プレースホルダー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cxnSp>
        <p:nvCxnSpPr>
          <p:cNvPr id="17" name="直線​​コネクタ(S)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テキスト プレースホルダー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A64E0B3-57C5-4DAF-8531-F39610E77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9ECF9585-80F6-476E-8B21-88C3199F0E34}" type="datetime4">
              <a:rPr lang="ja-JP" altLang="en-US" smtClean="0"/>
              <a:t>2021年9月28日</a:t>
            </a:fld>
            <a:endParaRPr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7E0EC46-C626-4D58-AB64-0B3B850D1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年次レビュー</a:t>
            </a:r>
            <a:endParaRPr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休憩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図プレースホルダー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cxnSp>
        <p:nvCxnSpPr>
          <p:cNvPr id="20" name="直線​​コネクタ(S)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グループ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フリーフォーム(F)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4" name="フリーフォーム(F)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" name="フリーフォーム(F)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グラフ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グラフ プレースホルダー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ja-JP" altLang="en-US" noProof="0"/>
              <a:t>グラフを追加</a:t>
            </a: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ja-JP" altLang="en-US" noProof="0"/>
              <a:t>クリックして編集する 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71012B1-809A-45CE-9FED-46D08DC8C4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6ED3DBA6-8FDE-4076-8861-61A64D344176}" type="datetime4">
              <a:rPr lang="ja-JP" altLang="en-US" noProof="0" smtClean="0">
                <a:latin typeface="+mn-lt"/>
              </a:rPr>
              <a:t>2021年9月28日</a:t>
            </a:fld>
            <a:endParaRPr lang="ja-JP" altLang="en-US" noProof="0">
              <a:latin typeface="+mn-lt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FB6FA27-6601-4107-A3C9-808CB4430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年次レビュー</a:t>
            </a:r>
            <a:endParaRPr lang="ja-JP" altLang="en-US" b="0" noProof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US" altLang="ja-JP" noProof="0" smtClean="0"/>
              <a:pPr/>
              <a:t>‹#›</a:t>
            </a:fld>
            <a:endParaRPr lang="ja-JP" altLang="en-US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ja-JP" altLang="en-US" noProof="0"/>
              <a:t>クリックして編集する </a:t>
            </a:r>
          </a:p>
        </p:txBody>
      </p:sp>
      <p:sp>
        <p:nvSpPr>
          <p:cNvPr id="9" name="表プレースホルダー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 rtlCol="0"/>
          <a:lstStyle/>
          <a:p>
            <a:pPr rtl="0"/>
            <a:r>
              <a:rPr lang="ja-JP" altLang="en-US" noProof="0"/>
              <a:t>表を追加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B2411D2-78FE-46C1-9EA9-C6A882903B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6511271A-F729-4BA5-B69E-03C9D181F13B}" type="datetime4">
              <a:rPr lang="ja-JP" altLang="en-US" noProof="0" smtClean="0">
                <a:latin typeface="+mn-lt"/>
              </a:rPr>
              <a:t>2021年9月28日</a:t>
            </a:fld>
            <a:endParaRPr lang="ja-JP" altLang="en-US" noProof="0">
              <a:latin typeface="+mn-lt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04DAF8F-82DB-4DBE-9041-71217A4516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年次レビュー</a:t>
            </a:r>
            <a:endParaRPr lang="ja-JP" altLang="en-US" b="0" noProof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US" altLang="ja-JP" noProof="0" smtClean="0"/>
              <a:pPr/>
              <a:t>‹#›</a:t>
            </a:fld>
            <a:endParaRPr lang="ja-JP" altLang="en-US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用文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altLang="ja-JP" sz="20000" b="1" noProof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"</a:t>
            </a:r>
          </a:p>
        </p:txBody>
      </p:sp>
      <p:grpSp>
        <p:nvGrpSpPr>
          <p:cNvPr id="18" name="グループ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オートシェイプ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" name="フリーフォーム(F)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1" name="フリーフォーム(F)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2" name="フリーフォーム(F)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" name="フリーフォーム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4" name="グループ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フリーフォーム(F)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" name="フリーフォーム(F)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" name="フリーフォーム(F)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チーム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グループ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フリーフォーム(F)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" name="フリーフォーム(F)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6" name="フリーフォーム(F)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8" name="図プレースホルダー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61" name="タイトル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cxnSp>
        <p:nvCxnSpPr>
          <p:cNvPr id="62" name="直線​​コネクタ(S)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図プレースホルダー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72" name="テキスト プレースホルダー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73" name="テキスト プレースホルダー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1" i="0" spc="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 dirty="0"/>
              <a:t>クリックして編集する </a:t>
            </a:r>
          </a:p>
        </p:txBody>
      </p:sp>
      <p:sp>
        <p:nvSpPr>
          <p:cNvPr id="74" name="テキスト プレースホルダー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75" name="テキスト プレースホルダー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1" i="0" spc="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 dirty="0"/>
              <a:t>クリックして編集する </a:t>
            </a:r>
          </a:p>
        </p:txBody>
      </p:sp>
      <p:sp>
        <p:nvSpPr>
          <p:cNvPr id="76" name="テキスト プレースホルダー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77" name="テキスト プレースホルダー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1" i="0" spc="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 dirty="0"/>
              <a:t>クリックして編集する </a:t>
            </a:r>
          </a:p>
        </p:txBody>
      </p:sp>
      <p:sp>
        <p:nvSpPr>
          <p:cNvPr id="78" name="テキスト プレースホルダー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79" name="テキスト プレースホルダー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1" i="0" spc="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 dirty="0"/>
              <a:t>クリックして編集する </a:t>
            </a:r>
          </a:p>
        </p:txBody>
      </p:sp>
      <p:grpSp>
        <p:nvGrpSpPr>
          <p:cNvPr id="23" name="グループ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オートシェイプ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9" name="フリーフォーム(F)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0" name="フリーフォーム(F)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1" name="フリーフォーム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2" name="フリーフォーム(F)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66" name="図プレースホルダー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69" name="図プレースホルダー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ED89364-B1CB-4E72-A6BB-95A34B50661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D36C342-C4F5-482F-A746-ED03C445583C}" type="datetime4">
              <a:rPr lang="ja-JP" altLang="en-US" smtClean="0"/>
              <a:t>2021年9月28日</a:t>
            </a:fld>
            <a:endParaRPr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E09328F-B310-4BF3-883E-BA9A39676AF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年次レビュー</a:t>
            </a:r>
            <a:endParaRPr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ムライン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線​​コネクタ(S)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​​コネクタ(S)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​​コネクタ(S)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​​コネクタ(S)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タイトル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クリックして編集する </a:t>
            </a:r>
          </a:p>
        </p:txBody>
      </p:sp>
      <p:sp>
        <p:nvSpPr>
          <p:cNvPr id="96" name="テキスト プレースホルダー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/>
              <a:t>クリックして編集する </a:t>
            </a:r>
          </a:p>
        </p:txBody>
      </p:sp>
      <p:sp>
        <p:nvSpPr>
          <p:cNvPr id="97" name="テキスト プレースホルダー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1" i="0" spc="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/>
              <a:t>クリックして編集する </a:t>
            </a:r>
          </a:p>
        </p:txBody>
      </p:sp>
      <p:sp>
        <p:nvSpPr>
          <p:cNvPr id="102" name="テキスト プレースホルダー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/>
              <a:t>クリックして編集する </a:t>
            </a:r>
          </a:p>
        </p:txBody>
      </p:sp>
      <p:sp>
        <p:nvSpPr>
          <p:cNvPr id="103" name="テキスト プレースホルダー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b="1" spc="0" baseline="0" dirty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ja-JP" altLang="en-US" noProof="0"/>
              <a:t>クリックして編集する </a:t>
            </a:r>
          </a:p>
        </p:txBody>
      </p:sp>
      <p:sp>
        <p:nvSpPr>
          <p:cNvPr id="106" name="テキスト プレースホルダー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/>
              <a:t>クリックして編集する </a:t>
            </a:r>
          </a:p>
        </p:txBody>
      </p:sp>
      <p:sp>
        <p:nvSpPr>
          <p:cNvPr id="107" name="テキスト プレースホルダー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b="1" spc="0" baseline="0" dirty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ja-JP" altLang="en-US" noProof="0"/>
              <a:t>クリックして編集する </a:t>
            </a:r>
          </a:p>
        </p:txBody>
      </p:sp>
      <p:sp>
        <p:nvSpPr>
          <p:cNvPr id="108" name="テキスト プレースホルダー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/>
              <a:t>クリックして編集する </a:t>
            </a:r>
          </a:p>
        </p:txBody>
      </p:sp>
      <p:sp>
        <p:nvSpPr>
          <p:cNvPr id="109" name="テキスト プレースホルダー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1" i="0" spc="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ja-JP" altLang="en-US" noProof="0"/>
              <a:t>クリックして編集する </a:t>
            </a:r>
          </a:p>
        </p:txBody>
      </p:sp>
      <p:cxnSp>
        <p:nvCxnSpPr>
          <p:cNvPr id="8" name="直線​​コネクタ(S)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長方形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" name="長方形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長方形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長方形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BBD5884D-B723-471F-A6C2-7662BCCBB1C4}" type="datetime4">
              <a:rPr lang="ja-JP" altLang="en-US" smtClean="0"/>
              <a:t>2021年9月28日</a:t>
            </a:fld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年次レビュー</a:t>
            </a:r>
            <a:endParaRPr lang="ja-JP" altLang="en-US" b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2" name="タイトル プレースホルダー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0" name="日付プレースホルダー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C91C54CD-BC43-4144-B566-6AF11FD2B060}" type="datetime4">
              <a:rPr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2021年9月28日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フッター プレースホルダー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年次レビュー</a:t>
            </a:r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スライド番号プレースホルダー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71" r:id="rId3"/>
    <p:sldLayoutId id="2147483672" r:id="rId4"/>
    <p:sldLayoutId id="2147483673" r:id="rId5"/>
    <p:sldLayoutId id="2147483684" r:id="rId6"/>
    <p:sldLayoutId id="2147483675" r:id="rId7"/>
    <p:sldLayoutId id="2147483676" r:id="rId8"/>
    <p:sldLayoutId id="2147483677" r:id="rId9"/>
    <p:sldLayoutId id="2147483685" r:id="rId10"/>
    <p:sldLayoutId id="2147483688" r:id="rId11"/>
    <p:sldLayoutId id="2147483692" r:id="rId12"/>
    <p:sldLayoutId id="214748368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b="1" i="0" kern="1200" spc="100" baseline="0">
          <a:solidFill>
            <a:schemeClr val="bg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b="0" i="0" kern="1200">
          <a:solidFill>
            <a:schemeClr val="bg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b="0" i="0" kern="1200">
          <a:solidFill>
            <a:schemeClr val="bg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b="0" i="0" kern="1200">
          <a:solidFill>
            <a:schemeClr val="bg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b="0" i="0" kern="1200">
          <a:solidFill>
            <a:schemeClr val="bg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b="0" i="0" kern="1200">
          <a:solidFill>
            <a:schemeClr val="bg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11" Type="http://schemas.openxmlformats.org/officeDocument/2006/relationships/image" Target="../media/image1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3E168C-8042-5B4E-A5A4-A5BF693AE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0826" y="2116182"/>
            <a:ext cx="8727799" cy="1514019"/>
          </a:xfrm>
        </p:spPr>
        <p:txBody>
          <a:bodyPr rtlCol="0"/>
          <a:lstStyle/>
          <a:p>
            <a:pPr rtl="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子供向け片付け支援アプリ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18E61D8-31A3-2D45-8E25-CBE846E26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2222722"/>
          </a:xfrm>
        </p:spPr>
        <p:txBody>
          <a:bodyPr rtlCol="0"/>
          <a:lstStyle/>
          <a:p>
            <a:pPr rtl="0"/>
            <a:r>
              <a:rPr lang="ja-JP" altLang="en-US" dirty="0"/>
              <a:t>都立産業技術高等専門学校品川キャンパス</a:t>
            </a:r>
            <a:endParaRPr lang="en-US" altLang="ja-JP" dirty="0"/>
          </a:p>
          <a:p>
            <a:pPr rtl="0"/>
            <a:r>
              <a:rPr lang="ja-JP" altLang="en-US" dirty="0"/>
              <a:t>チーム名：そこしは</a:t>
            </a:r>
            <a:endParaRPr lang="en-US" altLang="ja-JP" dirty="0"/>
          </a:p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41EF4A3D-6138-4986-B93F-FABD72C97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0"/>
    </mc:Choice>
    <mc:Fallback xmlns="">
      <p:transition spd="slow" advTm="9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プレースホルダー 8" descr="白いバックグラウンドの前に座っている人形&#10;&#10;低い精度で自動的に生成された説明">
            <a:extLst>
              <a:ext uri="{FF2B5EF4-FFF2-40B4-BE49-F238E27FC236}">
                <a16:creationId xmlns:a16="http://schemas.microsoft.com/office/drawing/2014/main" id="{A72B4FDD-DF09-4CC2-B2E2-017114B844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r="5842"/>
          <a:stretch>
            <a:fillRect/>
          </a:stretch>
        </p:blipFill>
        <p:spPr>
          <a:xfrm>
            <a:off x="7077075" y="1267923"/>
            <a:ext cx="3543300" cy="4012419"/>
          </a:xfr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F82C1C99-C00D-417F-AD07-E70F98E3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終わりに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3276B5E-D7E8-4634-BB61-7DDAF4E872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ja-JP" altLang="en-US" dirty="0"/>
              <a:t>本アプリは、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部屋の状態に影響される生き物を通して、片付け方、片付ける意義を学ぶ。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部屋がきれいではないと遊ぶことのできないミニゲームにて、部屋の片づけをする動機付けを行う。</a:t>
            </a:r>
            <a:endParaRPr lang="en-US" altLang="ja-JP" dirty="0"/>
          </a:p>
          <a:p>
            <a:r>
              <a:rPr kumimoji="1" lang="ja-JP" altLang="en-US" dirty="0"/>
              <a:t>ことで、保護者の負担を軽減することができます。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256BFC83-0E0B-4E62-862F-82FD70079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83"/>
    </mc:Choice>
    <mc:Fallback xmlns="">
      <p:transition spd="slow" advTm="21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</p:spPr>
        <p:txBody>
          <a:bodyPr rtlCol="0" anchor="b">
            <a:normAutofit/>
          </a:bodyPr>
          <a:lstStyle/>
          <a:p>
            <a:pPr rtl="0"/>
            <a:r>
              <a:rPr lang="ja-JP" altLang="en-US"/>
              <a:t>開発の経緯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C4189FE-6464-4E7D-91AF-431360D40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</p:spPr>
        <p:txBody>
          <a:bodyPr/>
          <a:lstStyle/>
          <a:p>
            <a:r>
              <a:rPr kumimoji="1" lang="ja-JP" altLang="en-US" sz="1800" dirty="0"/>
              <a:t>子供の片付けについて</a:t>
            </a:r>
          </a:p>
          <a:p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15DBDE4-34EB-42C5-B77A-8F7BA5A7F6D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sz="1800" dirty="0">
                <a:ea typeface="游ゴシック"/>
              </a:rPr>
              <a:t>アンケート：お子さまのお片付けの状態に満足していますか</a:t>
            </a:r>
            <a:r>
              <a:rPr lang="en-US" altLang="ja-JP" sz="1800" dirty="0"/>
              <a:t>？</a:t>
            </a:r>
          </a:p>
          <a:p>
            <a:endParaRPr 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17F80A9-6337-524E-AC61-32C5AFEE8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</p:spPr>
        <p:txBody>
          <a:bodyPr rtlCol="0" anchor="t">
            <a:normAutofit/>
          </a:bodyPr>
          <a:lstStyle/>
          <a:p>
            <a:r>
              <a:rPr lang="ja-JP" altLang="en-US"/>
              <a:t>子供が片付けをしてくれないという問題は、常に保護者の悩みの種になっています。</a:t>
            </a:r>
            <a:endParaRPr lang="en-US" altLang="ja-JP"/>
          </a:p>
          <a:p>
            <a:r>
              <a:rPr lang="ja-JP" altLang="en-US"/>
              <a:t>ある保護者に対するアンケートでは、おおよそ</a:t>
            </a:r>
            <a:r>
              <a:rPr lang="en-US" altLang="ja-JP"/>
              <a:t>80%</a:t>
            </a:r>
            <a:r>
              <a:rPr lang="ja-JP" altLang="en-US"/>
              <a:t>もの人が子供が片付けをしてくれないことに不満を抱いています。</a:t>
            </a:r>
            <a:endParaRPr lang="en-US" altLang="ja-JP"/>
          </a:p>
          <a:p>
            <a:r>
              <a:rPr lang="ja-JP" altLang="en-US" u="sng"/>
              <a:t>子供に片付けを強制するにも、保護者自身が片付けをするにも、保護者にとっては大きな負担になります。</a:t>
            </a:r>
            <a:endParaRPr lang="en-US" altLang="ja-JP" u="sng"/>
          </a:p>
          <a:p>
            <a:endParaRPr lang="en-US" altLang="ja-JP"/>
          </a:p>
        </p:txBody>
      </p:sp>
      <p:pic>
        <p:nvPicPr>
          <p:cNvPr id="11" name="Picture 16" descr="グラフ, 棒グラフ&#10;&#10;自動的に生成された説明">
            <a:extLst>
              <a:ext uri="{FF2B5EF4-FFF2-40B4-BE49-F238E27FC236}">
                <a16:creationId xmlns:a16="http://schemas.microsoft.com/office/drawing/2014/main" id="{CBD54903-F40A-4AE9-99EC-E75FD93B457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5"/>
          <a:srcRect l="11518" r="-1" b="-1"/>
          <a:stretch/>
        </p:blipFill>
        <p:spPr>
          <a:xfrm>
            <a:off x="6362700" y="2798763"/>
            <a:ext cx="4756150" cy="2687637"/>
          </a:xfrm>
          <a:prstGeom prst="rect">
            <a:avLst/>
          </a:prstGeom>
          <a:noFill/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27B82BE2-4AC1-4DB2-AABC-FFE4C80D9C31}"/>
              </a:ext>
            </a:extLst>
          </p:cNvPr>
          <p:cNvSpPr txBox="1"/>
          <p:nvPr/>
        </p:nvSpPr>
        <p:spPr>
          <a:xfrm>
            <a:off x="6645931" y="6032500"/>
            <a:ext cx="4806294" cy="48244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ja-JP" altLang="en-US" sz="1200" dirty="0">
                <a:solidFill>
                  <a:schemeClr val="bg1"/>
                </a:solidFill>
                <a:ea typeface="游ゴシック"/>
              </a:rPr>
              <a:t>出典（</a:t>
            </a:r>
            <a:r>
              <a:rPr lang="ja-JP" sz="1200" dirty="0">
                <a:solidFill>
                  <a:schemeClr val="bg1"/>
                </a:solidFill>
                <a:ea typeface="+mn-lt"/>
                <a:cs typeface="+mn-lt"/>
              </a:rPr>
              <a:t>https://www.nomu.com/withkids/enquete/vol03.html</a:t>
            </a:r>
            <a:r>
              <a:rPr lang="ja-JP" altLang="en-US" sz="1200" dirty="0">
                <a:solidFill>
                  <a:schemeClr val="bg1"/>
                </a:solidFill>
                <a:ea typeface="游ゴシック"/>
              </a:rPr>
              <a:t>）より</a:t>
            </a:r>
            <a:r>
              <a:rPr lang="en-US" altLang="ja-JP" sz="1200" dirty="0">
                <a:solidFill>
                  <a:schemeClr val="bg1"/>
                </a:solidFill>
                <a:ea typeface="游ゴシック"/>
              </a:rPr>
              <a:t>499</a:t>
            </a:r>
            <a:r>
              <a:rPr lang="ja-JP" altLang="en-US" sz="1200" dirty="0">
                <a:solidFill>
                  <a:schemeClr val="bg1"/>
                </a:solidFill>
                <a:ea typeface="游ゴシック"/>
              </a:rPr>
              <a:t>人を対象に行ったアンケート</a:t>
            </a:r>
          </a:p>
        </p:txBody>
      </p:sp>
      <p:pic>
        <p:nvPicPr>
          <p:cNvPr id="23" name="オーディオ 22">
            <a:hlinkClick r:id="" action="ppaction://media"/>
            <a:extLst>
              <a:ext uri="{FF2B5EF4-FFF2-40B4-BE49-F238E27FC236}">
                <a16:creationId xmlns:a16="http://schemas.microsoft.com/office/drawing/2014/main" id="{2480BFCC-1CC4-4205-B04E-6028AB48F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36"/>
    </mc:Choice>
    <mc:Fallback xmlns="">
      <p:transition spd="slow" advTm="29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EF35C2EB-A40D-4DBC-AE6C-ED38CCA26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5131977" cy="610863"/>
          </a:xfrm>
        </p:spPr>
        <p:txBody>
          <a:bodyPr>
            <a:normAutofit/>
          </a:bodyPr>
          <a:lstStyle/>
          <a:p>
            <a:r>
              <a:rPr lang="ja-JP" altLang="en-US" sz="4400"/>
              <a:t>片づけをしない原因</a:t>
            </a:r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5F8ED2F-A319-47C2-8ACA-22E95F1FE0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ja-JP" altLang="en-US" sz="1600" dirty="0"/>
              <a:t>子供が片付けをしない原因は様々なものがありますが、</a:t>
            </a:r>
            <a:endParaRPr lang="en-US" altLang="ja-JP" sz="1600" dirty="0"/>
          </a:p>
          <a:p>
            <a:r>
              <a:rPr lang="ja-JP" altLang="en-US" sz="1800" dirty="0"/>
              <a:t>　　　</a:t>
            </a:r>
            <a:r>
              <a:rPr lang="ja-JP" altLang="en-US" sz="1800" u="sng" dirty="0"/>
              <a:t>子供にとって部屋が散らかっていても困らない</a:t>
            </a:r>
            <a:endParaRPr lang="en-US" altLang="ja-JP" sz="1600" u="sng" dirty="0"/>
          </a:p>
          <a:p>
            <a:r>
              <a:rPr lang="ja-JP" altLang="en-US" sz="1600" dirty="0"/>
              <a:t>というのが、根本的な原因だと私たちは考えました。</a:t>
            </a:r>
            <a:endParaRPr lang="en-US" altLang="ja-JP" sz="1600" dirty="0"/>
          </a:p>
          <a:p>
            <a:endParaRPr kumimoji="1" lang="en-US" altLang="ja-JP" dirty="0"/>
          </a:p>
          <a:p>
            <a:r>
              <a:rPr lang="ja-JP" altLang="en-US" sz="1600" dirty="0">
                <a:ea typeface="游ゴシック"/>
              </a:rPr>
              <a:t>子供たちには部屋を片付ける理由がありません。部屋を片付けさせるには、子供に部屋の片づけの理由を与えることが必要</a:t>
            </a:r>
            <a:r>
              <a:rPr lang="ja-JP" altLang="en-US" dirty="0">
                <a:ea typeface="游ゴシック"/>
              </a:rPr>
              <a:t>です。</a:t>
            </a:r>
            <a:endParaRPr lang="en-US" altLang="ja-JP" sz="1600" dirty="0">
              <a:ea typeface="游ゴシック"/>
            </a:endParaRPr>
          </a:p>
          <a:p>
            <a:endParaRPr kumimoji="1" lang="ja-JP" altLang="en-US" dirty="0"/>
          </a:p>
        </p:txBody>
      </p:sp>
      <p:pic>
        <p:nvPicPr>
          <p:cNvPr id="45" name="図 4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ACB9BCC-A3F0-465B-9C27-3697CAE9D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64" y="1775786"/>
            <a:ext cx="4179971" cy="3134978"/>
          </a:xfrm>
          <a:prstGeom prst="rect">
            <a:avLst/>
          </a:prstGeom>
        </p:spPr>
      </p:pic>
      <p:sp>
        <p:nvSpPr>
          <p:cNvPr id="61" name="図プレースホルダー 60">
            <a:extLst>
              <a:ext uri="{FF2B5EF4-FFF2-40B4-BE49-F238E27FC236}">
                <a16:creationId xmlns:a16="http://schemas.microsoft.com/office/drawing/2014/main" id="{9674F2FB-9F32-4902-BEA0-B9BF579C2D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5" name="オーディオ 64">
            <a:hlinkClick r:id="" action="ppaction://media"/>
            <a:extLst>
              <a:ext uri="{FF2B5EF4-FFF2-40B4-BE49-F238E27FC236}">
                <a16:creationId xmlns:a16="http://schemas.microsoft.com/office/drawing/2014/main" id="{53900F46-D513-4C28-9D6A-E00CE44C2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9"/>
    </mc:Choice>
    <mc:Fallback xmlns="">
      <p:transition spd="slow" advTm="20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1">
            <a:extLst>
              <a:ext uri="{FF2B5EF4-FFF2-40B4-BE49-F238E27FC236}">
                <a16:creationId xmlns:a16="http://schemas.microsoft.com/office/drawing/2014/main" id="{7761EC52-A6B3-423A-8DB0-C5D203EAD9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8A9D47A6-BE61-4015-A6B3-CAFB1807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開発の背景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EB0E52B-E91B-47C6-8D25-6F1D0B260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ja-JP" altLang="en-US" sz="1600" dirty="0">
                <a:ea typeface="游ゴシック"/>
              </a:rPr>
              <a:t>そのため私たちは、</a:t>
            </a:r>
            <a:r>
              <a:rPr lang="ja-JP" altLang="en-US" sz="1600" dirty="0"/>
              <a:t>部屋をきれいにすることによって、ゲームが遊べるようになったり、アプリ内の生き物が元気になったりすることで、子供に片付ける動機を与えるアプリ</a:t>
            </a:r>
            <a:endParaRPr lang="en-US" altLang="ja-JP" sz="160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子供向け片付け支援アプリ</a:t>
            </a:r>
            <a:endParaRPr kumimoji="1" lang="ja-JP" altLang="en-US" sz="2800" b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r>
              <a:rPr kumimoji="1" lang="ja-JP" altLang="en-US" dirty="0"/>
              <a:t>を提案します。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46FA2C0-9D18-4D99-8995-CA0345F1D9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4" t="14409" r="4766" b="8272"/>
          <a:stretch/>
        </p:blipFill>
        <p:spPr>
          <a:xfrm>
            <a:off x="6499769" y="1948070"/>
            <a:ext cx="2110831" cy="378106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6C8A9EE-485A-4959-82AA-5D9030783E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4" t="14140" r="3788" b="7594"/>
          <a:stretch/>
        </p:blipFill>
        <p:spPr>
          <a:xfrm>
            <a:off x="9182100" y="1948070"/>
            <a:ext cx="2119357" cy="3781069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03D39C-7841-4801-B589-DDC324C5DC72}"/>
              </a:ext>
            </a:extLst>
          </p:cNvPr>
          <p:cNvSpPr txBox="1"/>
          <p:nvPr/>
        </p:nvSpPr>
        <p:spPr>
          <a:xfrm>
            <a:off x="9302750" y="5794057"/>
            <a:ext cx="2190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bg1"/>
                </a:solidFill>
              </a:rPr>
              <a:t>本アプリのミニゲーム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4135981-34B7-4604-AF0E-8FF4EB69A1C4}"/>
              </a:ext>
            </a:extLst>
          </p:cNvPr>
          <p:cNvSpPr txBox="1"/>
          <p:nvPr/>
        </p:nvSpPr>
        <p:spPr>
          <a:xfrm>
            <a:off x="6381750" y="5755501"/>
            <a:ext cx="234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bg1"/>
                </a:solidFill>
              </a:rPr>
              <a:t>本アプリの魚を観察する機能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0E353532-BB36-4EE0-B9D3-739B7B87A4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9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41"/>
    </mc:Choice>
    <mc:Fallback xmlns="">
      <p:transition spd="slow" advTm="15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58B7A8-E9BB-4B7E-839F-856A040AF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アプリ構成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A6771EF-A5B9-4BED-9F14-C59B27E89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保護者用機能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5945AA6-370F-4AA5-95A2-FD020DA85EA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kumimoji="1" lang="ja-JP" altLang="en-US" dirty="0"/>
              <a:t>子供用機能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FA9E4716-A244-46C3-A1D8-0F87456DFE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ja-JP" altLang="en-US" dirty="0"/>
              <a:t>保護者が部屋の様子を見て、アプリに部屋の片付き具合を入力します。</a:t>
            </a:r>
            <a:endParaRPr kumimoji="1" lang="en-US" altLang="ja-JP" dirty="0"/>
          </a:p>
          <a:p>
            <a:r>
              <a:rPr kumimoji="1" lang="ja-JP" altLang="en-US" dirty="0"/>
              <a:t>入力した部屋の片付き具合が、子供用機能に影響します。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0FD570E-5A7D-45AE-818B-DA8BC564129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kumimoji="1" lang="ja-JP" altLang="en-US" dirty="0"/>
              <a:t>子供がミニゲームや生き物の観察をする機能です。</a:t>
            </a:r>
            <a:endParaRPr kumimoji="1" lang="en-US" altLang="ja-JP" dirty="0"/>
          </a:p>
          <a:p>
            <a:r>
              <a:rPr kumimoji="1" lang="ja-JP" altLang="en-US" dirty="0"/>
              <a:t>保護者が入力した部屋の片づけ具合により、アプリ内の魚の体調が変化したり、ミニゲームを遊べるようになります。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F150B12-3E1E-459A-AE0C-CD84041037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ja-JP" altLang="en-US"/>
              <a:t>年次レビュー</a:t>
            </a:r>
            <a:endParaRPr lang="ja-JP" altLang="en-US" b="0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047BA35-6E73-4D83-A5DD-600D9A46BF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altLang="ja-JP" smtClean="0"/>
              <a:pPr/>
              <a:t>5</a:t>
            </a:fld>
            <a:endParaRPr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261FBD8-D40E-4EB4-AE0E-CE86F1F121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8" t="14787" r="6045" b="8435"/>
          <a:stretch/>
        </p:blipFill>
        <p:spPr>
          <a:xfrm>
            <a:off x="2714627" y="4296136"/>
            <a:ext cx="1231033" cy="221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E0881A1-DF82-4DB1-BA28-1B16862628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06" t="14475" r="4839" b="8061"/>
          <a:stretch/>
        </p:blipFill>
        <p:spPr>
          <a:xfrm>
            <a:off x="889460" y="4338637"/>
            <a:ext cx="1210660" cy="219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789E355-DD36-4F02-94B8-B690A9E2BF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4" t="14759" r="5540" b="8198"/>
          <a:stretch/>
        </p:blipFill>
        <p:spPr>
          <a:xfrm>
            <a:off x="6314441" y="4248149"/>
            <a:ext cx="1300162" cy="2331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9E75CAF-7FCD-411B-ABA8-F11B8CA6D1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36" t="14474" r="5768" b="8483"/>
          <a:stretch/>
        </p:blipFill>
        <p:spPr>
          <a:xfrm>
            <a:off x="8159982" y="4202981"/>
            <a:ext cx="1300162" cy="2331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016B0F3-8612-4161-9163-AFC239196F58}"/>
              </a:ext>
            </a:extLst>
          </p:cNvPr>
          <p:cNvSpPr txBox="1"/>
          <p:nvPr/>
        </p:nvSpPr>
        <p:spPr>
          <a:xfrm>
            <a:off x="2562544" y="6534703"/>
            <a:ext cx="2190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bg1"/>
                </a:solidFill>
              </a:rPr>
              <a:t>片づけ具合評価ページ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15A0EEF-51E4-4AEB-8E05-7B606ACB3555}"/>
              </a:ext>
            </a:extLst>
          </p:cNvPr>
          <p:cNvSpPr txBox="1"/>
          <p:nvPr/>
        </p:nvSpPr>
        <p:spPr>
          <a:xfrm>
            <a:off x="499729" y="6560569"/>
            <a:ext cx="2190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bg1"/>
                </a:solidFill>
              </a:rPr>
              <a:t>評価したか確認するページ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1547A30-B435-4AAE-BC89-48CFFBA44227}"/>
              </a:ext>
            </a:extLst>
          </p:cNvPr>
          <p:cNvSpPr txBox="1"/>
          <p:nvPr/>
        </p:nvSpPr>
        <p:spPr>
          <a:xfrm>
            <a:off x="6204427" y="6560568"/>
            <a:ext cx="1644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bg1"/>
                </a:solidFill>
              </a:rPr>
              <a:t>魚を観察するページ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BFF4404-2684-4723-AD21-CA41AAE72E49}"/>
              </a:ext>
            </a:extLst>
          </p:cNvPr>
          <p:cNvSpPr txBox="1"/>
          <p:nvPr/>
        </p:nvSpPr>
        <p:spPr>
          <a:xfrm>
            <a:off x="8330900" y="6534702"/>
            <a:ext cx="1049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bg1"/>
                </a:solidFill>
              </a:rPr>
              <a:t>ミニゲーム</a:t>
            </a: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81B916D4-015F-4A4C-8D76-08FE6798F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3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45"/>
    </mc:Choice>
    <mc:Fallback xmlns="">
      <p:transition spd="slow" advTm="30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6D8F9A9-D1E1-4E87-8CCA-3F67B1F47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保護者用機能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D04F406-50D1-4F19-897A-E83B5C8A99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ja-JP" altLang="en-US" dirty="0"/>
              <a:t>保護者用機能では、一日に一回アプリに子供の部屋の片付き具合を入力します。</a:t>
            </a:r>
            <a:endParaRPr lang="en-US" altLang="ja-JP" dirty="0"/>
          </a:p>
          <a:p>
            <a:r>
              <a:rPr lang="ja-JP" altLang="en-US" dirty="0"/>
              <a:t>アプリに入力した評価によって、子供用機能に片付き具合が反映されます。</a:t>
            </a:r>
            <a:endParaRPr lang="en-US" altLang="ja-JP" dirty="0"/>
          </a:p>
          <a:p>
            <a:r>
              <a:rPr kumimoji="1" lang="ja-JP" altLang="en-US" dirty="0"/>
              <a:t>評価項目は、床に物が落ちているか、机の上にものが散乱していないかなど具体的なもので、</a:t>
            </a:r>
            <a:endParaRPr kumimoji="1" lang="en-US" altLang="ja-JP" dirty="0"/>
          </a:p>
          <a:p>
            <a:r>
              <a:rPr kumimoji="1" lang="ja-JP" altLang="en-US" dirty="0"/>
              <a:t>アプリで子供に片付けのアドバイスができるようになっていま</a:t>
            </a:r>
            <a:r>
              <a:rPr lang="ja-JP" altLang="en-US" dirty="0"/>
              <a:t>す。</a:t>
            </a:r>
            <a:endParaRPr kumimoji="1" lang="ja-JP" altLang="en-US" dirty="0"/>
          </a:p>
          <a:p>
            <a:endParaRPr kumimoji="1" lang="ja-JP" altLang="en-US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5B4BEB6-848C-4C8D-9A98-E950947E02FE}"/>
              </a:ext>
            </a:extLst>
          </p:cNvPr>
          <p:cNvGrpSpPr/>
          <p:nvPr/>
        </p:nvGrpSpPr>
        <p:grpSpPr>
          <a:xfrm>
            <a:off x="7153275" y="383518"/>
            <a:ext cx="3939870" cy="2526765"/>
            <a:chOff x="251012" y="3850020"/>
            <a:chExt cx="3939870" cy="2526765"/>
          </a:xfrm>
        </p:grpSpPr>
        <p:pic>
          <p:nvPicPr>
            <p:cNvPr id="20" name="図 19" descr="ホイール が含まれている画像&#10;&#10;自動的に生成された説明">
              <a:extLst>
                <a:ext uri="{FF2B5EF4-FFF2-40B4-BE49-F238E27FC236}">
                  <a16:creationId xmlns:a16="http://schemas.microsoft.com/office/drawing/2014/main" id="{A00F29C1-E218-46F8-967C-A24AC183A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12" y="4236013"/>
              <a:ext cx="1520757" cy="1968618"/>
            </a:xfrm>
            <a:prstGeom prst="rect">
              <a:avLst/>
            </a:prstGeom>
          </p:spPr>
        </p:pic>
        <p:sp>
          <p:nvSpPr>
            <p:cNvPr id="21" name="矢印: 右 20">
              <a:extLst>
                <a:ext uri="{FF2B5EF4-FFF2-40B4-BE49-F238E27FC236}">
                  <a16:creationId xmlns:a16="http://schemas.microsoft.com/office/drawing/2014/main" id="{5BFAAE19-209F-41BA-806B-FC2197401374}"/>
                </a:ext>
              </a:extLst>
            </p:cNvPr>
            <p:cNvSpPr/>
            <p:nvPr/>
          </p:nvSpPr>
          <p:spPr>
            <a:xfrm>
              <a:off x="1961778" y="4809244"/>
              <a:ext cx="570742" cy="8055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5B0E79AD-E22E-482C-9EF2-7C076F87EF09}"/>
                </a:ext>
              </a:extLst>
            </p:cNvPr>
            <p:cNvSpPr txBox="1"/>
            <p:nvPr/>
          </p:nvSpPr>
          <p:spPr>
            <a:xfrm>
              <a:off x="1011365" y="3850020"/>
              <a:ext cx="2475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/>
                <a:t>部屋の様子を観察する</a:t>
              </a:r>
              <a:endParaRPr kumimoji="1" lang="ja-JP" altLang="en-US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6844BD6E-5F76-4F3B-9E04-4F8D9D90321C}"/>
                </a:ext>
              </a:extLst>
            </p:cNvPr>
            <p:cNvSpPr/>
            <p:nvPr/>
          </p:nvSpPr>
          <p:spPr>
            <a:xfrm>
              <a:off x="275332" y="4149553"/>
              <a:ext cx="3891230" cy="2227232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4" name="図 23" descr="おもちゃ, 座る, 部屋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EAD4293F-9137-4015-AFD4-01F9476EE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962" y="4552210"/>
              <a:ext cx="1753920" cy="1619727"/>
            </a:xfrm>
            <a:prstGeom prst="rect">
              <a:avLst/>
            </a:prstGeom>
          </p:spPr>
        </p:pic>
      </p:grpSp>
      <p:pic>
        <p:nvPicPr>
          <p:cNvPr id="25" name="図 24">
            <a:extLst>
              <a:ext uri="{FF2B5EF4-FFF2-40B4-BE49-F238E27FC236}">
                <a16:creationId xmlns:a16="http://schemas.microsoft.com/office/drawing/2014/main" id="{DB8352E0-D19D-4315-B812-EAED72942C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17" t="14547" r="5527" b="7778"/>
          <a:stretch/>
        </p:blipFill>
        <p:spPr>
          <a:xfrm>
            <a:off x="6776062" y="3719513"/>
            <a:ext cx="1646034" cy="302058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71BF9623-EF87-478C-8E00-63ECA15120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62" t="14328" r="3458" b="7896"/>
          <a:stretch/>
        </p:blipFill>
        <p:spPr>
          <a:xfrm>
            <a:off x="9735275" y="3698895"/>
            <a:ext cx="1695552" cy="3020581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4C5FD8D-79AE-4F3A-AB5E-FFDE0004485C}"/>
              </a:ext>
            </a:extLst>
          </p:cNvPr>
          <p:cNvSpPr txBox="1"/>
          <p:nvPr/>
        </p:nvSpPr>
        <p:spPr>
          <a:xfrm>
            <a:off x="7923232" y="279938"/>
            <a:ext cx="2475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部屋の様子を観察する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3C4F4CC-5F49-4A6B-9B9A-4B22F907815B}"/>
              </a:ext>
            </a:extLst>
          </p:cNvPr>
          <p:cNvSpPr txBox="1"/>
          <p:nvPr/>
        </p:nvSpPr>
        <p:spPr>
          <a:xfrm>
            <a:off x="6667502" y="3149632"/>
            <a:ext cx="274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アプリに記入する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115AA4-C9D7-465F-B684-B4B18694C550}"/>
              </a:ext>
            </a:extLst>
          </p:cNvPr>
          <p:cNvSpPr txBox="1"/>
          <p:nvPr/>
        </p:nvSpPr>
        <p:spPr>
          <a:xfrm>
            <a:off x="8819860" y="3135085"/>
            <a:ext cx="3526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子供用機能に評価が反映される。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0" name="矢印: 右カーブ 29">
            <a:extLst>
              <a:ext uri="{FF2B5EF4-FFF2-40B4-BE49-F238E27FC236}">
                <a16:creationId xmlns:a16="http://schemas.microsoft.com/office/drawing/2014/main" id="{FC065218-B013-4614-BF1F-555C31B83401}"/>
              </a:ext>
            </a:extLst>
          </p:cNvPr>
          <p:cNvSpPr/>
          <p:nvPr/>
        </p:nvSpPr>
        <p:spPr>
          <a:xfrm>
            <a:off x="6096000" y="2289363"/>
            <a:ext cx="485775" cy="196861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57E4AFF0-BCB5-4E79-A9B2-7BA727FBA246}"/>
              </a:ext>
            </a:extLst>
          </p:cNvPr>
          <p:cNvSpPr/>
          <p:nvPr/>
        </p:nvSpPr>
        <p:spPr>
          <a:xfrm>
            <a:off x="8721169" y="4516595"/>
            <a:ext cx="880032" cy="8026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オーディオ 32">
            <a:hlinkClick r:id="" action="ppaction://media"/>
            <a:extLst>
              <a:ext uri="{FF2B5EF4-FFF2-40B4-BE49-F238E27FC236}">
                <a16:creationId xmlns:a16="http://schemas.microsoft.com/office/drawing/2014/main" id="{2CCB5E34-4A23-46A8-9A60-6BD47AA5F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2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87"/>
    </mc:Choice>
    <mc:Fallback xmlns="">
      <p:transition spd="slow" advTm="25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97D1AF-4781-4038-93D2-B573F2595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子供用機能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C1DFBD9-1F00-490C-ABB4-271E9EB31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800" dirty="0"/>
              <a:t>部屋の評価</a:t>
            </a:r>
            <a:endParaRPr kumimoji="1" lang="ja-JP" altLang="en-US" sz="1800" dirty="0"/>
          </a:p>
          <a:p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AA62604C-7D46-49DB-88E3-F2EA15E12F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ja-JP" altLang="en-US" dirty="0"/>
              <a:t>保護者の評価に基づいて、部屋の様子を評価し、アドバイスしてくれます。</a:t>
            </a:r>
            <a:endParaRPr lang="en-US" altLang="ja-JP" dirty="0"/>
          </a:p>
          <a:p>
            <a:r>
              <a:rPr lang="ja-JP" altLang="en-US" dirty="0"/>
              <a:t>子供はこのアドバイスによって、何をどう片付ければよいかわかるようになります。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090B8E6-79D3-4872-B4E2-28598B448E1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部屋の状態による魚の会話</a:t>
            </a:r>
          </a:p>
          <a:p>
            <a:endParaRPr kumimoji="1" lang="ja-JP" altLang="en-US" sz="1800" dirty="0"/>
          </a:p>
          <a:p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59ACBD3-4341-4CC4-965E-B3AEEBE482C9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283464" indent="-283464" algn="l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ts val="1600"/>
              <a:buFont typeface="Wingdings" panose="05000000000000000000" pitchFamily="2" charset="2"/>
              <a:buChar char="§"/>
            </a:pPr>
            <a:r>
              <a:rPr lang="ja-JP" altLang="en-US" sz="1800" dirty="0">
                <a:solidFill>
                  <a:srgbClr val="000000"/>
                </a:solidFill>
              </a:rPr>
              <a:t>魚の話す内容は入力した評価によって、床、机、服、本の四項目で</a:t>
            </a:r>
            <a:r>
              <a:rPr lang="en-US" altLang="ja-JP" sz="1800" dirty="0">
                <a:solidFill>
                  <a:srgbClr val="000000"/>
                </a:solidFill>
              </a:rPr>
              <a:t>4</a:t>
            </a:r>
            <a:r>
              <a:rPr lang="ja-JP" altLang="en-US" sz="1800" dirty="0">
                <a:solidFill>
                  <a:srgbClr val="000000"/>
                </a:solidFill>
              </a:rPr>
              <a:t>段階存在しています。</a:t>
            </a:r>
            <a:endParaRPr kumimoji="1" lang="en-US" altLang="ja-JP" sz="1800" b="0" i="0" kern="1200" dirty="0"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6A914824-B4D6-4274-BB78-E79E1E4C04EF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kumimoji="1" lang="ja-JP" altLang="en-US" sz="1800" dirty="0"/>
              <a:t>部屋が汚い場合のデメリット</a:t>
            </a:r>
            <a:endParaRPr kumimoji="1" lang="en-US" altLang="ja-JP" sz="1800" dirty="0"/>
          </a:p>
        </p:txBody>
      </p:sp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54327F61-DDDE-40DD-9BA1-60CC9F94645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ja-JP" altLang="en-US" dirty="0"/>
              <a:t>部屋があまりにも汚いと、海の中が汚れて、魚の体調が悪くなります。</a:t>
            </a:r>
            <a:endParaRPr lang="en-US" altLang="ja-JP" dirty="0"/>
          </a:p>
          <a:p>
            <a:r>
              <a:rPr lang="ja-JP" altLang="en-US" dirty="0"/>
              <a:t>子供は魚を元気にするために、部屋を片付ける必要があります。</a:t>
            </a:r>
            <a:endParaRPr kumimoji="1" lang="ja-JP" altLang="en-US" dirty="0"/>
          </a:p>
          <a:p>
            <a:endParaRPr kumimoji="1" lang="ja-JP" altLang="en-US" dirty="0"/>
          </a:p>
          <a:p>
            <a:endParaRPr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26B914F-70CA-41FE-877B-4995E9467E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ja-JP" altLang="en-US" dirty="0"/>
              <a:t>年次レビュー</a:t>
            </a:r>
            <a:endParaRPr lang="ja-JP" altLang="en-US" b="0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576D6B8-4B4C-464C-83DB-ED7169B69B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altLang="ja-JP" smtClean="0"/>
              <a:pPr/>
              <a:t>7</a:t>
            </a:fld>
            <a:endParaRPr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82040B8-57DE-4CD9-9D83-FB2A03D01C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4" t="14020" r="4766" b="8271"/>
          <a:stretch/>
        </p:blipFill>
        <p:spPr>
          <a:xfrm>
            <a:off x="952500" y="4705350"/>
            <a:ext cx="1195720" cy="2152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22A5466-AFE8-45ED-AD4F-91292E2424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66" t="14390" r="4404" b="7451"/>
          <a:stretch/>
        </p:blipFill>
        <p:spPr>
          <a:xfrm>
            <a:off x="2401571" y="4705350"/>
            <a:ext cx="1174464" cy="21266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48AD86B-2788-45B0-886D-A86156D837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62" t="13839" r="3458" b="7895"/>
          <a:stretch/>
        </p:blipFill>
        <p:spPr>
          <a:xfrm>
            <a:off x="8531617" y="4544359"/>
            <a:ext cx="1258812" cy="2256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956CD44-7E1D-49BA-A406-624AA1DE4F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9414" y="4218138"/>
            <a:ext cx="1616806" cy="124056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82B2D29-1C81-4A62-ACA6-C9AA8B7DC4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4686" y="5607802"/>
            <a:ext cx="1511163" cy="1240566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B3E8064-0E97-4B14-B773-43EE50A646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7610" y="4222200"/>
            <a:ext cx="1518239" cy="123650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FC3FE8FA-8D09-492F-8FEA-0FE3A0E986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3570" y="5558330"/>
            <a:ext cx="1616805" cy="1290038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F907F86-4A4E-4A7A-8976-2BD00AA0D0DA}"/>
              </a:ext>
            </a:extLst>
          </p:cNvPr>
          <p:cNvSpPr txBox="1"/>
          <p:nvPr/>
        </p:nvSpPr>
        <p:spPr>
          <a:xfrm>
            <a:off x="4857165" y="3934602"/>
            <a:ext cx="2349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bg1"/>
                </a:solidFill>
              </a:rPr>
              <a:t>机の場合の</a:t>
            </a:r>
            <a:r>
              <a:rPr kumimoji="1" lang="en-US" altLang="ja-JP" sz="1200" dirty="0">
                <a:solidFill>
                  <a:schemeClr val="bg1"/>
                </a:solidFill>
              </a:rPr>
              <a:t>4</a:t>
            </a:r>
            <a:r>
              <a:rPr kumimoji="1" lang="ja-JP" altLang="en-US" sz="1200" dirty="0">
                <a:solidFill>
                  <a:schemeClr val="bg1"/>
                </a:solidFill>
              </a:rPr>
              <a:t>段階の会話内容</a:t>
            </a:r>
          </a:p>
        </p:txBody>
      </p:sp>
      <p:pic>
        <p:nvPicPr>
          <p:cNvPr id="34" name="オーディオ 33">
            <a:hlinkClick r:id="" action="ppaction://media"/>
            <a:extLst>
              <a:ext uri="{FF2B5EF4-FFF2-40B4-BE49-F238E27FC236}">
                <a16:creationId xmlns:a16="http://schemas.microsoft.com/office/drawing/2014/main" id="{3B812B67-F9C6-4E57-81D0-0FD6A0D44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1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27"/>
    </mc:Choice>
    <mc:Fallback xmlns="">
      <p:transition spd="slow" advTm="59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F77A38-2AEA-479D-A0DC-48F6E9D32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子供用機能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A35B7D9-E19A-4642-A7B0-C82EEA149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800" dirty="0"/>
              <a:t>ミニゲーム</a:t>
            </a:r>
          </a:p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2A61813-4948-4B3D-95D0-1192EDD77046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kumimoji="1" lang="ja-JP" altLang="en-US" sz="1800" dirty="0"/>
              <a:t>ミニゲーム</a:t>
            </a:r>
            <a:r>
              <a:rPr lang="ja-JP" altLang="en-US" sz="1800" dirty="0"/>
              <a:t>を遊ぶ条件</a:t>
            </a:r>
            <a:endParaRPr kumimoji="1" lang="ja-JP" altLang="en-US" sz="1800" dirty="0"/>
          </a:p>
          <a:p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FD8846D0-4042-4BE7-9978-1B68A19AB2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ja-JP" altLang="en-US" dirty="0"/>
              <a:t>ミニゲームでは、上から落ちてくる障害物をよける簡単なゲームをすることができます。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2324B04-D249-49A4-86EE-828A0A3844F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ja-JP" altLang="en-US" dirty="0"/>
              <a:t>ミニ</a:t>
            </a:r>
            <a:r>
              <a:rPr kumimoji="1" lang="ja-JP" altLang="en-US" dirty="0"/>
              <a:t>ゲームを遊ぶには、部屋をきれいにしておく必要があります。</a:t>
            </a:r>
            <a:endParaRPr kumimoji="1" lang="en-US" altLang="ja-JP" dirty="0"/>
          </a:p>
          <a:p>
            <a:r>
              <a:rPr lang="ja-JP" altLang="en-US" dirty="0"/>
              <a:t>部屋が汚いと、ゲームを遊ぶことができません。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A25F969-E0BC-45F4-B9ED-82647EA952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ja-JP" altLang="en-US"/>
              <a:t>年次レビュー</a:t>
            </a:r>
            <a:endParaRPr lang="ja-JP" altLang="en-US" b="0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8107F0D-4AC0-4B81-A862-96855699D5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altLang="ja-JP" smtClean="0"/>
              <a:pPr/>
              <a:t>8</a:t>
            </a:fld>
            <a:endParaRPr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9F6124B-44D5-4D17-BA01-EF04297CB9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1" t="14884" r="4292" b="7594"/>
          <a:stretch/>
        </p:blipFill>
        <p:spPr>
          <a:xfrm>
            <a:off x="2522949" y="4162424"/>
            <a:ext cx="1313180" cy="2320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260F50B-A452-4704-8DD2-D337E22CC9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4" t="14884" r="3788" b="7594"/>
          <a:stretch/>
        </p:blipFill>
        <p:spPr>
          <a:xfrm>
            <a:off x="964023" y="4162424"/>
            <a:ext cx="1313180" cy="2320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F118111-5D37-44F8-BAD4-7A1CD74638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44" t="14132" r="3932" b="8800"/>
          <a:stretch/>
        </p:blipFill>
        <p:spPr>
          <a:xfrm>
            <a:off x="6581233" y="4119563"/>
            <a:ext cx="1398942" cy="2460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オーディオ 19">
            <a:hlinkClick r:id="" action="ppaction://media"/>
            <a:extLst>
              <a:ext uri="{FF2B5EF4-FFF2-40B4-BE49-F238E27FC236}">
                <a16:creationId xmlns:a16="http://schemas.microsoft.com/office/drawing/2014/main" id="{578BACED-F59A-4FE8-9E89-3CBA237E1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4"/>
    </mc:Choice>
    <mc:Fallback xmlns="">
      <p:transition spd="slow" advTm="17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25224D-F477-47CF-BAF2-0703DE7CD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独創的な点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FEF1C08-904F-4FA3-AF0A-D4802FA0A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既存のアプリ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3B96F4E-89F2-4F45-AB20-03E028C56A5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kumimoji="1" lang="ja-JP" altLang="en-US" dirty="0"/>
              <a:t>本アプリ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207944DF-F691-42B4-8E81-531BABE6D7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ja-JP" altLang="en-US" dirty="0"/>
              <a:t>アプリの中で片付けることにより片付け習慣を身に着けさせる。</a:t>
            </a:r>
          </a:p>
          <a:p>
            <a:r>
              <a:rPr kumimoji="1" lang="ja-JP" altLang="en-US" dirty="0"/>
              <a:t>片付けに関するアイデアなどを提供する。</a:t>
            </a:r>
          </a:p>
          <a:p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7C6A8A3-E1CC-42D7-9968-DA1E5B519E5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ja-JP" altLang="en-US" dirty="0"/>
              <a:t>実際に片付けをさせるため、アプリ内の片づけより実用性が高い。</a:t>
            </a:r>
            <a:endParaRPr lang="en-US" altLang="ja-JP" dirty="0"/>
          </a:p>
          <a:p>
            <a:r>
              <a:rPr lang="ja-JP" altLang="en-US" dirty="0"/>
              <a:t>魚がアドバイスをしてくれるという形式をとっているため、子供も楽しみながら片付け方を学ぶことができる。</a:t>
            </a:r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2139846-01BC-473E-AAFC-9018456ED21C}"/>
              </a:ext>
            </a:extLst>
          </p:cNvPr>
          <p:cNvSpPr txBox="1"/>
          <p:nvPr/>
        </p:nvSpPr>
        <p:spPr>
          <a:xfrm>
            <a:off x="1913269" y="4290256"/>
            <a:ext cx="8327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</a:rPr>
              <a:t>本作品は、実際の部屋がアプリと連動し、スマホで遊ぶことが</a:t>
            </a:r>
            <a:r>
              <a:rPr kumimoji="1" lang="ja-JP" altLang="en-US" sz="2400" u="sng" dirty="0">
                <a:solidFill>
                  <a:schemeClr val="bg1"/>
                </a:solidFill>
              </a:rPr>
              <a:t>実際の部屋の片づけにつながる唯一のアプリです。</a:t>
            </a:r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1DB3FC0B-BCC9-46D0-B58D-04D777664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7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56"/>
    </mc:Choice>
    <mc:Fallback xmlns="">
      <p:transition spd="slow" advTm="34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テーマ 1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9129434_TF78853419_Win32" id="{C96D9870-224C-4A4B-9DF8-965FF59C1C20}" vid="{B201EFD2-6E68-4AD4-9D89-AEBB510F4B7F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4F21D10-BD83-491A-AAA6-945C2DB1EB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20B6E4-879E-4E6C-BDE7-261540CD37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EC1AB0-9704-404D-B6D3-819D938AC55B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16c05727-aa75-4e4a-9b5f-8a80a1165891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tf78853419_win32</Template>
  <TotalTime>1286</TotalTime>
  <Words>819</Words>
  <Application>Microsoft Office PowerPoint</Application>
  <PresentationFormat>Widescreen</PresentationFormat>
  <Paragraphs>79</Paragraphs>
  <Slides>10</Slides>
  <Notes>2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テーマ 1</vt:lpstr>
      <vt:lpstr>子供向け片付け支援アプリ</vt:lpstr>
      <vt:lpstr>開発の経緯</vt:lpstr>
      <vt:lpstr>片づけをしない原因</vt:lpstr>
      <vt:lpstr>開発の背景</vt:lpstr>
      <vt:lpstr>アプリ構成</vt:lpstr>
      <vt:lpstr>保護者用機能</vt:lpstr>
      <vt:lpstr>子供用機能</vt:lpstr>
      <vt:lpstr>子供用機能</vt:lpstr>
      <vt:lpstr>独創的な点</vt:lpstr>
      <vt:lpstr>終わりに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さかなっち</dc:title>
  <dc:creator>鷺 空汰</dc:creator>
  <cp:lastModifiedBy>鷺 空汰</cp:lastModifiedBy>
  <cp:revision>4</cp:revision>
  <dcterms:created xsi:type="dcterms:W3CDTF">2021-09-27T12:19:41Z</dcterms:created>
  <dcterms:modified xsi:type="dcterms:W3CDTF">2021-09-29T04:51:56Z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