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6"/>
  </p:notesMasterIdLst>
  <p:sldIdLst>
    <p:sldId id="256" r:id="rId2"/>
    <p:sldId id="260" r:id="rId3"/>
    <p:sldId id="276" r:id="rId4"/>
    <p:sldId id="259" r:id="rId5"/>
    <p:sldId id="267" r:id="rId6"/>
    <p:sldId id="266" r:id="rId7"/>
    <p:sldId id="261" r:id="rId8"/>
    <p:sldId id="273" r:id="rId9"/>
    <p:sldId id="269" r:id="rId10"/>
    <p:sldId id="268" r:id="rId11"/>
    <p:sldId id="264" r:id="rId12"/>
    <p:sldId id="272" r:id="rId13"/>
    <p:sldId id="274" r:id="rId14"/>
    <p:sldId id="275"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6147" autoAdjust="0"/>
  </p:normalViewPr>
  <p:slideViewPr>
    <p:cSldViewPr snapToGrid="0">
      <p:cViewPr varScale="1">
        <p:scale>
          <a:sx n="66" d="100"/>
          <a:sy n="66" d="100"/>
        </p:scale>
        <p:origin x="1330" y="6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25CD35-4EAB-499C-AF64-10F5F1B0E3EC}" type="doc">
      <dgm:prSet loTypeId="urn:microsoft.com/office/officeart/2005/8/layout/process2" loCatId="process" qsTypeId="urn:microsoft.com/office/officeart/2005/8/quickstyle/simple1" qsCatId="simple" csTypeId="urn:microsoft.com/office/officeart/2005/8/colors/accent1_2" csCatId="accent1" phldr="1"/>
      <dgm:spPr/>
    </dgm:pt>
    <dgm:pt modelId="{D3518B21-9923-47A0-87BF-B228F997434D}">
      <dgm:prSet phldrT="[テキスト]" custT="1"/>
      <dgm:spPr/>
      <dgm:t>
        <a:bodyPr anchor="b"/>
        <a:lstStyle/>
        <a:p>
          <a:pPr>
            <a:lnSpc>
              <a:spcPct val="50000"/>
            </a:lnSpc>
          </a:pPr>
          <a:r>
            <a:rPr kumimoji="1" lang="ja-JP" altLang="en-US" sz="1600" b="1" dirty="0" smtClean="0"/>
            <a:t>動いていないかを</a:t>
          </a:r>
          <a:endParaRPr kumimoji="1" lang="en-US" altLang="ja-JP" sz="1600" b="1" dirty="0" smtClean="0"/>
        </a:p>
        <a:p>
          <a:pPr>
            <a:lnSpc>
              <a:spcPct val="50000"/>
            </a:lnSpc>
          </a:pPr>
          <a:r>
            <a:rPr kumimoji="1" lang="ja-JP" altLang="en-US" sz="1800" b="1" dirty="0" smtClean="0"/>
            <a:t>判断</a:t>
          </a:r>
          <a:endParaRPr kumimoji="1" lang="ja-JP" altLang="en-US" sz="1800" b="1" dirty="0"/>
        </a:p>
      </dgm:t>
    </dgm:pt>
    <dgm:pt modelId="{6D42C2EC-F6D4-4F2A-9DA3-4DD62C6D33E6}" type="parTrans" cxnId="{F74AEFFA-EEE7-49BF-ADFA-FA26C0C62F01}">
      <dgm:prSet/>
      <dgm:spPr/>
      <dgm:t>
        <a:bodyPr/>
        <a:lstStyle/>
        <a:p>
          <a:endParaRPr kumimoji="1" lang="ja-JP" altLang="en-US"/>
        </a:p>
      </dgm:t>
    </dgm:pt>
    <dgm:pt modelId="{66C74CBE-B8AF-4AF5-A889-4EFFE9DB6081}" type="sibTrans" cxnId="{F74AEFFA-EEE7-49BF-ADFA-FA26C0C62F01}">
      <dgm:prSet/>
      <dgm:spPr/>
      <dgm:t>
        <a:bodyPr/>
        <a:lstStyle/>
        <a:p>
          <a:endParaRPr kumimoji="1" lang="ja-JP" altLang="en-US" dirty="0"/>
        </a:p>
      </dgm:t>
    </dgm:pt>
    <dgm:pt modelId="{7BEC5241-C7AD-47CD-9729-11E07CF09C54}">
      <dgm:prSet phldrT="[テキスト]" custT="1"/>
      <dgm:spPr/>
      <dgm:t>
        <a:bodyPr anchor="b"/>
        <a:lstStyle/>
        <a:p>
          <a:pPr>
            <a:lnSpc>
              <a:spcPct val="50000"/>
            </a:lnSpc>
          </a:pPr>
          <a:r>
            <a:rPr kumimoji="1" lang="ja-JP" altLang="en-US" sz="1800" b="1" dirty="0" smtClean="0"/>
            <a:t>現在の姿勢を</a:t>
          </a:r>
          <a:endParaRPr kumimoji="1" lang="en-US" altLang="ja-JP" sz="1800" b="1" dirty="0" smtClean="0"/>
        </a:p>
        <a:p>
          <a:pPr>
            <a:lnSpc>
              <a:spcPct val="50000"/>
            </a:lnSpc>
          </a:pPr>
          <a:r>
            <a:rPr kumimoji="1" lang="ja-JP" altLang="en-US" sz="1800" b="1" dirty="0" smtClean="0"/>
            <a:t>監視</a:t>
          </a:r>
          <a:endParaRPr kumimoji="1" lang="ja-JP" altLang="en-US" sz="1800" b="1" dirty="0"/>
        </a:p>
      </dgm:t>
    </dgm:pt>
    <dgm:pt modelId="{C3F7C75B-F57D-4E23-B4D5-9C42DC9B63B6}" type="parTrans" cxnId="{8B631EF9-7188-47B7-9969-BEECB51A4145}">
      <dgm:prSet/>
      <dgm:spPr/>
      <dgm:t>
        <a:bodyPr/>
        <a:lstStyle/>
        <a:p>
          <a:endParaRPr kumimoji="1" lang="ja-JP" altLang="en-US"/>
        </a:p>
      </dgm:t>
    </dgm:pt>
    <dgm:pt modelId="{69A71C08-5A35-4034-AB67-F0BC4F3E6DCA}" type="sibTrans" cxnId="{8B631EF9-7188-47B7-9969-BEECB51A4145}">
      <dgm:prSet/>
      <dgm:spPr/>
      <dgm:t>
        <a:bodyPr/>
        <a:lstStyle/>
        <a:p>
          <a:endParaRPr kumimoji="1" lang="ja-JP" altLang="en-US" dirty="0"/>
        </a:p>
      </dgm:t>
    </dgm:pt>
    <dgm:pt modelId="{BF6B7D06-73BC-49BC-8CC7-7FD67116C58B}">
      <dgm:prSet phldrT="[テキスト]" custT="1"/>
      <dgm:spPr/>
      <dgm:t>
        <a:bodyPr anchor="b"/>
        <a:lstStyle/>
        <a:p>
          <a:pPr>
            <a:lnSpc>
              <a:spcPct val="50000"/>
            </a:lnSpc>
          </a:pPr>
          <a:r>
            <a:rPr kumimoji="1" lang="ja-JP" altLang="en-US" sz="1400" b="1" dirty="0" smtClean="0"/>
            <a:t>一定時間姿勢が</a:t>
          </a:r>
          <a:endParaRPr kumimoji="1" lang="en-US" altLang="ja-JP" sz="1400" b="1" dirty="0" smtClean="0"/>
        </a:p>
        <a:p>
          <a:pPr>
            <a:lnSpc>
              <a:spcPct val="50000"/>
            </a:lnSpc>
          </a:pPr>
          <a:r>
            <a:rPr kumimoji="1" lang="ja-JP" altLang="en-US" sz="1400" b="1" dirty="0" smtClean="0"/>
            <a:t>悪ければ</a:t>
          </a:r>
          <a:endParaRPr kumimoji="1" lang="en-US" altLang="ja-JP" sz="1400" b="1" dirty="0" smtClean="0"/>
        </a:p>
        <a:p>
          <a:pPr>
            <a:lnSpc>
              <a:spcPct val="50000"/>
            </a:lnSpc>
          </a:pPr>
          <a:r>
            <a:rPr kumimoji="1" lang="ja-JP" altLang="en-US" sz="1800" b="1" dirty="0" smtClean="0"/>
            <a:t>警告</a:t>
          </a:r>
          <a:endParaRPr kumimoji="1" lang="ja-JP" altLang="en-US" sz="1800" b="1" dirty="0"/>
        </a:p>
      </dgm:t>
    </dgm:pt>
    <dgm:pt modelId="{AFA09960-5333-479C-9CA3-6BB27AA640D9}" type="parTrans" cxnId="{C7E367D1-33F8-48B2-A269-A135ED534E7B}">
      <dgm:prSet/>
      <dgm:spPr/>
      <dgm:t>
        <a:bodyPr/>
        <a:lstStyle/>
        <a:p>
          <a:endParaRPr kumimoji="1" lang="ja-JP" altLang="en-US"/>
        </a:p>
      </dgm:t>
    </dgm:pt>
    <dgm:pt modelId="{9E4045D3-3646-4996-AC3A-F2066A9C871E}" type="sibTrans" cxnId="{C7E367D1-33F8-48B2-A269-A135ED534E7B}">
      <dgm:prSet/>
      <dgm:spPr/>
      <dgm:t>
        <a:bodyPr/>
        <a:lstStyle/>
        <a:p>
          <a:endParaRPr kumimoji="1" lang="ja-JP" altLang="en-US"/>
        </a:p>
      </dgm:t>
    </dgm:pt>
    <dgm:pt modelId="{3CEDEB77-727A-468A-AB39-D65694F7237C}" type="pres">
      <dgm:prSet presAssocID="{4D25CD35-4EAB-499C-AF64-10F5F1B0E3EC}" presName="linearFlow" presStyleCnt="0">
        <dgm:presLayoutVars>
          <dgm:resizeHandles val="exact"/>
        </dgm:presLayoutVars>
      </dgm:prSet>
      <dgm:spPr/>
    </dgm:pt>
    <dgm:pt modelId="{57FF8DCE-967D-4851-B38F-CAA6DC8B79C8}" type="pres">
      <dgm:prSet presAssocID="{D3518B21-9923-47A0-87BF-B228F997434D}" presName="node" presStyleLbl="node1" presStyleIdx="0" presStyleCnt="3">
        <dgm:presLayoutVars>
          <dgm:bulletEnabled val="1"/>
        </dgm:presLayoutVars>
      </dgm:prSet>
      <dgm:spPr/>
      <dgm:t>
        <a:bodyPr/>
        <a:lstStyle/>
        <a:p>
          <a:endParaRPr kumimoji="1" lang="ja-JP" altLang="en-US"/>
        </a:p>
      </dgm:t>
    </dgm:pt>
    <dgm:pt modelId="{C88614EC-60C9-426D-9900-8A463A5F23A8}" type="pres">
      <dgm:prSet presAssocID="{66C74CBE-B8AF-4AF5-A889-4EFFE9DB6081}" presName="sibTrans" presStyleLbl="sibTrans2D1" presStyleIdx="0" presStyleCnt="2"/>
      <dgm:spPr/>
      <dgm:t>
        <a:bodyPr/>
        <a:lstStyle/>
        <a:p>
          <a:endParaRPr kumimoji="1" lang="ja-JP" altLang="en-US"/>
        </a:p>
      </dgm:t>
    </dgm:pt>
    <dgm:pt modelId="{A3416CB6-0F8C-4388-9CC1-565869B10D3C}" type="pres">
      <dgm:prSet presAssocID="{66C74CBE-B8AF-4AF5-A889-4EFFE9DB6081}" presName="connectorText" presStyleLbl="sibTrans2D1" presStyleIdx="0" presStyleCnt="2"/>
      <dgm:spPr/>
      <dgm:t>
        <a:bodyPr/>
        <a:lstStyle/>
        <a:p>
          <a:endParaRPr kumimoji="1" lang="ja-JP" altLang="en-US"/>
        </a:p>
      </dgm:t>
    </dgm:pt>
    <dgm:pt modelId="{08B1BD37-C192-4EB5-A08A-896FCEB7AC76}" type="pres">
      <dgm:prSet presAssocID="{7BEC5241-C7AD-47CD-9729-11E07CF09C54}" presName="node" presStyleLbl="node1" presStyleIdx="1" presStyleCnt="3">
        <dgm:presLayoutVars>
          <dgm:bulletEnabled val="1"/>
        </dgm:presLayoutVars>
      </dgm:prSet>
      <dgm:spPr/>
      <dgm:t>
        <a:bodyPr/>
        <a:lstStyle/>
        <a:p>
          <a:endParaRPr kumimoji="1" lang="ja-JP" altLang="en-US"/>
        </a:p>
      </dgm:t>
    </dgm:pt>
    <dgm:pt modelId="{DF71E932-E359-42E8-8D10-5FF82DF59AF3}" type="pres">
      <dgm:prSet presAssocID="{69A71C08-5A35-4034-AB67-F0BC4F3E6DCA}" presName="sibTrans" presStyleLbl="sibTrans2D1" presStyleIdx="1" presStyleCnt="2"/>
      <dgm:spPr/>
      <dgm:t>
        <a:bodyPr/>
        <a:lstStyle/>
        <a:p>
          <a:endParaRPr kumimoji="1" lang="ja-JP" altLang="en-US"/>
        </a:p>
      </dgm:t>
    </dgm:pt>
    <dgm:pt modelId="{EE0AB377-FD32-4731-92BA-6149201E7C89}" type="pres">
      <dgm:prSet presAssocID="{69A71C08-5A35-4034-AB67-F0BC4F3E6DCA}" presName="connectorText" presStyleLbl="sibTrans2D1" presStyleIdx="1" presStyleCnt="2"/>
      <dgm:spPr/>
      <dgm:t>
        <a:bodyPr/>
        <a:lstStyle/>
        <a:p>
          <a:endParaRPr kumimoji="1" lang="ja-JP" altLang="en-US"/>
        </a:p>
      </dgm:t>
    </dgm:pt>
    <dgm:pt modelId="{D470619E-4005-466B-AE3A-33F56CC171F7}" type="pres">
      <dgm:prSet presAssocID="{BF6B7D06-73BC-49BC-8CC7-7FD67116C58B}" presName="node" presStyleLbl="node1" presStyleIdx="2" presStyleCnt="3">
        <dgm:presLayoutVars>
          <dgm:bulletEnabled val="1"/>
        </dgm:presLayoutVars>
      </dgm:prSet>
      <dgm:spPr/>
      <dgm:t>
        <a:bodyPr/>
        <a:lstStyle/>
        <a:p>
          <a:endParaRPr kumimoji="1" lang="ja-JP" altLang="en-US"/>
        </a:p>
      </dgm:t>
    </dgm:pt>
  </dgm:ptLst>
  <dgm:cxnLst>
    <dgm:cxn modelId="{7A8DA208-3A50-4A27-9767-9737C10EC720}" type="presOf" srcId="{69A71C08-5A35-4034-AB67-F0BC4F3E6DCA}" destId="{EE0AB377-FD32-4731-92BA-6149201E7C89}" srcOrd="1" destOrd="0" presId="urn:microsoft.com/office/officeart/2005/8/layout/process2"/>
    <dgm:cxn modelId="{9F74A4EF-5881-4B99-9B81-B2DB8E87074E}" type="presOf" srcId="{D3518B21-9923-47A0-87BF-B228F997434D}" destId="{57FF8DCE-967D-4851-B38F-CAA6DC8B79C8}" srcOrd="0" destOrd="0" presId="urn:microsoft.com/office/officeart/2005/8/layout/process2"/>
    <dgm:cxn modelId="{C7E367D1-33F8-48B2-A269-A135ED534E7B}" srcId="{4D25CD35-4EAB-499C-AF64-10F5F1B0E3EC}" destId="{BF6B7D06-73BC-49BC-8CC7-7FD67116C58B}" srcOrd="2" destOrd="0" parTransId="{AFA09960-5333-479C-9CA3-6BB27AA640D9}" sibTransId="{9E4045D3-3646-4996-AC3A-F2066A9C871E}"/>
    <dgm:cxn modelId="{DBD2518A-B7FB-4EC7-A5C6-85F0A7F3CC8E}" type="presOf" srcId="{69A71C08-5A35-4034-AB67-F0BC4F3E6DCA}" destId="{DF71E932-E359-42E8-8D10-5FF82DF59AF3}" srcOrd="0" destOrd="0" presId="urn:microsoft.com/office/officeart/2005/8/layout/process2"/>
    <dgm:cxn modelId="{ECFB45AF-3C5A-485B-8C6D-8B5EABA5AAFF}" type="presOf" srcId="{7BEC5241-C7AD-47CD-9729-11E07CF09C54}" destId="{08B1BD37-C192-4EB5-A08A-896FCEB7AC76}" srcOrd="0" destOrd="0" presId="urn:microsoft.com/office/officeart/2005/8/layout/process2"/>
    <dgm:cxn modelId="{BC23609A-3E1A-4E24-9396-DBFDB3AD632F}" type="presOf" srcId="{66C74CBE-B8AF-4AF5-A889-4EFFE9DB6081}" destId="{C88614EC-60C9-426D-9900-8A463A5F23A8}" srcOrd="0" destOrd="0" presId="urn:microsoft.com/office/officeart/2005/8/layout/process2"/>
    <dgm:cxn modelId="{A6BABF26-8717-480B-A352-2D3ACF0043F4}" type="presOf" srcId="{4D25CD35-4EAB-499C-AF64-10F5F1B0E3EC}" destId="{3CEDEB77-727A-468A-AB39-D65694F7237C}" srcOrd="0" destOrd="0" presId="urn:microsoft.com/office/officeart/2005/8/layout/process2"/>
    <dgm:cxn modelId="{0228BE59-3281-400D-9D28-D412DFF3BC07}" type="presOf" srcId="{66C74CBE-B8AF-4AF5-A889-4EFFE9DB6081}" destId="{A3416CB6-0F8C-4388-9CC1-565869B10D3C}" srcOrd="1" destOrd="0" presId="urn:microsoft.com/office/officeart/2005/8/layout/process2"/>
    <dgm:cxn modelId="{F74AEFFA-EEE7-49BF-ADFA-FA26C0C62F01}" srcId="{4D25CD35-4EAB-499C-AF64-10F5F1B0E3EC}" destId="{D3518B21-9923-47A0-87BF-B228F997434D}" srcOrd="0" destOrd="0" parTransId="{6D42C2EC-F6D4-4F2A-9DA3-4DD62C6D33E6}" sibTransId="{66C74CBE-B8AF-4AF5-A889-4EFFE9DB6081}"/>
    <dgm:cxn modelId="{800DB345-3483-4281-9715-07171BB8F7F7}" type="presOf" srcId="{BF6B7D06-73BC-49BC-8CC7-7FD67116C58B}" destId="{D470619E-4005-466B-AE3A-33F56CC171F7}" srcOrd="0" destOrd="0" presId="urn:microsoft.com/office/officeart/2005/8/layout/process2"/>
    <dgm:cxn modelId="{8B631EF9-7188-47B7-9969-BEECB51A4145}" srcId="{4D25CD35-4EAB-499C-AF64-10F5F1B0E3EC}" destId="{7BEC5241-C7AD-47CD-9729-11E07CF09C54}" srcOrd="1" destOrd="0" parTransId="{C3F7C75B-F57D-4E23-B4D5-9C42DC9B63B6}" sibTransId="{69A71C08-5A35-4034-AB67-F0BC4F3E6DCA}"/>
    <dgm:cxn modelId="{484B6CFF-A67C-4606-B345-ACD266B2C007}" type="presParOf" srcId="{3CEDEB77-727A-468A-AB39-D65694F7237C}" destId="{57FF8DCE-967D-4851-B38F-CAA6DC8B79C8}" srcOrd="0" destOrd="0" presId="urn:microsoft.com/office/officeart/2005/8/layout/process2"/>
    <dgm:cxn modelId="{D83A7378-EE38-498F-8803-A44A72338965}" type="presParOf" srcId="{3CEDEB77-727A-468A-AB39-D65694F7237C}" destId="{C88614EC-60C9-426D-9900-8A463A5F23A8}" srcOrd="1" destOrd="0" presId="urn:microsoft.com/office/officeart/2005/8/layout/process2"/>
    <dgm:cxn modelId="{DB161691-C36B-45D8-9B59-52D733A2B3B5}" type="presParOf" srcId="{C88614EC-60C9-426D-9900-8A463A5F23A8}" destId="{A3416CB6-0F8C-4388-9CC1-565869B10D3C}" srcOrd="0" destOrd="0" presId="urn:microsoft.com/office/officeart/2005/8/layout/process2"/>
    <dgm:cxn modelId="{90C3BF77-8E9A-49FF-B358-BB0ABD80D70C}" type="presParOf" srcId="{3CEDEB77-727A-468A-AB39-D65694F7237C}" destId="{08B1BD37-C192-4EB5-A08A-896FCEB7AC76}" srcOrd="2" destOrd="0" presId="urn:microsoft.com/office/officeart/2005/8/layout/process2"/>
    <dgm:cxn modelId="{932042AA-6175-4A48-959B-88C922408D44}" type="presParOf" srcId="{3CEDEB77-727A-468A-AB39-D65694F7237C}" destId="{DF71E932-E359-42E8-8D10-5FF82DF59AF3}" srcOrd="3" destOrd="0" presId="urn:microsoft.com/office/officeart/2005/8/layout/process2"/>
    <dgm:cxn modelId="{FD35ABF1-479C-4996-9C73-427353483298}" type="presParOf" srcId="{DF71E932-E359-42E8-8D10-5FF82DF59AF3}" destId="{EE0AB377-FD32-4731-92BA-6149201E7C89}" srcOrd="0" destOrd="0" presId="urn:microsoft.com/office/officeart/2005/8/layout/process2"/>
    <dgm:cxn modelId="{091BBCB5-1BF2-4DFE-915D-1EAA0B986851}" type="presParOf" srcId="{3CEDEB77-727A-468A-AB39-D65694F7237C}" destId="{D470619E-4005-466B-AE3A-33F56CC171F7}"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FF8DCE-967D-4851-B38F-CAA6DC8B79C8}">
      <dsp:nvSpPr>
        <dsp:cNvPr id="0" name=""/>
        <dsp:cNvSpPr/>
      </dsp:nvSpPr>
      <dsp:spPr>
        <a:xfrm>
          <a:off x="1957143" y="0"/>
          <a:ext cx="1874238" cy="1041243"/>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b" anchorCtr="0">
          <a:noAutofit/>
        </a:bodyPr>
        <a:lstStyle/>
        <a:p>
          <a:pPr lvl="0" algn="ctr" defTabSz="711200">
            <a:lnSpc>
              <a:spcPct val="50000"/>
            </a:lnSpc>
            <a:spcBef>
              <a:spcPct val="0"/>
            </a:spcBef>
            <a:spcAft>
              <a:spcPct val="35000"/>
            </a:spcAft>
          </a:pPr>
          <a:r>
            <a:rPr kumimoji="1" lang="ja-JP" altLang="en-US" sz="1600" b="1" kern="1200" dirty="0" smtClean="0"/>
            <a:t>動いていないかを</a:t>
          </a:r>
          <a:endParaRPr kumimoji="1" lang="en-US" altLang="ja-JP" sz="1600" b="1" kern="1200" dirty="0" smtClean="0"/>
        </a:p>
        <a:p>
          <a:pPr lvl="0" algn="ctr" defTabSz="711200">
            <a:lnSpc>
              <a:spcPct val="50000"/>
            </a:lnSpc>
            <a:spcBef>
              <a:spcPct val="0"/>
            </a:spcBef>
            <a:spcAft>
              <a:spcPct val="35000"/>
            </a:spcAft>
          </a:pPr>
          <a:r>
            <a:rPr kumimoji="1" lang="ja-JP" altLang="en-US" sz="1800" b="1" kern="1200" dirty="0" smtClean="0"/>
            <a:t>判断</a:t>
          </a:r>
          <a:endParaRPr kumimoji="1" lang="ja-JP" altLang="en-US" sz="1800" b="1" kern="1200" dirty="0"/>
        </a:p>
      </dsp:txBody>
      <dsp:txXfrm>
        <a:off x="1987640" y="30497"/>
        <a:ext cx="1813244" cy="980249"/>
      </dsp:txXfrm>
    </dsp:sp>
    <dsp:sp modelId="{C88614EC-60C9-426D-9900-8A463A5F23A8}">
      <dsp:nvSpPr>
        <dsp:cNvPr id="0" name=""/>
        <dsp:cNvSpPr/>
      </dsp:nvSpPr>
      <dsp:spPr>
        <a:xfrm rot="5400000">
          <a:off x="2699029" y="1067274"/>
          <a:ext cx="390466" cy="46855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kumimoji="1" lang="ja-JP" altLang="en-US" sz="1900" kern="1200" dirty="0"/>
        </a:p>
      </dsp:txBody>
      <dsp:txXfrm rot="-5400000">
        <a:off x="2753695" y="1106320"/>
        <a:ext cx="281135" cy="273326"/>
      </dsp:txXfrm>
    </dsp:sp>
    <dsp:sp modelId="{08B1BD37-C192-4EB5-A08A-896FCEB7AC76}">
      <dsp:nvSpPr>
        <dsp:cNvPr id="0" name=""/>
        <dsp:cNvSpPr/>
      </dsp:nvSpPr>
      <dsp:spPr>
        <a:xfrm>
          <a:off x="1957143" y="1561865"/>
          <a:ext cx="1874238" cy="1041243"/>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b" anchorCtr="0">
          <a:noAutofit/>
        </a:bodyPr>
        <a:lstStyle/>
        <a:p>
          <a:pPr lvl="0" algn="ctr" defTabSz="800100">
            <a:lnSpc>
              <a:spcPct val="50000"/>
            </a:lnSpc>
            <a:spcBef>
              <a:spcPct val="0"/>
            </a:spcBef>
            <a:spcAft>
              <a:spcPct val="35000"/>
            </a:spcAft>
          </a:pPr>
          <a:r>
            <a:rPr kumimoji="1" lang="ja-JP" altLang="en-US" sz="1800" b="1" kern="1200" dirty="0" smtClean="0"/>
            <a:t>現在の姿勢を</a:t>
          </a:r>
          <a:endParaRPr kumimoji="1" lang="en-US" altLang="ja-JP" sz="1800" b="1" kern="1200" dirty="0" smtClean="0"/>
        </a:p>
        <a:p>
          <a:pPr lvl="0" algn="ctr" defTabSz="800100">
            <a:lnSpc>
              <a:spcPct val="50000"/>
            </a:lnSpc>
            <a:spcBef>
              <a:spcPct val="0"/>
            </a:spcBef>
            <a:spcAft>
              <a:spcPct val="35000"/>
            </a:spcAft>
          </a:pPr>
          <a:r>
            <a:rPr kumimoji="1" lang="ja-JP" altLang="en-US" sz="1800" b="1" kern="1200" dirty="0" smtClean="0"/>
            <a:t>監視</a:t>
          </a:r>
          <a:endParaRPr kumimoji="1" lang="ja-JP" altLang="en-US" sz="1800" b="1" kern="1200" dirty="0"/>
        </a:p>
      </dsp:txBody>
      <dsp:txXfrm>
        <a:off x="1987640" y="1592362"/>
        <a:ext cx="1813244" cy="980249"/>
      </dsp:txXfrm>
    </dsp:sp>
    <dsp:sp modelId="{DF71E932-E359-42E8-8D10-5FF82DF59AF3}">
      <dsp:nvSpPr>
        <dsp:cNvPr id="0" name=""/>
        <dsp:cNvSpPr/>
      </dsp:nvSpPr>
      <dsp:spPr>
        <a:xfrm rot="5400000">
          <a:off x="2699029" y="2629140"/>
          <a:ext cx="390466" cy="46855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kumimoji="1" lang="ja-JP" altLang="en-US" sz="1900" kern="1200" dirty="0"/>
        </a:p>
      </dsp:txBody>
      <dsp:txXfrm rot="-5400000">
        <a:off x="2753695" y="2668186"/>
        <a:ext cx="281135" cy="273326"/>
      </dsp:txXfrm>
    </dsp:sp>
    <dsp:sp modelId="{D470619E-4005-466B-AE3A-33F56CC171F7}">
      <dsp:nvSpPr>
        <dsp:cNvPr id="0" name=""/>
        <dsp:cNvSpPr/>
      </dsp:nvSpPr>
      <dsp:spPr>
        <a:xfrm>
          <a:off x="1957143" y="3123731"/>
          <a:ext cx="1874238" cy="1041243"/>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b" anchorCtr="0">
          <a:noAutofit/>
        </a:bodyPr>
        <a:lstStyle/>
        <a:p>
          <a:pPr lvl="0" algn="ctr" defTabSz="622300">
            <a:lnSpc>
              <a:spcPct val="50000"/>
            </a:lnSpc>
            <a:spcBef>
              <a:spcPct val="0"/>
            </a:spcBef>
            <a:spcAft>
              <a:spcPct val="35000"/>
            </a:spcAft>
          </a:pPr>
          <a:r>
            <a:rPr kumimoji="1" lang="ja-JP" altLang="en-US" sz="1400" b="1" kern="1200" dirty="0" smtClean="0"/>
            <a:t>一定時間姿勢が</a:t>
          </a:r>
          <a:endParaRPr kumimoji="1" lang="en-US" altLang="ja-JP" sz="1400" b="1" kern="1200" dirty="0" smtClean="0"/>
        </a:p>
        <a:p>
          <a:pPr lvl="0" algn="ctr" defTabSz="622300">
            <a:lnSpc>
              <a:spcPct val="50000"/>
            </a:lnSpc>
            <a:spcBef>
              <a:spcPct val="0"/>
            </a:spcBef>
            <a:spcAft>
              <a:spcPct val="35000"/>
            </a:spcAft>
          </a:pPr>
          <a:r>
            <a:rPr kumimoji="1" lang="ja-JP" altLang="en-US" sz="1400" b="1" kern="1200" dirty="0" smtClean="0"/>
            <a:t>悪ければ</a:t>
          </a:r>
          <a:endParaRPr kumimoji="1" lang="en-US" altLang="ja-JP" sz="1400" b="1" kern="1200" dirty="0" smtClean="0"/>
        </a:p>
        <a:p>
          <a:pPr lvl="0" algn="ctr" defTabSz="622300">
            <a:lnSpc>
              <a:spcPct val="50000"/>
            </a:lnSpc>
            <a:spcBef>
              <a:spcPct val="0"/>
            </a:spcBef>
            <a:spcAft>
              <a:spcPct val="35000"/>
            </a:spcAft>
          </a:pPr>
          <a:r>
            <a:rPr kumimoji="1" lang="ja-JP" altLang="en-US" sz="1800" b="1" kern="1200" dirty="0" smtClean="0"/>
            <a:t>警告</a:t>
          </a:r>
          <a:endParaRPr kumimoji="1" lang="ja-JP" altLang="en-US" sz="1800" b="1" kern="1200" dirty="0"/>
        </a:p>
      </dsp:txBody>
      <dsp:txXfrm>
        <a:off x="1987640" y="3154228"/>
        <a:ext cx="1813244" cy="980249"/>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D8DCFA-266A-436F-BAE4-D5D0784FA13E}" type="datetimeFigureOut">
              <a:rPr kumimoji="1" lang="ja-JP" altLang="en-US" smtClean="0"/>
              <a:t>2021/1/28</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E48C90-A395-4210-804B-FE79EA8F5F8C}" type="slidenum">
              <a:rPr kumimoji="1" lang="ja-JP" altLang="en-US" smtClean="0"/>
              <a:t>‹#›</a:t>
            </a:fld>
            <a:endParaRPr kumimoji="1" lang="ja-JP" altLang="en-US"/>
          </a:p>
        </p:txBody>
      </p:sp>
    </p:spTree>
    <p:extLst>
      <p:ext uri="{BB962C8B-B14F-4D97-AF65-F5344CB8AC3E}">
        <p14:creationId xmlns:p14="http://schemas.microsoft.com/office/powerpoint/2010/main" val="280351936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これから私たちのアプリ、グッドスタイルの発表を始めます。開発は羽根田、萩原、井谷です。よろしくお願いします。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04E48C90-A395-4210-804B-FE79EA8F5F8C}" type="slidenum">
              <a:rPr kumimoji="1" lang="ja-JP" altLang="en-US" smtClean="0"/>
              <a:t>1</a:t>
            </a:fld>
            <a:endParaRPr kumimoji="1" lang="ja-JP" altLang="en-US" dirty="0"/>
          </a:p>
        </p:txBody>
      </p:sp>
    </p:spTree>
    <p:extLst>
      <p:ext uri="{BB962C8B-B14F-4D97-AF65-F5344CB8AC3E}">
        <p14:creationId xmlns:p14="http://schemas.microsoft.com/office/powerpoint/2010/main" val="1156092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姿勢が悪くなると</a:t>
            </a:r>
            <a:r>
              <a:rPr kumimoji="1" lang="en-US" altLang="ja-JP" dirty="0" smtClean="0"/>
              <a:t>/</a:t>
            </a:r>
            <a:r>
              <a:rPr kumimoji="1" lang="ja-JP" altLang="en-US" dirty="0" smtClean="0"/>
              <a:t>その姿勢の悪い状態がクセになり、背筋がずっと曲がった状態</a:t>
            </a:r>
            <a:r>
              <a:rPr kumimoji="1" lang="en-US" altLang="ja-JP" dirty="0" smtClean="0"/>
              <a:t>/</a:t>
            </a:r>
            <a:r>
              <a:rPr kumimoji="1" lang="ja-JP" altLang="en-US" dirty="0" smtClean="0"/>
              <a:t>体に一番負荷がかかる状態が楽になる。</a:t>
            </a:r>
            <a:r>
              <a:rPr kumimoji="1" lang="en-US" altLang="ja-JP" dirty="0" smtClean="0"/>
              <a:t>/</a:t>
            </a:r>
            <a:r>
              <a:rPr kumimoji="1" lang="ja-JP" altLang="en-US" dirty="0" smtClean="0"/>
              <a:t>そしてまた姿勢が悪くなる</a:t>
            </a:r>
            <a:r>
              <a:rPr kumimoji="1" lang="en-US" altLang="ja-JP" dirty="0" smtClean="0"/>
              <a:t>…</a:t>
            </a:r>
            <a:endParaRPr kumimoji="1" lang="ja-JP" altLang="en-US" dirty="0" smtClean="0"/>
          </a:p>
          <a:p>
            <a:r>
              <a:rPr kumimoji="1" lang="ja-JP" altLang="en-US" dirty="0" smtClean="0"/>
              <a:t>　この負のスパイラルを改善したいと思い、今回の開発に至りました。</a:t>
            </a:r>
            <a:endParaRPr kumimoji="1" lang="ja-JP" altLang="en-US" dirty="0"/>
          </a:p>
        </p:txBody>
      </p:sp>
      <p:sp>
        <p:nvSpPr>
          <p:cNvPr id="4" name="スライド番号プレースホルダー 3"/>
          <p:cNvSpPr>
            <a:spLocks noGrp="1"/>
          </p:cNvSpPr>
          <p:nvPr>
            <p:ph type="sldNum" sz="quarter" idx="10"/>
          </p:nvPr>
        </p:nvSpPr>
        <p:spPr/>
        <p:txBody>
          <a:bodyPr/>
          <a:lstStyle/>
          <a:p>
            <a:fld id="{04E48C90-A395-4210-804B-FE79EA8F5F8C}" type="slidenum">
              <a:rPr kumimoji="1" lang="ja-JP" altLang="en-US" smtClean="0"/>
              <a:t>10</a:t>
            </a:fld>
            <a:endParaRPr kumimoji="1" lang="ja-JP" altLang="en-US" dirty="0"/>
          </a:p>
        </p:txBody>
      </p:sp>
    </p:spTree>
    <p:extLst>
      <p:ext uri="{BB962C8B-B14F-4D97-AF65-F5344CB8AC3E}">
        <p14:creationId xmlns:p14="http://schemas.microsoft.com/office/powerpoint/2010/main" val="29102105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では、このアプリの強みを２つ紹介したいと思います。</a:t>
            </a:r>
            <a:endParaRPr kumimoji="1" lang="en-US" altLang="ja-JP" dirty="0" smtClean="0"/>
          </a:p>
          <a:p>
            <a:r>
              <a:rPr kumimoji="1" lang="ja-JP" altLang="en-US" dirty="0" smtClean="0"/>
              <a:t>１つめは、直ぐには警告しないところです。少し姿勢が悪くなっただけですぐに何度も警告するのは煩わしいと感じた為です。</a:t>
            </a:r>
            <a:endParaRPr kumimoji="1" lang="en-US" altLang="ja-JP" dirty="0" smtClean="0"/>
          </a:p>
          <a:p>
            <a:r>
              <a:rPr kumimoji="1" lang="ja-JP" altLang="en-US" dirty="0" smtClean="0"/>
              <a:t>また、すぐには通知をしないことで、長期的な姿勢の悪さを正しく検知するためです。警告までのフローとして、動いていないかを判断し、現在の姿勢を計測します。そして、４５秒継続して姿勢が悪ければ警告を行います。その為、姿勢の悪さを正確に計測し、警告を行うことができるのです。</a:t>
            </a:r>
            <a:endParaRPr kumimoji="1" lang="ja-JP" altLang="en-US" dirty="0"/>
          </a:p>
        </p:txBody>
      </p:sp>
      <p:sp>
        <p:nvSpPr>
          <p:cNvPr id="4" name="スライド番号プレースホルダー 3"/>
          <p:cNvSpPr>
            <a:spLocks noGrp="1"/>
          </p:cNvSpPr>
          <p:nvPr>
            <p:ph type="sldNum" sz="quarter" idx="10"/>
          </p:nvPr>
        </p:nvSpPr>
        <p:spPr/>
        <p:txBody>
          <a:bodyPr/>
          <a:lstStyle/>
          <a:p>
            <a:fld id="{04E48C90-A395-4210-804B-FE79EA8F5F8C}" type="slidenum">
              <a:rPr kumimoji="1" lang="ja-JP" altLang="en-US" smtClean="0"/>
              <a:t>11</a:t>
            </a:fld>
            <a:endParaRPr kumimoji="1" lang="ja-JP" altLang="en-US" dirty="0"/>
          </a:p>
        </p:txBody>
      </p:sp>
    </p:spTree>
    <p:extLst>
      <p:ext uri="{BB962C8B-B14F-4D97-AF65-F5344CB8AC3E}">
        <p14:creationId xmlns:p14="http://schemas.microsoft.com/office/powerpoint/2010/main" val="12209193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次に２つめは、グラフの傾向による姿勢改善の参考になるところです。</a:t>
            </a:r>
            <a:endParaRPr kumimoji="1" lang="en-US" altLang="ja-JP" dirty="0" smtClean="0"/>
          </a:p>
          <a:p>
            <a:r>
              <a:rPr kumimoji="1" lang="ja-JP" altLang="en-US" dirty="0" smtClean="0"/>
              <a:t>利用者が自分の姿勢の傾向を把握することで、利用者に自分の姿勢について意識づけることが出来るためです。</a:t>
            </a:r>
            <a:endParaRPr kumimoji="1" lang="ja-JP" altLang="en-US" dirty="0"/>
          </a:p>
        </p:txBody>
      </p:sp>
      <p:sp>
        <p:nvSpPr>
          <p:cNvPr id="4" name="スライド番号プレースホルダー 3"/>
          <p:cNvSpPr>
            <a:spLocks noGrp="1"/>
          </p:cNvSpPr>
          <p:nvPr>
            <p:ph type="sldNum" sz="quarter" idx="10"/>
          </p:nvPr>
        </p:nvSpPr>
        <p:spPr/>
        <p:txBody>
          <a:bodyPr/>
          <a:lstStyle/>
          <a:p>
            <a:fld id="{04E48C90-A395-4210-804B-FE79EA8F5F8C}" type="slidenum">
              <a:rPr kumimoji="1" lang="ja-JP" altLang="en-US" smtClean="0"/>
              <a:t>12</a:t>
            </a:fld>
            <a:endParaRPr kumimoji="1" lang="ja-JP" altLang="en-US" dirty="0"/>
          </a:p>
        </p:txBody>
      </p:sp>
    </p:spTree>
    <p:extLst>
      <p:ext uri="{BB962C8B-B14F-4D97-AF65-F5344CB8AC3E}">
        <p14:creationId xmlns:p14="http://schemas.microsoft.com/office/powerpoint/2010/main" val="825239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姿勢というのは自分で良くしようとしても、いつの間にか悪くなってしまうものです。感覚的には分かりづらかった姿勢も、傾向をつかむことでより改善しやすくなるものです。自分の姿勢の</a:t>
            </a:r>
            <a:r>
              <a:rPr kumimoji="1" lang="en-US" altLang="ja-JP" dirty="0" smtClean="0"/>
              <a:t>/</a:t>
            </a:r>
            <a:r>
              <a:rPr kumimoji="1" lang="ja-JP" altLang="en-US" dirty="0" smtClean="0"/>
              <a:t>傾向を知ることで</a:t>
            </a:r>
            <a:r>
              <a:rPr kumimoji="1" lang="en-US" altLang="ja-JP" dirty="0" smtClean="0"/>
              <a:t>/</a:t>
            </a:r>
            <a:r>
              <a:rPr kumimoji="1" lang="ja-JP" altLang="en-US" dirty="0" smtClean="0"/>
              <a:t>健康につなげることができる。</a:t>
            </a:r>
            <a:endParaRPr kumimoji="1" lang="en-US" altLang="ja-JP" dirty="0" smtClean="0"/>
          </a:p>
          <a:p>
            <a:r>
              <a:rPr kumimoji="1" lang="en-US" altLang="ja-JP" dirty="0" smtClean="0"/>
              <a:t>/</a:t>
            </a:r>
            <a:r>
              <a:rPr kumimoji="1" lang="ja-JP" altLang="en-US" dirty="0" smtClean="0"/>
              <a:t>簡単操作でぐんとスタイルが良くなるように。あなたもグッドスタイルを使ってみませんか？</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04E48C90-A395-4210-804B-FE79EA8F5F8C}" type="slidenum">
              <a:rPr kumimoji="1" lang="ja-JP" altLang="en-US" smtClean="0"/>
              <a:t>13</a:t>
            </a:fld>
            <a:endParaRPr kumimoji="1" lang="ja-JP" altLang="en-US"/>
          </a:p>
        </p:txBody>
      </p:sp>
    </p:spTree>
    <p:extLst>
      <p:ext uri="{BB962C8B-B14F-4D97-AF65-F5344CB8AC3E}">
        <p14:creationId xmlns:p14="http://schemas.microsoft.com/office/powerpoint/2010/main" val="4105448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このアプリは利用者の姿勢を計測し、警告とグラフを用いて、姿勢の悪さを指摘することで姿勢の改善を手助けするアプリケーションです。</a:t>
            </a:r>
            <a:endParaRPr kumimoji="1" lang="ja-JP" altLang="en-US" dirty="0"/>
          </a:p>
        </p:txBody>
      </p:sp>
      <p:sp>
        <p:nvSpPr>
          <p:cNvPr id="4" name="スライド番号プレースホルダー 3"/>
          <p:cNvSpPr>
            <a:spLocks noGrp="1"/>
          </p:cNvSpPr>
          <p:nvPr>
            <p:ph type="sldNum" sz="quarter" idx="10"/>
          </p:nvPr>
        </p:nvSpPr>
        <p:spPr/>
        <p:txBody>
          <a:bodyPr/>
          <a:lstStyle/>
          <a:p>
            <a:fld id="{04E48C90-A395-4210-804B-FE79EA8F5F8C}" type="slidenum">
              <a:rPr kumimoji="1" lang="ja-JP" altLang="en-US" smtClean="0"/>
              <a:t>2</a:t>
            </a:fld>
            <a:endParaRPr kumimoji="1" lang="ja-JP" altLang="en-US" dirty="0"/>
          </a:p>
        </p:txBody>
      </p:sp>
    </p:spTree>
    <p:extLst>
      <p:ext uri="{BB962C8B-B14F-4D97-AF65-F5344CB8AC3E}">
        <p14:creationId xmlns:p14="http://schemas.microsoft.com/office/powerpoint/2010/main" val="4184987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まず、アプリの画面と操作を説明します。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04E48C90-A395-4210-804B-FE79EA8F5F8C}" type="slidenum">
              <a:rPr kumimoji="1" lang="ja-JP" altLang="en-US" smtClean="0"/>
              <a:t>3</a:t>
            </a:fld>
            <a:endParaRPr kumimoji="1" lang="ja-JP" altLang="en-US"/>
          </a:p>
        </p:txBody>
      </p:sp>
    </p:spTree>
    <p:extLst>
      <p:ext uri="{BB962C8B-B14F-4D97-AF65-F5344CB8AC3E}">
        <p14:creationId xmlns:p14="http://schemas.microsoft.com/office/powerpoint/2010/main" val="671893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アプリを起動すると、はじめにこの画面が表示されます。</a:t>
            </a:r>
            <a:r>
              <a:rPr kumimoji="1" lang="en-US" altLang="ja-JP" baseline="0" dirty="0" smtClean="0"/>
              <a:t>ON</a:t>
            </a:r>
            <a:r>
              <a:rPr kumimoji="1" lang="ja-JP" altLang="en-US" baseline="0" dirty="0" smtClean="0"/>
              <a:t>ボタンを押して胸ポケットに入れると計測が開始されます。</a:t>
            </a:r>
            <a:endParaRPr kumimoji="1" lang="en-US" altLang="ja-JP" baseline="0" dirty="0" smtClean="0"/>
          </a:p>
          <a:p>
            <a:r>
              <a:rPr kumimoji="1" lang="en-US" altLang="ja-JP" baseline="0" dirty="0" smtClean="0"/>
              <a:t>/</a:t>
            </a:r>
            <a:r>
              <a:rPr kumimoji="1" lang="ja-JP" altLang="en-US" baseline="0" dirty="0" smtClean="0"/>
              <a:t>グラフは前後左右の傾き率を表しています。姿勢が正しければ、上に正常ですと表示されます。</a:t>
            </a:r>
            <a:endParaRPr kumimoji="1" lang="en-US" altLang="ja-JP" baseline="0" dirty="0" smtClean="0"/>
          </a:p>
          <a:p>
            <a:endParaRPr kumimoji="1" lang="en-US" altLang="ja-JP" baseline="0" dirty="0" smtClean="0"/>
          </a:p>
        </p:txBody>
      </p:sp>
      <p:sp>
        <p:nvSpPr>
          <p:cNvPr id="4" name="スライド番号プレースホルダー 3"/>
          <p:cNvSpPr>
            <a:spLocks noGrp="1"/>
          </p:cNvSpPr>
          <p:nvPr>
            <p:ph type="sldNum" sz="quarter" idx="10"/>
          </p:nvPr>
        </p:nvSpPr>
        <p:spPr/>
        <p:txBody>
          <a:bodyPr/>
          <a:lstStyle/>
          <a:p>
            <a:fld id="{04E48C90-A395-4210-804B-FE79EA8F5F8C}" type="slidenum">
              <a:rPr kumimoji="1" lang="ja-JP" altLang="en-US" smtClean="0"/>
              <a:t>4</a:t>
            </a:fld>
            <a:endParaRPr kumimoji="1" lang="ja-JP" altLang="en-US"/>
          </a:p>
        </p:txBody>
      </p:sp>
    </p:spTree>
    <p:extLst>
      <p:ext uri="{BB962C8B-B14F-4D97-AF65-F5344CB8AC3E}">
        <p14:creationId xmlns:p14="http://schemas.microsoft.com/office/powerpoint/2010/main" val="6042279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そして、４５秒姿勢が悪い状態が続くと、バイブレーションと共に画面に警告が表示されます。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04E48C90-A395-4210-804B-FE79EA8F5F8C}" type="slidenum">
              <a:rPr kumimoji="1" lang="ja-JP" altLang="en-US" smtClean="0"/>
              <a:t>5</a:t>
            </a:fld>
            <a:endParaRPr kumimoji="1" lang="ja-JP" altLang="en-US"/>
          </a:p>
        </p:txBody>
      </p:sp>
    </p:spTree>
    <p:extLst>
      <p:ext uri="{BB962C8B-B14F-4D97-AF65-F5344CB8AC3E}">
        <p14:creationId xmlns:p14="http://schemas.microsoft.com/office/powerpoint/2010/main" val="5424876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そして、画面を左にスライドすると、あなたの体の傾き傾向を知ることができます。</a:t>
            </a:r>
            <a:endParaRPr kumimoji="1" lang="en-US" altLang="ja-JP" dirty="0" smtClean="0"/>
          </a:p>
          <a:p>
            <a:r>
              <a:rPr kumimoji="1" lang="ja-JP" altLang="en-US" dirty="0" smtClean="0"/>
              <a:t>また、今日１日に何回警告が行われたか、いつ警告が行われたかも知ることができます。</a:t>
            </a:r>
            <a:endParaRPr kumimoji="1" lang="en-US" altLang="ja-JP" dirty="0" smtClean="0"/>
          </a:p>
          <a:p>
            <a:r>
              <a:rPr kumimoji="1" lang="en-US" altLang="ja-JP" dirty="0" smtClean="0"/>
              <a:t>/</a:t>
            </a:r>
            <a:r>
              <a:rPr kumimoji="1" lang="ja-JP" altLang="en-US" dirty="0" smtClean="0"/>
              <a:t>上のグラフはあなたが前後左右どの方向によく傾いているかを表すグラフです。</a:t>
            </a:r>
            <a:endParaRPr kumimoji="1" lang="en-US" altLang="ja-JP" dirty="0" smtClean="0"/>
          </a:p>
          <a:p>
            <a:r>
              <a:rPr kumimoji="1" lang="en-US" altLang="ja-JP" dirty="0" smtClean="0"/>
              <a:t>/</a:t>
            </a:r>
            <a:r>
              <a:rPr kumimoji="1" lang="ja-JP" altLang="en-US" dirty="0" smtClean="0"/>
              <a:t>下のグラフはこのアプリを使用していて、いつ、何回警告が起こったかを表しています。</a:t>
            </a:r>
            <a:r>
              <a:rPr kumimoji="1" lang="en-US" altLang="ja-JP" dirty="0" smtClean="0"/>
              <a:t>/</a:t>
            </a:r>
            <a:r>
              <a:rPr kumimoji="1" lang="ja-JP" altLang="en-US" dirty="0" smtClean="0"/>
              <a:t>これにより、一日でいつ姿勢が悪くなったのか、何回姿勢が悪いと判断されたのか知ることが出来ます。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04E48C90-A395-4210-804B-FE79EA8F5F8C}" type="slidenum">
              <a:rPr kumimoji="1" lang="ja-JP" altLang="en-US" smtClean="0"/>
              <a:t>6</a:t>
            </a:fld>
            <a:endParaRPr kumimoji="1" lang="ja-JP" altLang="en-US" dirty="0"/>
          </a:p>
        </p:txBody>
      </p:sp>
    </p:spTree>
    <p:extLst>
      <p:ext uri="{BB962C8B-B14F-4D97-AF65-F5344CB8AC3E}">
        <p14:creationId xmlns:p14="http://schemas.microsoft.com/office/powerpoint/2010/main" val="33496082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それでは実演にうつりたいと思います</a:t>
            </a:r>
            <a:endParaRPr kumimoji="1" lang="ja-JP" altLang="en-US" dirty="0"/>
          </a:p>
        </p:txBody>
      </p:sp>
      <p:sp>
        <p:nvSpPr>
          <p:cNvPr id="4" name="スライド番号プレースホルダー 3"/>
          <p:cNvSpPr>
            <a:spLocks noGrp="1"/>
          </p:cNvSpPr>
          <p:nvPr>
            <p:ph type="sldNum" sz="quarter" idx="10"/>
          </p:nvPr>
        </p:nvSpPr>
        <p:spPr/>
        <p:txBody>
          <a:bodyPr/>
          <a:lstStyle/>
          <a:p>
            <a:fld id="{04E48C90-A395-4210-804B-FE79EA8F5F8C}" type="slidenum">
              <a:rPr kumimoji="1" lang="ja-JP" altLang="en-US" smtClean="0"/>
              <a:t>7</a:t>
            </a:fld>
            <a:endParaRPr kumimoji="1" lang="ja-JP" altLang="en-US" dirty="0"/>
          </a:p>
        </p:txBody>
      </p:sp>
    </p:spTree>
    <p:extLst>
      <p:ext uri="{BB962C8B-B14F-4D97-AF65-F5344CB8AC3E}">
        <p14:creationId xmlns:p14="http://schemas.microsoft.com/office/powerpoint/2010/main" val="34236009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まずアプリを起動し、</a:t>
            </a:r>
          </a:p>
          <a:p>
            <a:r>
              <a:rPr kumimoji="1" lang="ja-JP" altLang="en-US" dirty="0" smtClean="0"/>
              <a:t>画面下部にあるボタンを押します。</a:t>
            </a:r>
          </a:p>
          <a:p>
            <a:r>
              <a:rPr kumimoji="1" lang="ja-JP" altLang="en-US" dirty="0" smtClean="0"/>
              <a:t>グラフが動いていることを確認出来たら、</a:t>
            </a:r>
          </a:p>
          <a:p>
            <a:r>
              <a:rPr kumimoji="1" lang="ja-JP" altLang="en-US" dirty="0" smtClean="0"/>
              <a:t>カメラ側を外に向け、</a:t>
            </a:r>
          </a:p>
          <a:p>
            <a:r>
              <a:rPr kumimoji="1" lang="ja-JP" altLang="en-US" dirty="0" smtClean="0"/>
              <a:t>胸ポケットに入れます。</a:t>
            </a:r>
          </a:p>
          <a:p>
            <a:r>
              <a:rPr kumimoji="1" lang="ja-JP" altLang="en-US" dirty="0" smtClean="0"/>
              <a:t>これで、準備は完了です。</a:t>
            </a:r>
          </a:p>
          <a:p>
            <a:endParaRPr kumimoji="1" lang="ja-JP" altLang="en-US" dirty="0" smtClean="0"/>
          </a:p>
          <a:p>
            <a:r>
              <a:rPr kumimoji="1" lang="ja-JP" altLang="en-US" dirty="0" smtClean="0"/>
              <a:t>姿勢がいい場合はこのように</a:t>
            </a:r>
          </a:p>
          <a:p>
            <a:r>
              <a:rPr kumimoji="1" lang="ja-JP" altLang="en-US" dirty="0" smtClean="0"/>
              <a:t>画面上部に「正常です」と表示され</a:t>
            </a:r>
          </a:p>
          <a:p>
            <a:r>
              <a:rPr kumimoji="1" lang="ja-JP" altLang="en-US" dirty="0" smtClean="0"/>
              <a:t>姿勢が悪い場合は</a:t>
            </a:r>
          </a:p>
          <a:p>
            <a:r>
              <a:rPr kumimoji="1" lang="ja-JP" altLang="en-US" dirty="0" smtClean="0"/>
              <a:t>赤く「姿勢が悪いです！！」と表示されます。</a:t>
            </a:r>
          </a:p>
          <a:p>
            <a:endParaRPr kumimoji="1" lang="ja-JP" altLang="en-US" dirty="0" smtClean="0"/>
          </a:p>
          <a:p>
            <a:r>
              <a:rPr kumimoji="1" lang="ja-JP" altLang="en-US" dirty="0" smtClean="0"/>
              <a:t>また、姿勢が悪い状態が</a:t>
            </a:r>
            <a:r>
              <a:rPr kumimoji="1" lang="en-US" altLang="ja-JP" dirty="0" smtClean="0"/>
              <a:t>45</a:t>
            </a:r>
            <a:r>
              <a:rPr kumimoji="1" lang="ja-JP" altLang="en-US" dirty="0" smtClean="0"/>
              <a:t>秒続くと</a:t>
            </a:r>
          </a:p>
          <a:p>
            <a:r>
              <a:rPr kumimoji="1" lang="ja-JP" altLang="en-US" dirty="0" smtClean="0"/>
              <a:t>このように通知と共に振動が発生し、</a:t>
            </a:r>
          </a:p>
          <a:p>
            <a:r>
              <a:rPr kumimoji="1" lang="ja-JP" altLang="en-US" dirty="0" smtClean="0"/>
              <a:t>姿勢が悪いことを利用者に促します。</a:t>
            </a:r>
          </a:p>
          <a:p>
            <a:endParaRPr kumimoji="1" lang="ja-JP" altLang="en-US" dirty="0" smtClean="0"/>
          </a:p>
          <a:p>
            <a:r>
              <a:rPr kumimoji="1" lang="ja-JP" altLang="en-US" dirty="0" smtClean="0"/>
              <a:t>また、先ほどのように通知が発生すると</a:t>
            </a:r>
          </a:p>
          <a:p>
            <a:r>
              <a:rPr kumimoji="1" lang="ja-JP" altLang="en-US" dirty="0" smtClean="0"/>
              <a:t>その時の姿勢が端末に記録され、</a:t>
            </a:r>
          </a:p>
          <a:p>
            <a:r>
              <a:rPr kumimoji="1" lang="ja-JP" altLang="en-US" smtClean="0"/>
              <a:t>このようにグラフへ表示されます。</a:t>
            </a:r>
            <a:endParaRPr kumimoji="1" lang="ja-JP" altLang="en-US" dirty="0"/>
          </a:p>
        </p:txBody>
      </p:sp>
      <p:sp>
        <p:nvSpPr>
          <p:cNvPr id="4" name="スライド番号プレースホルダー 3"/>
          <p:cNvSpPr>
            <a:spLocks noGrp="1"/>
          </p:cNvSpPr>
          <p:nvPr>
            <p:ph type="sldNum" sz="quarter" idx="10"/>
          </p:nvPr>
        </p:nvSpPr>
        <p:spPr/>
        <p:txBody>
          <a:bodyPr/>
          <a:lstStyle/>
          <a:p>
            <a:fld id="{04E48C90-A395-4210-804B-FE79EA8F5F8C}" type="slidenum">
              <a:rPr kumimoji="1" lang="ja-JP" altLang="en-US" smtClean="0"/>
              <a:t>8</a:t>
            </a:fld>
            <a:endParaRPr kumimoji="1" lang="ja-JP" altLang="en-US" dirty="0"/>
          </a:p>
        </p:txBody>
      </p:sp>
    </p:spTree>
    <p:extLst>
      <p:ext uri="{BB962C8B-B14F-4D97-AF65-F5344CB8AC3E}">
        <p14:creationId xmlns:p14="http://schemas.microsoft.com/office/powerpoint/2010/main" val="38231083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次に、このアプリの開発の経緯について説明します。</a:t>
            </a:r>
            <a:endParaRPr kumimoji="1" lang="en-US" altLang="ja-JP" dirty="0" smtClean="0"/>
          </a:p>
          <a:p>
            <a:r>
              <a:rPr kumimoji="1" lang="en-US" altLang="ja-JP" dirty="0" smtClean="0"/>
              <a:t>/</a:t>
            </a:r>
            <a:r>
              <a:rPr kumimoji="1" lang="ja-JP" altLang="en-US" dirty="0" smtClean="0"/>
              <a:t>集中してパソコンを利用していると、</a:t>
            </a:r>
            <a:r>
              <a:rPr kumimoji="1" lang="en-US" altLang="ja-JP" dirty="0" smtClean="0"/>
              <a:t>/</a:t>
            </a:r>
            <a:r>
              <a:rPr kumimoji="1" lang="ja-JP" altLang="en-US" dirty="0" smtClean="0"/>
              <a:t>徐々に背筋が曲がったり、</a:t>
            </a:r>
            <a:r>
              <a:rPr kumimoji="1" lang="en-US" altLang="ja-JP" dirty="0" smtClean="0"/>
              <a:t>/</a:t>
            </a:r>
            <a:r>
              <a:rPr kumimoji="1" lang="ja-JP" altLang="en-US" dirty="0" smtClean="0"/>
              <a:t>姿勢が悪くなりがちですよね～？</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04E48C90-A395-4210-804B-FE79EA8F5F8C}" type="slidenum">
              <a:rPr kumimoji="1" lang="ja-JP" altLang="en-US" smtClean="0"/>
              <a:t>9</a:t>
            </a:fld>
            <a:endParaRPr kumimoji="1" lang="ja-JP" altLang="en-US" dirty="0"/>
          </a:p>
        </p:txBody>
      </p:sp>
    </p:spTree>
    <p:extLst>
      <p:ext uri="{BB962C8B-B14F-4D97-AF65-F5344CB8AC3E}">
        <p14:creationId xmlns:p14="http://schemas.microsoft.com/office/powerpoint/2010/main" val="542401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1/28/2021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パノラマ写真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smtClean="0"/>
              <a:t>図を追加</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4509A250-FF31-4206-8172-F9D3106AACB1}" type="datetimeFigureOut">
              <a:rPr lang="en-US" dirty="0"/>
              <a:t>1/28/2021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ja-JP" altLang="en-US" smtClean="0"/>
              <a:t>マスター タイトルの書式設定</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4509A250-FF31-4206-8172-F9D3106AACB1}" type="datetimeFigureOut">
              <a:rPr lang="en-US" dirty="0"/>
              <a:t>1/28/2021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ja-JP" altLang="en-US" smtClean="0"/>
              <a:t>マスター タイトルの書式設定</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ja-JP" altLang="en-US" smtClean="0"/>
              <a:t>マスター テキストの書式設定</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4509A250-FF31-4206-8172-F9D3106AACB1}" type="datetimeFigureOut">
              <a:rPr lang="en-US" dirty="0"/>
              <a:t>1/28/2021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4509A250-FF31-4206-8172-F9D3106AACB1}" type="datetimeFigureOut">
              <a:rPr lang="en-US" dirty="0"/>
              <a:t>1/28/2021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1/28/2021</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つの画像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smtClean="0"/>
              <a:t>図を追加</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smtClean="0"/>
              <a:t>図を追加</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smtClean="0"/>
              <a:t>図を追加</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1/28/2021</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nchor="t" anchorCtr="0"/>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1/28/2021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9796027F-7875-4030-9381-8BD8C4F21935}" type="datetimeFigureOut">
              <a:rPr lang="en-US" dirty="0"/>
              <a:t>1/28/2021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1/28/2021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1/28/2021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1/28/2021</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1/28/2021</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7" name="Date Placeholder 4"/>
          <p:cNvSpPr>
            <a:spLocks noGrp="1"/>
          </p:cNvSpPr>
          <p:nvPr>
            <p:ph type="dt" sz="half" idx="10"/>
          </p:nvPr>
        </p:nvSpPr>
        <p:spPr/>
        <p:txBody>
          <a:bodyPr/>
          <a:lstStyle/>
          <a:p>
            <a:fld id="{4509A250-FF31-4206-8172-F9D3106AACB1}" type="datetimeFigureOut">
              <a:rPr lang="en-US" dirty="0"/>
              <a:t>1/28/2021</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smtClean="0"/>
              <a:t>図を追加</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4509A250-FF31-4206-8172-F9D3106AACB1}" type="datetimeFigureOut">
              <a:rPr lang="en-US" dirty="0"/>
              <a:t>1/28/2021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1/28/2021</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kumimoji="1" sz="4200" b="0" i="0" kern="1200">
          <a:solidFill>
            <a:schemeClr val="tx2"/>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Screenshot_20210120-123659.png"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00945" y="185352"/>
            <a:ext cx="8825658" cy="3329581"/>
          </a:xfrm>
        </p:spPr>
        <p:txBody>
          <a:bodyPr/>
          <a:lstStyle/>
          <a:p>
            <a:pPr algn="ctr">
              <a:lnSpc>
                <a:spcPct val="300000"/>
              </a:lnSpc>
            </a:pPr>
            <a:r>
              <a:rPr kumimoji="1" lang="en-US" altLang="ja-JP" dirty="0" smtClean="0"/>
              <a:t>Good Style</a:t>
            </a:r>
            <a:endParaRPr kumimoji="1" lang="ja-JP" altLang="en-US" dirty="0"/>
          </a:p>
        </p:txBody>
      </p:sp>
      <p:sp>
        <p:nvSpPr>
          <p:cNvPr id="3" name="サブタイトル 2"/>
          <p:cNvSpPr>
            <a:spLocks noGrp="1"/>
          </p:cNvSpPr>
          <p:nvPr>
            <p:ph type="subTitle" idx="1"/>
          </p:nvPr>
        </p:nvSpPr>
        <p:spPr>
          <a:xfrm>
            <a:off x="1154955" y="4777380"/>
            <a:ext cx="8825658" cy="1633360"/>
          </a:xfrm>
        </p:spPr>
        <p:txBody>
          <a:bodyPr>
            <a:noAutofit/>
          </a:bodyPr>
          <a:lstStyle/>
          <a:p>
            <a:pPr lvl="2" algn="l"/>
            <a:r>
              <a:rPr lang="ja-JP" altLang="en-US" b="1" dirty="0" smtClean="0"/>
              <a:t>学校法人河合塾学園</a:t>
            </a:r>
            <a:r>
              <a:rPr lang="en-US" altLang="ja-JP" b="1" dirty="0" smtClean="0"/>
              <a:t>						</a:t>
            </a:r>
            <a:r>
              <a:rPr lang="en-US" altLang="ja-JP" b="1" dirty="0"/>
              <a:t>	</a:t>
            </a:r>
            <a:r>
              <a:rPr lang="en-US" altLang="ja-JP" b="1" dirty="0" smtClean="0"/>
              <a:t>		</a:t>
            </a:r>
            <a:r>
              <a:rPr lang="en-US" altLang="ja-JP" b="1" dirty="0"/>
              <a:t>	 </a:t>
            </a:r>
            <a:r>
              <a:rPr lang="en-US" altLang="ja-JP" b="1" dirty="0" smtClean="0"/>
              <a:t>      </a:t>
            </a:r>
            <a:r>
              <a:rPr lang="ja-JP" altLang="en-US" b="1" dirty="0"/>
              <a:t> </a:t>
            </a:r>
            <a:r>
              <a:rPr lang="ja-JP" altLang="en-US" b="1" dirty="0" smtClean="0"/>
              <a:t>羽根田 隼</a:t>
            </a:r>
            <a:endParaRPr lang="en-US" altLang="ja-JP" b="1" dirty="0" smtClean="0"/>
          </a:p>
          <a:p>
            <a:pPr lvl="2" algn="l"/>
            <a:r>
              <a:rPr lang="ja-JP" altLang="en-US" b="1" dirty="0" smtClean="0"/>
              <a:t>トライデントコンピュータ</a:t>
            </a:r>
            <a:r>
              <a:rPr lang="ja-JP" altLang="en-US" b="1" dirty="0"/>
              <a:t>専門学校</a:t>
            </a:r>
            <a:r>
              <a:rPr lang="en-US" altLang="ja-JP" b="1" dirty="0" smtClean="0"/>
              <a:t>								</a:t>
            </a:r>
            <a:r>
              <a:rPr lang="ja-JP" altLang="en-US" b="1" dirty="0" smtClean="0"/>
              <a:t>萩原   </a:t>
            </a:r>
            <a:r>
              <a:rPr lang="en-US" altLang="ja-JP" b="1" dirty="0" smtClean="0"/>
              <a:t> </a:t>
            </a:r>
            <a:r>
              <a:rPr lang="ja-JP" altLang="en-US" b="1" dirty="0" smtClean="0"/>
              <a:t>樹</a:t>
            </a:r>
            <a:endParaRPr lang="en-US" altLang="ja-JP" b="1" dirty="0" smtClean="0"/>
          </a:p>
          <a:p>
            <a:pPr lvl="2" algn="l"/>
            <a:r>
              <a:rPr lang="ja-JP" altLang="en-US" b="1" dirty="0" smtClean="0"/>
              <a:t>サイバーセキュリティ学科</a:t>
            </a:r>
            <a:r>
              <a:rPr lang="en-US" altLang="ja-JP" b="1" dirty="0" smtClean="0"/>
              <a:t>1</a:t>
            </a:r>
            <a:r>
              <a:rPr lang="ja-JP" altLang="en-US" b="1" dirty="0" smtClean="0"/>
              <a:t>年 チーム</a:t>
            </a:r>
            <a:r>
              <a:rPr lang="ja-JP" altLang="en-US" b="1" dirty="0"/>
              <a:t>バランサ</a:t>
            </a:r>
            <a:r>
              <a:rPr lang="ja-JP" altLang="en-US" b="1" dirty="0" smtClean="0"/>
              <a:t>ー </a:t>
            </a:r>
            <a:r>
              <a:rPr lang="en-US" altLang="ja-JP" b="1" dirty="0" smtClean="0"/>
              <a:t>(NF1E)		</a:t>
            </a:r>
            <a:r>
              <a:rPr lang="en-US" altLang="ja-JP" b="1" dirty="0"/>
              <a:t>	</a:t>
            </a:r>
            <a:r>
              <a:rPr lang="en-US" altLang="ja-JP" b="1" dirty="0" smtClean="0"/>
              <a:t>	</a:t>
            </a:r>
            <a:r>
              <a:rPr lang="ja-JP" altLang="en-US" b="1" dirty="0" smtClean="0"/>
              <a:t>井谷 蓮太</a:t>
            </a:r>
          </a:p>
          <a:p>
            <a:endParaRPr kumimoji="1" lang="ja-JP" altLang="en-US" sz="1800" b="1" dirty="0"/>
          </a:p>
        </p:txBody>
      </p:sp>
    </p:spTree>
    <p:extLst>
      <p:ext uri="{BB962C8B-B14F-4D97-AF65-F5344CB8AC3E}">
        <p14:creationId xmlns:p14="http://schemas.microsoft.com/office/powerpoint/2010/main" val="8900232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45130" y="442253"/>
            <a:ext cx="9404723" cy="1400530"/>
          </a:xfrm>
        </p:spPr>
        <p:txBody>
          <a:bodyPr/>
          <a:lstStyle/>
          <a:p>
            <a:r>
              <a:rPr kumimoji="1" lang="ja-JP" altLang="en-US" b="1" dirty="0" smtClean="0"/>
              <a:t>経緯</a:t>
            </a:r>
            <a:endParaRPr kumimoji="1" lang="ja-JP" altLang="en-US" b="1" dirty="0"/>
          </a:p>
        </p:txBody>
      </p:sp>
      <p:sp>
        <p:nvSpPr>
          <p:cNvPr id="13" name="フリーフォーム 12"/>
          <p:cNvSpPr/>
          <p:nvPr/>
        </p:nvSpPr>
        <p:spPr>
          <a:xfrm>
            <a:off x="4503795" y="627747"/>
            <a:ext cx="2964114" cy="2964114"/>
          </a:xfrm>
          <a:custGeom>
            <a:avLst/>
            <a:gdLst>
              <a:gd name="connsiteX0" fmla="*/ 0 w 2353468"/>
              <a:gd name="connsiteY0" fmla="*/ 1176734 h 2353468"/>
              <a:gd name="connsiteX1" fmla="*/ 1176734 w 2353468"/>
              <a:gd name="connsiteY1" fmla="*/ 0 h 2353468"/>
              <a:gd name="connsiteX2" fmla="*/ 2353468 w 2353468"/>
              <a:gd name="connsiteY2" fmla="*/ 1176734 h 2353468"/>
              <a:gd name="connsiteX3" fmla="*/ 1176734 w 2353468"/>
              <a:gd name="connsiteY3" fmla="*/ 2353468 h 2353468"/>
              <a:gd name="connsiteX4" fmla="*/ 0 w 2353468"/>
              <a:gd name="connsiteY4" fmla="*/ 1176734 h 2353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3468" h="2353468">
                <a:moveTo>
                  <a:pt x="0" y="1176734"/>
                </a:moveTo>
                <a:cubicBezTo>
                  <a:pt x="0" y="526842"/>
                  <a:pt x="526842" y="0"/>
                  <a:pt x="1176734" y="0"/>
                </a:cubicBezTo>
                <a:cubicBezTo>
                  <a:pt x="1826626" y="0"/>
                  <a:pt x="2353468" y="526842"/>
                  <a:pt x="2353468" y="1176734"/>
                </a:cubicBezTo>
                <a:cubicBezTo>
                  <a:pt x="2353468" y="1826626"/>
                  <a:pt x="1826626" y="2353468"/>
                  <a:pt x="1176734" y="2353468"/>
                </a:cubicBezTo>
                <a:cubicBezTo>
                  <a:pt x="526842" y="2353468"/>
                  <a:pt x="0" y="1826626"/>
                  <a:pt x="0" y="1176734"/>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73867" tIns="373867" rIns="373867" bIns="373867" numCol="1" spcCol="1270" anchor="ctr" anchorCtr="0">
            <a:noAutofit/>
          </a:bodyPr>
          <a:lstStyle/>
          <a:p>
            <a:pPr lvl="0" algn="ctr" defTabSz="1022350">
              <a:lnSpc>
                <a:spcPct val="90000"/>
              </a:lnSpc>
              <a:spcBef>
                <a:spcPct val="0"/>
              </a:spcBef>
              <a:spcAft>
                <a:spcPct val="35000"/>
              </a:spcAft>
            </a:pPr>
            <a:r>
              <a:rPr kumimoji="1" lang="ja-JP" altLang="en-US" sz="4300" b="1" kern="1200" dirty="0" smtClean="0"/>
              <a:t>姿勢が</a:t>
            </a:r>
            <a:endParaRPr kumimoji="1" lang="en-US" altLang="ja-JP" sz="4300" b="1" kern="1200" dirty="0" smtClean="0"/>
          </a:p>
          <a:p>
            <a:pPr lvl="0" algn="ctr" defTabSz="1022350">
              <a:lnSpc>
                <a:spcPct val="90000"/>
              </a:lnSpc>
              <a:spcBef>
                <a:spcPct val="0"/>
              </a:spcBef>
              <a:spcAft>
                <a:spcPct val="35000"/>
              </a:spcAft>
            </a:pPr>
            <a:r>
              <a:rPr kumimoji="1" lang="ja-JP" altLang="en-US" sz="4300" b="1" kern="1200" dirty="0" smtClean="0"/>
              <a:t>悪くなる</a:t>
            </a:r>
            <a:endParaRPr kumimoji="1" lang="ja-JP" altLang="en-US" sz="4300" b="1" kern="1200" dirty="0"/>
          </a:p>
        </p:txBody>
      </p:sp>
      <p:sp>
        <p:nvSpPr>
          <p:cNvPr id="14" name="フリーフォーム 13"/>
          <p:cNvSpPr/>
          <p:nvPr/>
        </p:nvSpPr>
        <p:spPr>
          <a:xfrm rot="3600000">
            <a:off x="6619947" y="3327355"/>
            <a:ext cx="513292" cy="649682"/>
          </a:xfrm>
          <a:custGeom>
            <a:avLst/>
            <a:gdLst>
              <a:gd name="connsiteX0" fmla="*/ 0 w 627546"/>
              <a:gd name="connsiteY0" fmla="*/ 158859 h 794295"/>
              <a:gd name="connsiteX1" fmla="*/ 313773 w 627546"/>
              <a:gd name="connsiteY1" fmla="*/ 158859 h 794295"/>
              <a:gd name="connsiteX2" fmla="*/ 313773 w 627546"/>
              <a:gd name="connsiteY2" fmla="*/ 0 h 794295"/>
              <a:gd name="connsiteX3" fmla="*/ 627546 w 627546"/>
              <a:gd name="connsiteY3" fmla="*/ 397148 h 794295"/>
              <a:gd name="connsiteX4" fmla="*/ 313773 w 627546"/>
              <a:gd name="connsiteY4" fmla="*/ 794295 h 794295"/>
              <a:gd name="connsiteX5" fmla="*/ 313773 w 627546"/>
              <a:gd name="connsiteY5" fmla="*/ 635436 h 794295"/>
              <a:gd name="connsiteX6" fmla="*/ 0 w 627546"/>
              <a:gd name="connsiteY6" fmla="*/ 635436 h 794295"/>
              <a:gd name="connsiteX7" fmla="*/ 0 w 627546"/>
              <a:gd name="connsiteY7" fmla="*/ 158859 h 794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7546" h="794295">
                <a:moveTo>
                  <a:pt x="0" y="158859"/>
                </a:moveTo>
                <a:lnTo>
                  <a:pt x="313773" y="158859"/>
                </a:lnTo>
                <a:lnTo>
                  <a:pt x="313773" y="0"/>
                </a:lnTo>
                <a:lnTo>
                  <a:pt x="627546" y="397148"/>
                </a:lnTo>
                <a:lnTo>
                  <a:pt x="313773" y="794295"/>
                </a:lnTo>
                <a:lnTo>
                  <a:pt x="313773" y="635436"/>
                </a:lnTo>
                <a:lnTo>
                  <a:pt x="0" y="635436"/>
                </a:lnTo>
                <a:lnTo>
                  <a:pt x="0" y="158859"/>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58858" rIns="188263" bIns="158859" numCol="1" spcCol="1270" anchor="ctr" anchorCtr="0">
            <a:noAutofit/>
          </a:bodyPr>
          <a:lstStyle/>
          <a:p>
            <a:pPr lvl="0" algn="ctr" defTabSz="800100">
              <a:lnSpc>
                <a:spcPct val="90000"/>
              </a:lnSpc>
              <a:spcBef>
                <a:spcPct val="0"/>
              </a:spcBef>
              <a:spcAft>
                <a:spcPct val="35000"/>
              </a:spcAft>
            </a:pPr>
            <a:endParaRPr kumimoji="1" lang="ja-JP" altLang="en-US" sz="1800" kern="1200" dirty="0"/>
          </a:p>
        </p:txBody>
      </p:sp>
      <p:sp>
        <p:nvSpPr>
          <p:cNvPr id="15" name="フリーフォーム 14"/>
          <p:cNvSpPr/>
          <p:nvPr/>
        </p:nvSpPr>
        <p:spPr>
          <a:xfrm>
            <a:off x="6272555" y="3691329"/>
            <a:ext cx="2964114" cy="2964114"/>
          </a:xfrm>
          <a:custGeom>
            <a:avLst/>
            <a:gdLst>
              <a:gd name="connsiteX0" fmla="*/ 0 w 2353468"/>
              <a:gd name="connsiteY0" fmla="*/ 1176734 h 2353468"/>
              <a:gd name="connsiteX1" fmla="*/ 1176734 w 2353468"/>
              <a:gd name="connsiteY1" fmla="*/ 0 h 2353468"/>
              <a:gd name="connsiteX2" fmla="*/ 2353468 w 2353468"/>
              <a:gd name="connsiteY2" fmla="*/ 1176734 h 2353468"/>
              <a:gd name="connsiteX3" fmla="*/ 1176734 w 2353468"/>
              <a:gd name="connsiteY3" fmla="*/ 2353468 h 2353468"/>
              <a:gd name="connsiteX4" fmla="*/ 0 w 2353468"/>
              <a:gd name="connsiteY4" fmla="*/ 1176734 h 2353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3468" h="2353468">
                <a:moveTo>
                  <a:pt x="0" y="1176734"/>
                </a:moveTo>
                <a:cubicBezTo>
                  <a:pt x="0" y="526842"/>
                  <a:pt x="526842" y="0"/>
                  <a:pt x="1176734" y="0"/>
                </a:cubicBezTo>
                <a:cubicBezTo>
                  <a:pt x="1826626" y="0"/>
                  <a:pt x="2353468" y="526842"/>
                  <a:pt x="2353468" y="1176734"/>
                </a:cubicBezTo>
                <a:cubicBezTo>
                  <a:pt x="2353468" y="1826626"/>
                  <a:pt x="1826626" y="2353468"/>
                  <a:pt x="1176734" y="2353468"/>
                </a:cubicBezTo>
                <a:cubicBezTo>
                  <a:pt x="526842" y="2353468"/>
                  <a:pt x="0" y="1826626"/>
                  <a:pt x="0" y="1176734"/>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73867" tIns="373867" rIns="373867" bIns="373867" numCol="1" spcCol="1270" anchor="ctr" anchorCtr="0">
            <a:noAutofit/>
          </a:bodyPr>
          <a:lstStyle/>
          <a:p>
            <a:pPr lvl="0" algn="ctr" defTabSz="1022350">
              <a:lnSpc>
                <a:spcPct val="90000"/>
              </a:lnSpc>
              <a:spcBef>
                <a:spcPct val="0"/>
              </a:spcBef>
              <a:spcAft>
                <a:spcPct val="35000"/>
              </a:spcAft>
            </a:pPr>
            <a:r>
              <a:rPr kumimoji="1" lang="ja-JP" altLang="en-US" sz="3400" b="1" kern="1200" dirty="0" smtClean="0"/>
              <a:t>悪い姿勢が</a:t>
            </a:r>
            <a:endParaRPr kumimoji="1" lang="en-US" altLang="ja-JP" sz="3400" b="1" kern="1200" dirty="0" smtClean="0"/>
          </a:p>
          <a:p>
            <a:pPr lvl="0" algn="ctr" defTabSz="1022350">
              <a:lnSpc>
                <a:spcPct val="90000"/>
              </a:lnSpc>
              <a:spcBef>
                <a:spcPct val="0"/>
              </a:spcBef>
              <a:spcAft>
                <a:spcPct val="35000"/>
              </a:spcAft>
            </a:pPr>
            <a:r>
              <a:rPr kumimoji="1" lang="ja-JP" altLang="en-US" sz="3400" b="1" kern="1200" dirty="0" smtClean="0"/>
              <a:t>癖づいて</a:t>
            </a:r>
            <a:endParaRPr kumimoji="1" lang="en-US" altLang="ja-JP" sz="3400" b="1" kern="1200" dirty="0" smtClean="0"/>
          </a:p>
          <a:p>
            <a:pPr lvl="0" algn="ctr" defTabSz="1022350">
              <a:lnSpc>
                <a:spcPct val="90000"/>
              </a:lnSpc>
              <a:spcBef>
                <a:spcPct val="0"/>
              </a:spcBef>
              <a:spcAft>
                <a:spcPct val="35000"/>
              </a:spcAft>
            </a:pPr>
            <a:r>
              <a:rPr kumimoji="1" lang="ja-JP" altLang="en-US" sz="3400" b="1" kern="1200" dirty="0" smtClean="0"/>
              <a:t>しまう</a:t>
            </a:r>
            <a:endParaRPr kumimoji="1" lang="ja-JP" altLang="en-US" sz="3400" b="1" kern="1200" dirty="0"/>
          </a:p>
        </p:txBody>
      </p:sp>
      <p:sp>
        <p:nvSpPr>
          <p:cNvPr id="16" name="フリーフォーム 15"/>
          <p:cNvSpPr/>
          <p:nvPr/>
        </p:nvSpPr>
        <p:spPr>
          <a:xfrm>
            <a:off x="5697779" y="4848545"/>
            <a:ext cx="513292" cy="649682"/>
          </a:xfrm>
          <a:custGeom>
            <a:avLst/>
            <a:gdLst>
              <a:gd name="connsiteX0" fmla="*/ 0 w 627546"/>
              <a:gd name="connsiteY0" fmla="*/ 158859 h 794295"/>
              <a:gd name="connsiteX1" fmla="*/ 313773 w 627546"/>
              <a:gd name="connsiteY1" fmla="*/ 158859 h 794295"/>
              <a:gd name="connsiteX2" fmla="*/ 313773 w 627546"/>
              <a:gd name="connsiteY2" fmla="*/ 0 h 794295"/>
              <a:gd name="connsiteX3" fmla="*/ 627546 w 627546"/>
              <a:gd name="connsiteY3" fmla="*/ 397148 h 794295"/>
              <a:gd name="connsiteX4" fmla="*/ 313773 w 627546"/>
              <a:gd name="connsiteY4" fmla="*/ 794295 h 794295"/>
              <a:gd name="connsiteX5" fmla="*/ 313773 w 627546"/>
              <a:gd name="connsiteY5" fmla="*/ 635436 h 794295"/>
              <a:gd name="connsiteX6" fmla="*/ 0 w 627546"/>
              <a:gd name="connsiteY6" fmla="*/ 635436 h 794295"/>
              <a:gd name="connsiteX7" fmla="*/ 0 w 627546"/>
              <a:gd name="connsiteY7" fmla="*/ 158859 h 794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7546" h="794295">
                <a:moveTo>
                  <a:pt x="627546" y="635436"/>
                </a:moveTo>
                <a:lnTo>
                  <a:pt x="313773" y="635436"/>
                </a:lnTo>
                <a:lnTo>
                  <a:pt x="313773" y="794295"/>
                </a:lnTo>
                <a:lnTo>
                  <a:pt x="0" y="397147"/>
                </a:lnTo>
                <a:lnTo>
                  <a:pt x="313773" y="0"/>
                </a:lnTo>
                <a:lnTo>
                  <a:pt x="313773" y="158859"/>
                </a:lnTo>
                <a:lnTo>
                  <a:pt x="627546" y="158859"/>
                </a:lnTo>
                <a:lnTo>
                  <a:pt x="627546" y="635436"/>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88264" tIns="158860" rIns="0" bIns="158859" numCol="1" spcCol="1270" anchor="ctr" anchorCtr="0">
            <a:noAutofit/>
          </a:bodyPr>
          <a:lstStyle/>
          <a:p>
            <a:pPr lvl="0" algn="ctr" defTabSz="800100">
              <a:lnSpc>
                <a:spcPct val="90000"/>
              </a:lnSpc>
              <a:spcBef>
                <a:spcPct val="0"/>
              </a:spcBef>
              <a:spcAft>
                <a:spcPct val="35000"/>
              </a:spcAft>
            </a:pPr>
            <a:endParaRPr kumimoji="1" lang="ja-JP" altLang="en-US" sz="1800" kern="1200" dirty="0"/>
          </a:p>
        </p:txBody>
      </p:sp>
      <p:sp>
        <p:nvSpPr>
          <p:cNvPr id="17" name="フリーフォーム 16"/>
          <p:cNvSpPr/>
          <p:nvPr/>
        </p:nvSpPr>
        <p:spPr>
          <a:xfrm>
            <a:off x="2735035" y="3691329"/>
            <a:ext cx="2964114" cy="2964114"/>
          </a:xfrm>
          <a:custGeom>
            <a:avLst/>
            <a:gdLst>
              <a:gd name="connsiteX0" fmla="*/ 0 w 2353468"/>
              <a:gd name="connsiteY0" fmla="*/ 1176734 h 2353468"/>
              <a:gd name="connsiteX1" fmla="*/ 1176734 w 2353468"/>
              <a:gd name="connsiteY1" fmla="*/ 0 h 2353468"/>
              <a:gd name="connsiteX2" fmla="*/ 2353468 w 2353468"/>
              <a:gd name="connsiteY2" fmla="*/ 1176734 h 2353468"/>
              <a:gd name="connsiteX3" fmla="*/ 1176734 w 2353468"/>
              <a:gd name="connsiteY3" fmla="*/ 2353468 h 2353468"/>
              <a:gd name="connsiteX4" fmla="*/ 0 w 2353468"/>
              <a:gd name="connsiteY4" fmla="*/ 1176734 h 2353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3468" h="2353468">
                <a:moveTo>
                  <a:pt x="0" y="1176734"/>
                </a:moveTo>
                <a:cubicBezTo>
                  <a:pt x="0" y="526842"/>
                  <a:pt x="526842" y="0"/>
                  <a:pt x="1176734" y="0"/>
                </a:cubicBezTo>
                <a:cubicBezTo>
                  <a:pt x="1826626" y="0"/>
                  <a:pt x="2353468" y="526842"/>
                  <a:pt x="2353468" y="1176734"/>
                </a:cubicBezTo>
                <a:cubicBezTo>
                  <a:pt x="2353468" y="1826626"/>
                  <a:pt x="1826626" y="2353468"/>
                  <a:pt x="1176734" y="2353468"/>
                </a:cubicBezTo>
                <a:cubicBezTo>
                  <a:pt x="526842" y="2353468"/>
                  <a:pt x="0" y="1826626"/>
                  <a:pt x="0" y="1176734"/>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73867" tIns="373867" rIns="373867" bIns="373867" numCol="1" spcCol="1270" anchor="ctr" anchorCtr="0">
            <a:noAutofit/>
          </a:bodyPr>
          <a:lstStyle/>
          <a:p>
            <a:pPr lvl="0" algn="ctr" defTabSz="1022350">
              <a:lnSpc>
                <a:spcPct val="90000"/>
              </a:lnSpc>
              <a:spcBef>
                <a:spcPct val="0"/>
              </a:spcBef>
              <a:spcAft>
                <a:spcPct val="35000"/>
              </a:spcAft>
            </a:pPr>
            <a:r>
              <a:rPr kumimoji="1" lang="ja-JP" altLang="en-US" sz="3400" b="1" kern="1200" dirty="0" smtClean="0"/>
              <a:t>その状態</a:t>
            </a:r>
            <a:r>
              <a:rPr kumimoji="1" lang="ja-JP" altLang="en-US" sz="3400" b="1" kern="1200" dirty="0" smtClean="0"/>
              <a:t>が</a:t>
            </a:r>
            <a:endParaRPr kumimoji="1" lang="en-US" altLang="ja-JP" sz="3400" b="1" kern="1200" dirty="0" smtClean="0"/>
          </a:p>
          <a:p>
            <a:pPr lvl="0" algn="ctr" defTabSz="1022350">
              <a:lnSpc>
                <a:spcPct val="90000"/>
              </a:lnSpc>
              <a:spcBef>
                <a:spcPct val="0"/>
              </a:spcBef>
              <a:spcAft>
                <a:spcPct val="35000"/>
              </a:spcAft>
            </a:pPr>
            <a:r>
              <a:rPr kumimoji="1" lang="ja-JP" altLang="en-US" sz="3400" b="1" kern="1200" dirty="0" smtClean="0"/>
              <a:t>楽</a:t>
            </a:r>
            <a:r>
              <a:rPr kumimoji="1" lang="ja-JP" altLang="en-US" sz="3400" b="1" kern="1200" dirty="0" smtClean="0"/>
              <a:t>になる</a:t>
            </a:r>
            <a:endParaRPr kumimoji="1" lang="ja-JP" altLang="en-US" sz="3400" b="1" kern="1200" dirty="0"/>
          </a:p>
        </p:txBody>
      </p:sp>
      <p:sp>
        <p:nvSpPr>
          <p:cNvPr id="18" name="フリーフォーム 17"/>
          <p:cNvSpPr/>
          <p:nvPr/>
        </p:nvSpPr>
        <p:spPr>
          <a:xfrm rot="18000000">
            <a:off x="4845634" y="3316755"/>
            <a:ext cx="513292" cy="649682"/>
          </a:xfrm>
          <a:custGeom>
            <a:avLst/>
            <a:gdLst>
              <a:gd name="connsiteX0" fmla="*/ 0 w 627546"/>
              <a:gd name="connsiteY0" fmla="*/ 158859 h 794295"/>
              <a:gd name="connsiteX1" fmla="*/ 313773 w 627546"/>
              <a:gd name="connsiteY1" fmla="*/ 158859 h 794295"/>
              <a:gd name="connsiteX2" fmla="*/ 313773 w 627546"/>
              <a:gd name="connsiteY2" fmla="*/ 0 h 794295"/>
              <a:gd name="connsiteX3" fmla="*/ 627546 w 627546"/>
              <a:gd name="connsiteY3" fmla="*/ 397148 h 794295"/>
              <a:gd name="connsiteX4" fmla="*/ 313773 w 627546"/>
              <a:gd name="connsiteY4" fmla="*/ 794295 h 794295"/>
              <a:gd name="connsiteX5" fmla="*/ 313773 w 627546"/>
              <a:gd name="connsiteY5" fmla="*/ 635436 h 794295"/>
              <a:gd name="connsiteX6" fmla="*/ 0 w 627546"/>
              <a:gd name="connsiteY6" fmla="*/ 635436 h 794295"/>
              <a:gd name="connsiteX7" fmla="*/ 0 w 627546"/>
              <a:gd name="connsiteY7" fmla="*/ 158859 h 794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7546" h="794295">
                <a:moveTo>
                  <a:pt x="0" y="158859"/>
                </a:moveTo>
                <a:lnTo>
                  <a:pt x="313773" y="158859"/>
                </a:lnTo>
                <a:lnTo>
                  <a:pt x="313773" y="0"/>
                </a:lnTo>
                <a:lnTo>
                  <a:pt x="627546" y="397148"/>
                </a:lnTo>
                <a:lnTo>
                  <a:pt x="313773" y="794295"/>
                </a:lnTo>
                <a:lnTo>
                  <a:pt x="313773" y="635436"/>
                </a:lnTo>
                <a:lnTo>
                  <a:pt x="0" y="635436"/>
                </a:lnTo>
                <a:lnTo>
                  <a:pt x="0" y="158859"/>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 tIns="158858" rIns="188264" bIns="158859" numCol="1" spcCol="1270" anchor="ctr" anchorCtr="0">
            <a:noAutofit/>
          </a:bodyPr>
          <a:lstStyle/>
          <a:p>
            <a:pPr lvl="0" algn="ctr" defTabSz="800100">
              <a:lnSpc>
                <a:spcPct val="90000"/>
              </a:lnSpc>
              <a:spcBef>
                <a:spcPct val="0"/>
              </a:spcBef>
              <a:spcAft>
                <a:spcPct val="35000"/>
              </a:spcAft>
            </a:pPr>
            <a:endParaRPr kumimoji="1" lang="ja-JP" altLang="en-US" sz="1800" kern="1200" dirty="0"/>
          </a:p>
        </p:txBody>
      </p:sp>
    </p:spTree>
    <p:extLst>
      <p:ext uri="{BB962C8B-B14F-4D97-AF65-F5344CB8AC3E}">
        <p14:creationId xmlns:p14="http://schemas.microsoft.com/office/powerpoint/2010/main" val="3766464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b="1" dirty="0" smtClean="0"/>
              <a:t>アプリの強み　</a:t>
            </a:r>
            <a:endParaRPr kumimoji="1" lang="ja-JP" altLang="en-US" b="1" dirty="0"/>
          </a:p>
        </p:txBody>
      </p:sp>
      <p:sp>
        <p:nvSpPr>
          <p:cNvPr id="3" name="コンテンツ プレースホルダー 2"/>
          <p:cNvSpPr>
            <a:spLocks noGrp="1"/>
          </p:cNvSpPr>
          <p:nvPr>
            <p:ph idx="1"/>
          </p:nvPr>
        </p:nvSpPr>
        <p:spPr>
          <a:xfrm>
            <a:off x="1295817" y="804067"/>
            <a:ext cx="9881520" cy="1301844"/>
          </a:xfrm>
        </p:spPr>
        <p:txBody>
          <a:bodyPr>
            <a:normAutofit lnSpcReduction="10000"/>
          </a:bodyPr>
          <a:lstStyle/>
          <a:p>
            <a:pPr marL="0" indent="0">
              <a:lnSpc>
                <a:spcPct val="200000"/>
              </a:lnSpc>
              <a:buNone/>
            </a:pPr>
            <a:r>
              <a:rPr kumimoji="1" lang="ja-JP" altLang="en-US" sz="4000" b="1" dirty="0" smtClean="0"/>
              <a:t>①</a:t>
            </a:r>
            <a:r>
              <a:rPr lang="ja-JP" altLang="en-US" sz="4000" b="1" dirty="0" smtClean="0"/>
              <a:t>直ぐ</a:t>
            </a:r>
            <a:r>
              <a:rPr kumimoji="1" lang="ja-JP" altLang="en-US" sz="4000" b="1" dirty="0" smtClean="0"/>
              <a:t>には通知しない</a:t>
            </a:r>
            <a:endParaRPr kumimoji="1" lang="en-US" altLang="ja-JP" sz="4000" b="1" dirty="0" smtClean="0"/>
          </a:p>
          <a:p>
            <a:pPr marL="0" indent="0">
              <a:lnSpc>
                <a:spcPct val="200000"/>
              </a:lnSpc>
              <a:buNone/>
            </a:pPr>
            <a:endParaRPr lang="en-US" altLang="ja-JP" sz="2800" b="1" dirty="0" smtClean="0"/>
          </a:p>
        </p:txBody>
      </p:sp>
      <p:graphicFrame>
        <p:nvGraphicFramePr>
          <p:cNvPr id="4" name="図表 3"/>
          <p:cNvGraphicFramePr/>
          <p:nvPr>
            <p:extLst>
              <p:ext uri="{D42A27DB-BD31-4B8C-83A1-F6EECF244321}">
                <p14:modId xmlns:p14="http://schemas.microsoft.com/office/powerpoint/2010/main" val="3295590322"/>
              </p:ext>
            </p:extLst>
          </p:nvPr>
        </p:nvGraphicFramePr>
        <p:xfrm>
          <a:off x="-578852" y="2105911"/>
          <a:ext cx="5788526" cy="41649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テキスト ボックス 5"/>
          <p:cNvSpPr txBox="1"/>
          <p:nvPr/>
        </p:nvSpPr>
        <p:spPr>
          <a:xfrm>
            <a:off x="3645569" y="2878457"/>
            <a:ext cx="9095873" cy="1077218"/>
          </a:xfrm>
          <a:prstGeom prst="rect">
            <a:avLst/>
          </a:prstGeom>
          <a:noFill/>
        </p:spPr>
        <p:txBody>
          <a:bodyPr wrap="square" rtlCol="0">
            <a:spAutoFit/>
          </a:bodyPr>
          <a:lstStyle/>
          <a:p>
            <a:pPr marL="457200" indent="-457200">
              <a:buFont typeface="Wingdings" panose="05000000000000000000" pitchFamily="2" charset="2"/>
              <a:buChar char="l"/>
            </a:pPr>
            <a:r>
              <a:rPr lang="ja-JP" altLang="en-US" sz="3200" b="1" dirty="0"/>
              <a:t>少し姿勢が悪くなっただけ</a:t>
            </a:r>
            <a:r>
              <a:rPr lang="ja-JP" altLang="en-US" sz="3200" b="1" dirty="0" smtClean="0"/>
              <a:t>で</a:t>
            </a:r>
            <a:endParaRPr lang="en-US" altLang="ja-JP" sz="3200" b="1" dirty="0" smtClean="0"/>
          </a:p>
          <a:p>
            <a:r>
              <a:rPr lang="ja-JP" altLang="en-US" sz="3200" b="1" dirty="0"/>
              <a:t> </a:t>
            </a:r>
            <a:r>
              <a:rPr lang="ja-JP" altLang="en-US" sz="3200" b="1" dirty="0" smtClean="0"/>
              <a:t>   </a:t>
            </a:r>
            <a:r>
              <a:rPr lang="ja-JP" altLang="en-US" sz="3200" b="1" dirty="0"/>
              <a:t>直</a:t>
            </a:r>
            <a:r>
              <a:rPr lang="ja-JP" altLang="en-US" sz="3200" b="1" dirty="0" smtClean="0"/>
              <a:t>ぐに警告をする</a:t>
            </a:r>
            <a:r>
              <a:rPr lang="ja-JP" altLang="en-US" sz="3200" b="1" dirty="0"/>
              <a:t>の</a:t>
            </a:r>
            <a:r>
              <a:rPr lang="ja-JP" altLang="en-US" sz="3200" b="1" dirty="0" smtClean="0"/>
              <a:t>は</a:t>
            </a:r>
            <a:r>
              <a:rPr lang="ja-JP" altLang="en-US" sz="3200" b="1" dirty="0" smtClean="0">
                <a:solidFill>
                  <a:schemeClr val="accent6">
                    <a:lumMod val="60000"/>
                    <a:lumOff val="40000"/>
                  </a:schemeClr>
                </a:solidFill>
              </a:rPr>
              <a:t>煩わしい</a:t>
            </a:r>
            <a:endParaRPr kumimoji="1" lang="ja-JP" altLang="en-US" sz="2400" dirty="0">
              <a:solidFill>
                <a:schemeClr val="accent6">
                  <a:lumMod val="60000"/>
                  <a:lumOff val="40000"/>
                </a:schemeClr>
              </a:solidFill>
            </a:endParaRPr>
          </a:p>
        </p:txBody>
      </p:sp>
      <p:sp>
        <p:nvSpPr>
          <p:cNvPr id="7" name="テキスト ボックス 6"/>
          <p:cNvSpPr txBox="1"/>
          <p:nvPr/>
        </p:nvSpPr>
        <p:spPr>
          <a:xfrm>
            <a:off x="3645569" y="4728221"/>
            <a:ext cx="7531768" cy="584775"/>
          </a:xfrm>
          <a:prstGeom prst="rect">
            <a:avLst/>
          </a:prstGeom>
          <a:noFill/>
        </p:spPr>
        <p:txBody>
          <a:bodyPr wrap="square" rtlCol="0">
            <a:spAutoFit/>
          </a:bodyPr>
          <a:lstStyle/>
          <a:p>
            <a:pPr marL="457200" indent="-457200">
              <a:buFont typeface="Wingdings" panose="05000000000000000000" pitchFamily="2" charset="2"/>
              <a:buChar char="l"/>
            </a:pPr>
            <a:r>
              <a:rPr kumimoji="1" lang="ja-JP" altLang="en-US" sz="3200" b="1" dirty="0" smtClean="0"/>
              <a:t>長期的な姿勢の悪さを</a:t>
            </a:r>
            <a:r>
              <a:rPr kumimoji="1" lang="ja-JP" altLang="en-US" sz="3200" b="1" dirty="0" smtClean="0">
                <a:solidFill>
                  <a:schemeClr val="accent6">
                    <a:lumMod val="60000"/>
                    <a:lumOff val="40000"/>
                  </a:schemeClr>
                </a:solidFill>
              </a:rPr>
              <a:t>検知</a:t>
            </a:r>
            <a:r>
              <a:rPr kumimoji="1" lang="ja-JP" altLang="en-US" sz="3200" b="1" dirty="0" smtClean="0"/>
              <a:t>するため</a:t>
            </a:r>
            <a:endParaRPr kumimoji="1" lang="ja-JP" altLang="en-US" sz="3200" b="1" dirty="0"/>
          </a:p>
        </p:txBody>
      </p:sp>
    </p:spTree>
    <p:extLst>
      <p:ext uri="{BB962C8B-B14F-4D97-AF65-F5344CB8AC3E}">
        <p14:creationId xmlns:p14="http://schemas.microsoft.com/office/powerpoint/2010/main" val="27569576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b="1" dirty="0" smtClean="0"/>
              <a:t>アプリの強み　</a:t>
            </a:r>
            <a:endParaRPr kumimoji="1" lang="ja-JP" altLang="en-US" b="1" dirty="0"/>
          </a:p>
        </p:txBody>
      </p:sp>
      <p:sp>
        <p:nvSpPr>
          <p:cNvPr id="3" name="コンテンツ プレースホルダー 2"/>
          <p:cNvSpPr>
            <a:spLocks noGrp="1"/>
          </p:cNvSpPr>
          <p:nvPr>
            <p:ph idx="1"/>
          </p:nvPr>
        </p:nvSpPr>
        <p:spPr>
          <a:xfrm>
            <a:off x="1295817" y="804067"/>
            <a:ext cx="9881520" cy="1301844"/>
          </a:xfrm>
        </p:spPr>
        <p:txBody>
          <a:bodyPr>
            <a:normAutofit lnSpcReduction="10000"/>
          </a:bodyPr>
          <a:lstStyle/>
          <a:p>
            <a:pPr marL="0" indent="0">
              <a:lnSpc>
                <a:spcPct val="200000"/>
              </a:lnSpc>
              <a:buNone/>
            </a:pPr>
            <a:r>
              <a:rPr lang="ja-JP" altLang="en-US" sz="4000" b="1" dirty="0"/>
              <a:t>②</a:t>
            </a:r>
            <a:r>
              <a:rPr kumimoji="1" lang="ja-JP" altLang="en-US" sz="4000" b="1" dirty="0" smtClean="0"/>
              <a:t>グラフの傾向による姿勢改善の参考</a:t>
            </a:r>
            <a:endParaRPr lang="en-US" altLang="ja-JP" sz="2800" b="1" dirty="0" smtClean="0"/>
          </a:p>
        </p:txBody>
      </p:sp>
      <p:sp>
        <p:nvSpPr>
          <p:cNvPr id="6" name="テキスト ボックス 5"/>
          <p:cNvSpPr txBox="1"/>
          <p:nvPr/>
        </p:nvSpPr>
        <p:spPr>
          <a:xfrm>
            <a:off x="5259346" y="3376073"/>
            <a:ext cx="9095873" cy="1077218"/>
          </a:xfrm>
          <a:prstGeom prst="rect">
            <a:avLst/>
          </a:prstGeom>
          <a:noFill/>
        </p:spPr>
        <p:txBody>
          <a:bodyPr wrap="square" rtlCol="0">
            <a:spAutoFit/>
          </a:bodyPr>
          <a:lstStyle/>
          <a:p>
            <a:pPr marL="457200" indent="-457200">
              <a:buFont typeface="Wingdings" panose="05000000000000000000" pitchFamily="2" charset="2"/>
              <a:buChar char="l"/>
            </a:pPr>
            <a:r>
              <a:rPr kumimoji="1" lang="ja-JP" altLang="en-US" sz="3200" b="1" dirty="0" smtClean="0"/>
              <a:t>利用者が自分の姿勢の</a:t>
            </a:r>
            <a:r>
              <a:rPr kumimoji="1" lang="ja-JP" altLang="en-US" sz="3200" b="1" dirty="0" smtClean="0">
                <a:solidFill>
                  <a:schemeClr val="accent6">
                    <a:lumMod val="60000"/>
                    <a:lumOff val="40000"/>
                  </a:schemeClr>
                </a:solidFill>
              </a:rPr>
              <a:t>傾向</a:t>
            </a:r>
            <a:r>
              <a:rPr kumimoji="1" lang="ja-JP" altLang="en-US" sz="3200" b="1" dirty="0" smtClean="0"/>
              <a:t>を</a:t>
            </a:r>
            <a:endParaRPr kumimoji="1" lang="en-US" altLang="ja-JP" sz="3200" b="1" dirty="0" smtClean="0"/>
          </a:p>
          <a:p>
            <a:r>
              <a:rPr kumimoji="1" lang="ja-JP" altLang="en-US" sz="3200" b="1" dirty="0" smtClean="0"/>
              <a:t>    </a:t>
            </a:r>
            <a:r>
              <a:rPr kumimoji="1" lang="ja-JP" altLang="en-US" sz="3200" b="1" dirty="0" smtClean="0">
                <a:solidFill>
                  <a:schemeClr val="accent6">
                    <a:lumMod val="60000"/>
                    <a:lumOff val="40000"/>
                  </a:schemeClr>
                </a:solidFill>
              </a:rPr>
              <a:t>把握</a:t>
            </a:r>
            <a:r>
              <a:rPr kumimoji="1" lang="ja-JP" altLang="en-US" sz="3200" b="1" dirty="0" smtClean="0"/>
              <a:t>することで</a:t>
            </a:r>
            <a:r>
              <a:rPr kumimoji="1" lang="ja-JP" altLang="en-US" sz="3200" b="1" dirty="0" smtClean="0">
                <a:solidFill>
                  <a:schemeClr val="accent6">
                    <a:lumMod val="60000"/>
                    <a:lumOff val="40000"/>
                  </a:schemeClr>
                </a:solidFill>
              </a:rPr>
              <a:t>姿勢改善</a:t>
            </a:r>
            <a:r>
              <a:rPr kumimoji="1" lang="ja-JP" altLang="en-US" sz="3200" b="1" dirty="0" smtClean="0"/>
              <a:t>に繋がる</a:t>
            </a:r>
            <a:endParaRPr kumimoji="1" lang="ja-JP" altLang="en-US" sz="3200" b="1" dirty="0"/>
          </a:p>
        </p:txBody>
      </p:sp>
      <p:pic>
        <p:nvPicPr>
          <p:cNvPr id="7" name="図 6"/>
          <p:cNvPicPr>
            <a:picLocks noChangeAspect="1"/>
          </p:cNvPicPr>
          <p:nvPr/>
        </p:nvPicPr>
        <p:blipFill rotWithShape="1">
          <a:blip r:embed="rId3">
            <a:extLst>
              <a:ext uri="{28A0092B-C50C-407E-A947-70E740481C1C}">
                <a14:useLocalDpi xmlns:a14="http://schemas.microsoft.com/office/drawing/2010/main" val="0"/>
              </a:ext>
            </a:extLst>
          </a:blip>
          <a:srcRect t="12369" b="51571"/>
          <a:stretch/>
        </p:blipFill>
        <p:spPr>
          <a:xfrm>
            <a:off x="432319" y="2204597"/>
            <a:ext cx="4827027" cy="3655261"/>
          </a:xfrm>
          <a:prstGeom prst="rect">
            <a:avLst/>
          </a:prstGeom>
        </p:spPr>
      </p:pic>
    </p:spTree>
    <p:extLst>
      <p:ext uri="{BB962C8B-B14F-4D97-AF65-F5344CB8AC3E}">
        <p14:creationId xmlns:p14="http://schemas.microsoft.com/office/powerpoint/2010/main" val="18977360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b="1" dirty="0" smtClean="0"/>
              <a:t>まとめ</a:t>
            </a:r>
            <a:endParaRPr kumimoji="1" lang="ja-JP" altLang="en-US" b="1" dirty="0"/>
          </a:p>
        </p:txBody>
      </p:sp>
      <p:sp>
        <p:nvSpPr>
          <p:cNvPr id="3" name="コンテンツ プレースホルダー 2"/>
          <p:cNvSpPr>
            <a:spLocks noGrp="1"/>
          </p:cNvSpPr>
          <p:nvPr>
            <p:ph idx="1"/>
          </p:nvPr>
        </p:nvSpPr>
        <p:spPr>
          <a:xfrm>
            <a:off x="1280969" y="1497248"/>
            <a:ext cx="9469409" cy="1354579"/>
          </a:xfrm>
        </p:spPr>
        <p:txBody>
          <a:bodyPr>
            <a:normAutofit fontScale="70000" lnSpcReduction="20000"/>
          </a:bodyPr>
          <a:lstStyle/>
          <a:p>
            <a:pPr>
              <a:buFont typeface="Arial" panose="020B0604020202020204" pitchFamily="34" charset="0"/>
              <a:buChar char="•"/>
            </a:pPr>
            <a:r>
              <a:rPr lang="ja-JP" altLang="en-US" sz="4600" b="1" dirty="0" smtClean="0"/>
              <a:t>姿勢はいつの間にか悪くなってしまう</a:t>
            </a:r>
            <a:endParaRPr lang="en-US" altLang="ja-JP" sz="4600" b="1" dirty="0"/>
          </a:p>
          <a:p>
            <a:pPr>
              <a:buFont typeface="Arial" panose="020B0604020202020204" pitchFamily="34" charset="0"/>
              <a:buChar char="•"/>
            </a:pPr>
            <a:r>
              <a:rPr lang="ja-JP" altLang="en-US" sz="4600" b="1" dirty="0" smtClean="0"/>
              <a:t>姿勢の傾向</a:t>
            </a:r>
            <a:r>
              <a:rPr lang="ja-JP" altLang="en-US" sz="4600" b="1" dirty="0"/>
              <a:t>をつかむこと</a:t>
            </a:r>
            <a:r>
              <a:rPr lang="ja-JP" altLang="en-US" sz="4600" b="1" dirty="0" smtClean="0"/>
              <a:t>でより改善しやすく</a:t>
            </a:r>
            <a:endParaRPr lang="en-US" altLang="ja-JP" sz="4600" b="1" dirty="0"/>
          </a:p>
          <a:p>
            <a:pPr marL="0" indent="0">
              <a:buNone/>
            </a:pPr>
            <a:endParaRPr kumimoji="1" lang="en-US" altLang="ja-JP" dirty="0"/>
          </a:p>
          <a:p>
            <a:pPr marL="0" indent="0">
              <a:buNone/>
            </a:pPr>
            <a:endParaRPr kumimoji="1" lang="ja-JP" altLang="en-US" dirty="0"/>
          </a:p>
        </p:txBody>
      </p:sp>
      <p:sp>
        <p:nvSpPr>
          <p:cNvPr id="4" name="テキスト ボックス 3"/>
          <p:cNvSpPr txBox="1"/>
          <p:nvPr/>
        </p:nvSpPr>
        <p:spPr>
          <a:xfrm>
            <a:off x="4053460" y="4940887"/>
            <a:ext cx="8399794" cy="1354217"/>
          </a:xfrm>
          <a:prstGeom prst="rect">
            <a:avLst/>
          </a:prstGeom>
          <a:noFill/>
        </p:spPr>
        <p:txBody>
          <a:bodyPr wrap="square" rtlCol="0">
            <a:spAutoFit/>
          </a:bodyPr>
          <a:lstStyle/>
          <a:p>
            <a:r>
              <a:rPr kumimoji="1" lang="ja-JP" altLang="en-US" sz="3200" b="1" dirty="0" smtClean="0">
                <a:solidFill>
                  <a:schemeClr val="accent6">
                    <a:lumMod val="60000"/>
                    <a:lumOff val="40000"/>
                  </a:schemeClr>
                </a:solidFill>
              </a:rPr>
              <a:t>簡単</a:t>
            </a:r>
            <a:r>
              <a:rPr kumimoji="1" lang="ja-JP" altLang="en-US" sz="3200" b="1" dirty="0">
                <a:solidFill>
                  <a:schemeClr val="accent6">
                    <a:lumMod val="60000"/>
                    <a:lumOff val="40000"/>
                  </a:schemeClr>
                </a:solidFill>
              </a:rPr>
              <a:t>操作</a:t>
            </a:r>
            <a:r>
              <a:rPr kumimoji="1" lang="ja-JP" altLang="en-US" sz="2800" b="1" dirty="0"/>
              <a:t>で</a:t>
            </a:r>
            <a:r>
              <a:rPr kumimoji="1" lang="ja-JP" altLang="en-US" sz="3200" b="1" dirty="0">
                <a:solidFill>
                  <a:schemeClr val="accent6">
                    <a:lumMod val="60000"/>
                    <a:lumOff val="40000"/>
                  </a:schemeClr>
                </a:solidFill>
              </a:rPr>
              <a:t>ぐんとスタイル</a:t>
            </a:r>
            <a:r>
              <a:rPr kumimoji="1" lang="ja-JP" altLang="en-US" sz="2800" b="1" dirty="0"/>
              <a:t>が良くなる</a:t>
            </a:r>
            <a:r>
              <a:rPr kumimoji="1" lang="ja-JP" altLang="en-US" sz="2800" b="1" dirty="0" smtClean="0"/>
              <a:t>アプリ</a:t>
            </a:r>
            <a:endParaRPr kumimoji="1" lang="en-US" altLang="ja-JP" sz="2800" b="1" dirty="0" smtClean="0"/>
          </a:p>
          <a:p>
            <a:r>
              <a:rPr kumimoji="1" lang="en-US" altLang="ja-JP" sz="3200" b="1" dirty="0" err="1" smtClean="0">
                <a:solidFill>
                  <a:schemeClr val="accent6">
                    <a:lumMod val="60000"/>
                    <a:lumOff val="40000"/>
                  </a:schemeClr>
                </a:solidFill>
              </a:rPr>
              <a:t>GoodStyle</a:t>
            </a:r>
            <a:r>
              <a:rPr kumimoji="1" lang="ja-JP" altLang="en-US" sz="2800" b="1" dirty="0"/>
              <a:t>を使ってみませんか？</a:t>
            </a:r>
          </a:p>
          <a:p>
            <a:endParaRPr kumimoji="1" lang="ja-JP" altLang="en-US" dirty="0"/>
          </a:p>
        </p:txBody>
      </p:sp>
      <p:sp>
        <p:nvSpPr>
          <p:cNvPr id="6" name="テキスト ボックス 5"/>
          <p:cNvSpPr txBox="1"/>
          <p:nvPr/>
        </p:nvSpPr>
        <p:spPr>
          <a:xfrm>
            <a:off x="2443586" y="3111527"/>
            <a:ext cx="5809771" cy="1569660"/>
          </a:xfrm>
          <a:prstGeom prst="rect">
            <a:avLst/>
          </a:prstGeom>
          <a:noFill/>
        </p:spPr>
        <p:txBody>
          <a:bodyPr wrap="square" rtlCol="0">
            <a:spAutoFit/>
          </a:bodyPr>
          <a:lstStyle/>
          <a:p>
            <a:r>
              <a:rPr kumimoji="1" lang="ja-JP" altLang="en-US" sz="9600" b="1" dirty="0" smtClean="0">
                <a:solidFill>
                  <a:schemeClr val="accent6">
                    <a:lumMod val="60000"/>
                    <a:lumOff val="40000"/>
                  </a:schemeClr>
                </a:solidFill>
              </a:rPr>
              <a:t>傾向</a:t>
            </a:r>
            <a:r>
              <a:rPr kumimoji="1" lang="ja-JP" altLang="en-US" sz="8800" b="1" dirty="0" smtClean="0"/>
              <a:t>で</a:t>
            </a:r>
            <a:endParaRPr kumimoji="1" lang="ja-JP" altLang="en-US" sz="2800" b="1" dirty="0"/>
          </a:p>
        </p:txBody>
      </p:sp>
      <p:sp>
        <p:nvSpPr>
          <p:cNvPr id="7" name="テキスト ボックス 6"/>
          <p:cNvSpPr txBox="1"/>
          <p:nvPr/>
        </p:nvSpPr>
        <p:spPr>
          <a:xfrm flipH="1">
            <a:off x="6015673" y="3111527"/>
            <a:ext cx="3954162" cy="1569660"/>
          </a:xfrm>
          <a:prstGeom prst="rect">
            <a:avLst/>
          </a:prstGeom>
          <a:noFill/>
        </p:spPr>
        <p:txBody>
          <a:bodyPr wrap="square" rtlCol="0">
            <a:spAutoFit/>
          </a:bodyPr>
          <a:lstStyle/>
          <a:p>
            <a:r>
              <a:rPr kumimoji="1" lang="ja-JP" altLang="en-US" sz="9600" b="1" dirty="0">
                <a:solidFill>
                  <a:schemeClr val="accent6">
                    <a:lumMod val="60000"/>
                    <a:lumOff val="40000"/>
                  </a:schemeClr>
                </a:solidFill>
              </a:rPr>
              <a:t>健康</a:t>
            </a:r>
            <a:r>
              <a:rPr kumimoji="1" lang="ja-JP" altLang="en-US" sz="8800" b="1" dirty="0" smtClean="0"/>
              <a:t>を</a:t>
            </a:r>
            <a:endParaRPr kumimoji="1" lang="ja-JP" altLang="en-US" sz="8800" dirty="0"/>
          </a:p>
        </p:txBody>
      </p:sp>
    </p:spTree>
    <p:extLst>
      <p:ext uri="{BB962C8B-B14F-4D97-AF65-F5344CB8AC3E}">
        <p14:creationId xmlns:p14="http://schemas.microsoft.com/office/powerpoint/2010/main" val="736789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924069"/>
            <a:ext cx="12192000" cy="1400530"/>
          </a:xfrm>
        </p:spPr>
        <p:txBody>
          <a:bodyPr anchor="ctr"/>
          <a:lstStyle/>
          <a:p>
            <a:pPr algn="ctr"/>
            <a:r>
              <a:rPr kumimoji="1" lang="ja-JP" altLang="en-US" sz="6000" b="1" dirty="0" smtClean="0"/>
              <a:t>ご清聴ありがとうございました</a:t>
            </a:r>
            <a:endParaRPr kumimoji="1" lang="ja-JP" altLang="en-US" sz="6000" b="1" dirty="0"/>
          </a:p>
        </p:txBody>
      </p:sp>
    </p:spTree>
    <p:extLst>
      <p:ext uri="{BB962C8B-B14F-4D97-AF65-F5344CB8AC3E}">
        <p14:creationId xmlns:p14="http://schemas.microsoft.com/office/powerpoint/2010/main" val="8678191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45130" y="452718"/>
            <a:ext cx="9404723" cy="1400530"/>
          </a:xfrm>
        </p:spPr>
        <p:txBody>
          <a:bodyPr/>
          <a:lstStyle/>
          <a:p>
            <a:r>
              <a:rPr kumimoji="1" lang="ja-JP" altLang="en-US" b="1" i="1" dirty="0" smtClean="0"/>
              <a:t>アプリ概要</a:t>
            </a:r>
            <a:endParaRPr kumimoji="1" lang="ja-JP" altLang="en-US" b="1" i="1" dirty="0"/>
          </a:p>
        </p:txBody>
      </p:sp>
      <p:sp>
        <p:nvSpPr>
          <p:cNvPr id="3" name="コンテンツ プレースホルダー 2"/>
          <p:cNvSpPr>
            <a:spLocks noGrp="1"/>
          </p:cNvSpPr>
          <p:nvPr>
            <p:ph idx="1"/>
          </p:nvPr>
        </p:nvSpPr>
        <p:spPr>
          <a:xfrm>
            <a:off x="1090298" y="2233392"/>
            <a:ext cx="10676586" cy="4195481"/>
          </a:xfrm>
        </p:spPr>
        <p:txBody>
          <a:bodyPr>
            <a:normAutofit/>
          </a:bodyPr>
          <a:lstStyle/>
          <a:p>
            <a:pPr>
              <a:buFont typeface="Wingdings" panose="05000000000000000000" pitchFamily="2" charset="2"/>
              <a:buChar char="l"/>
            </a:pPr>
            <a:r>
              <a:rPr lang="ja-JP" altLang="en-US" sz="4800" b="1" dirty="0" smtClean="0"/>
              <a:t>利用者</a:t>
            </a:r>
            <a:r>
              <a:rPr lang="ja-JP" altLang="en-US" sz="4800" b="1" dirty="0"/>
              <a:t>の姿勢</a:t>
            </a:r>
            <a:r>
              <a:rPr lang="ja-JP" altLang="en-US" sz="4800" b="1" dirty="0" smtClean="0"/>
              <a:t>を</a:t>
            </a:r>
            <a:r>
              <a:rPr lang="ja-JP" altLang="en-US" sz="4800" b="1" dirty="0">
                <a:solidFill>
                  <a:schemeClr val="accent6">
                    <a:lumMod val="60000"/>
                    <a:lumOff val="40000"/>
                  </a:schemeClr>
                </a:solidFill>
              </a:rPr>
              <a:t>計測</a:t>
            </a:r>
            <a:endParaRPr lang="en-US" altLang="ja-JP" sz="4800" b="1" dirty="0">
              <a:solidFill>
                <a:schemeClr val="accent6">
                  <a:lumMod val="60000"/>
                  <a:lumOff val="40000"/>
                </a:schemeClr>
              </a:solidFill>
            </a:endParaRPr>
          </a:p>
          <a:p>
            <a:pPr>
              <a:buFont typeface="Wingdings" panose="05000000000000000000" pitchFamily="2" charset="2"/>
              <a:buChar char="l"/>
            </a:pPr>
            <a:r>
              <a:rPr lang="ja-JP" altLang="en-US" sz="4800" b="1" dirty="0" smtClean="0"/>
              <a:t>警告で姿勢</a:t>
            </a:r>
            <a:r>
              <a:rPr lang="ja-JP" altLang="en-US" sz="4800" b="1" dirty="0"/>
              <a:t>の悪さを</a:t>
            </a:r>
            <a:r>
              <a:rPr lang="ja-JP" altLang="en-US" sz="4800" b="1" dirty="0" smtClean="0">
                <a:solidFill>
                  <a:schemeClr val="accent6">
                    <a:lumMod val="60000"/>
                    <a:lumOff val="40000"/>
                  </a:schemeClr>
                </a:solidFill>
              </a:rPr>
              <a:t>指摘</a:t>
            </a:r>
            <a:endParaRPr lang="en-US" altLang="ja-JP" sz="4800" b="1" dirty="0" smtClean="0">
              <a:solidFill>
                <a:schemeClr val="accent6">
                  <a:lumMod val="60000"/>
                  <a:lumOff val="40000"/>
                </a:schemeClr>
              </a:solidFill>
            </a:endParaRPr>
          </a:p>
          <a:p>
            <a:pPr>
              <a:buFont typeface="Wingdings" panose="05000000000000000000" pitchFamily="2" charset="2"/>
              <a:buChar char="l"/>
            </a:pPr>
            <a:r>
              <a:rPr lang="ja-JP" altLang="en-US" sz="4800" b="1" dirty="0" smtClean="0"/>
              <a:t>傾向グラフ</a:t>
            </a:r>
            <a:r>
              <a:rPr lang="ja-JP" altLang="en-US" sz="4800" b="1" dirty="0"/>
              <a:t>を</a:t>
            </a:r>
            <a:r>
              <a:rPr lang="ja-JP" altLang="en-US" sz="4800" b="1" dirty="0" smtClean="0"/>
              <a:t>用いて姿勢を</a:t>
            </a:r>
            <a:r>
              <a:rPr lang="ja-JP" altLang="en-US" sz="4800" b="1" dirty="0" smtClean="0">
                <a:solidFill>
                  <a:schemeClr val="accent6">
                    <a:lumMod val="60000"/>
                    <a:lumOff val="40000"/>
                  </a:schemeClr>
                </a:solidFill>
              </a:rPr>
              <a:t>改善</a:t>
            </a:r>
            <a:r>
              <a:rPr lang="ja-JP" altLang="en-US" sz="4800" b="1" dirty="0" smtClean="0"/>
              <a:t>する</a:t>
            </a:r>
            <a:endParaRPr lang="en-US" altLang="ja-JP" sz="4800" b="1" dirty="0" smtClean="0"/>
          </a:p>
        </p:txBody>
      </p:sp>
    </p:spTree>
    <p:extLst>
      <p:ext uri="{BB962C8B-B14F-4D97-AF65-F5344CB8AC3E}">
        <p14:creationId xmlns:p14="http://schemas.microsoft.com/office/powerpoint/2010/main" val="42174656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1589539"/>
            <a:ext cx="12192000" cy="3884504"/>
          </a:xfrm>
        </p:spPr>
        <p:txBody>
          <a:bodyPr anchor="ctr"/>
          <a:lstStyle/>
          <a:p>
            <a:pPr algn="ctr"/>
            <a:r>
              <a:rPr lang="ja-JP" altLang="en-US" sz="11500" b="1" dirty="0"/>
              <a:t>画面・操作</a:t>
            </a:r>
            <a:r>
              <a:rPr lang="ja-JP" altLang="en-US" sz="11500" b="1" dirty="0" smtClean="0"/>
              <a:t>説明</a:t>
            </a:r>
            <a:endParaRPr kumimoji="1" lang="ja-JP" altLang="en-US" sz="11500" dirty="0"/>
          </a:p>
        </p:txBody>
      </p:sp>
    </p:spTree>
    <p:extLst>
      <p:ext uri="{BB962C8B-B14F-4D97-AF65-F5344CB8AC3E}">
        <p14:creationId xmlns:p14="http://schemas.microsoft.com/office/powerpoint/2010/main" val="18174533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b="1" dirty="0"/>
          </a:p>
        </p:txBody>
      </p:sp>
      <p:sp>
        <p:nvSpPr>
          <p:cNvPr id="8" name="右矢印 7"/>
          <p:cNvSpPr/>
          <p:nvPr/>
        </p:nvSpPr>
        <p:spPr>
          <a:xfrm>
            <a:off x="4901990" y="2831559"/>
            <a:ext cx="2315818" cy="11827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w="0"/>
              <a:solidFill>
                <a:schemeClr val="tx1"/>
              </a:solidFill>
              <a:effectLst>
                <a:outerShdw blurRad="38100" dist="19050" dir="2700000" algn="tl" rotWithShape="0">
                  <a:schemeClr val="dk1">
                    <a:alpha val="40000"/>
                  </a:schemeClr>
                </a:outerShdw>
              </a:effectLst>
            </a:endParaRPr>
          </a:p>
        </p:txBody>
      </p:sp>
      <p:pic>
        <p:nvPicPr>
          <p:cNvPr id="6" name="図 5"/>
          <p:cNvPicPr>
            <a:picLocks noChangeAspect="1"/>
          </p:cNvPicPr>
          <p:nvPr/>
        </p:nvPicPr>
        <p:blipFill rotWithShape="1">
          <a:blip r:embed="rId3">
            <a:extLst>
              <a:ext uri="{28A0092B-C50C-407E-A947-70E740481C1C}">
                <a14:useLocalDpi xmlns:a14="http://schemas.microsoft.com/office/drawing/2010/main" val="0"/>
              </a:ext>
            </a:extLst>
          </a:blip>
          <a:srcRect l="-431" t="13563" r="1" b="6533"/>
          <a:stretch/>
        </p:blipFill>
        <p:spPr>
          <a:xfrm>
            <a:off x="646111" y="316801"/>
            <a:ext cx="3752331" cy="6269353"/>
          </a:xfrm>
          <a:prstGeom prst="rect">
            <a:avLst/>
          </a:prstGeom>
        </p:spPr>
      </p:pic>
      <p:pic>
        <p:nvPicPr>
          <p:cNvPr id="10" name="図 9"/>
          <p:cNvPicPr>
            <a:picLocks noChangeAspect="1"/>
          </p:cNvPicPr>
          <p:nvPr/>
        </p:nvPicPr>
        <p:blipFill rotWithShape="1">
          <a:blip r:embed="rId4">
            <a:extLst>
              <a:ext uri="{28A0092B-C50C-407E-A947-70E740481C1C}">
                <a14:useLocalDpi xmlns:a14="http://schemas.microsoft.com/office/drawing/2010/main" val="0"/>
              </a:ext>
            </a:extLst>
          </a:blip>
          <a:srcRect t="13008" b="6498"/>
          <a:stretch/>
        </p:blipFill>
        <p:spPr>
          <a:xfrm>
            <a:off x="7721357" y="259722"/>
            <a:ext cx="3742575" cy="6326432"/>
          </a:xfrm>
          <a:prstGeom prst="rect">
            <a:avLst/>
          </a:prstGeom>
        </p:spPr>
      </p:pic>
    </p:spTree>
    <p:extLst>
      <p:ext uri="{BB962C8B-B14F-4D97-AF65-F5344CB8AC3E}">
        <p14:creationId xmlns:p14="http://schemas.microsoft.com/office/powerpoint/2010/main" val="2385713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正方形/長方形 11"/>
          <p:cNvSpPr/>
          <p:nvPr/>
        </p:nvSpPr>
        <p:spPr>
          <a:xfrm>
            <a:off x="5824753" y="1850705"/>
            <a:ext cx="3903238" cy="707886"/>
          </a:xfrm>
          <a:prstGeom prst="rect">
            <a:avLst/>
          </a:prstGeom>
          <a:noFill/>
        </p:spPr>
        <p:txBody>
          <a:bodyPr wrap="square" lIns="91440" tIns="45720" rIns="91440" bIns="45720">
            <a:spAutoFit/>
          </a:bodyPr>
          <a:lstStyle/>
          <a:p>
            <a:pPr algn="ctr"/>
            <a:r>
              <a:rPr lang="ja-JP" altLang="en-US" sz="4000" b="1" u="sng" dirty="0" smtClean="0">
                <a:ln w="0"/>
                <a:effectLst>
                  <a:outerShdw blurRad="38100" dist="19050" dir="2700000" algn="tl" rotWithShape="0">
                    <a:schemeClr val="dk1">
                      <a:alpha val="40000"/>
                    </a:schemeClr>
                  </a:outerShdw>
                </a:effectLst>
                <a:latin typeface="+mn-ea"/>
              </a:rPr>
              <a:t>姿勢が</a:t>
            </a:r>
            <a:r>
              <a:rPr lang="ja-JP" altLang="en-US" sz="4000" b="1" u="sng" dirty="0">
                <a:ln w="0"/>
                <a:effectLst>
                  <a:outerShdw blurRad="38100" dist="19050" dir="2700000" algn="tl" rotWithShape="0">
                    <a:schemeClr val="dk1">
                      <a:alpha val="40000"/>
                    </a:schemeClr>
                  </a:outerShdw>
                </a:effectLst>
                <a:latin typeface="+mn-ea"/>
              </a:rPr>
              <a:t>悪</a:t>
            </a:r>
            <a:r>
              <a:rPr lang="ja-JP" altLang="en-US" sz="4000" b="1" u="sng" dirty="0" smtClean="0">
                <a:ln w="0"/>
                <a:effectLst>
                  <a:outerShdw blurRad="38100" dist="19050" dir="2700000" algn="tl" rotWithShape="0">
                    <a:schemeClr val="dk1">
                      <a:alpha val="40000"/>
                    </a:schemeClr>
                  </a:outerShdw>
                </a:effectLst>
                <a:latin typeface="+mn-ea"/>
              </a:rPr>
              <a:t>いと</a:t>
            </a:r>
            <a:r>
              <a:rPr lang="en-US" altLang="ja-JP" sz="4000" b="1" u="sng" dirty="0" smtClean="0">
                <a:ln w="0"/>
                <a:effectLst>
                  <a:outerShdw blurRad="38100" dist="19050" dir="2700000" algn="tl" rotWithShape="0">
                    <a:schemeClr val="dk1">
                      <a:alpha val="40000"/>
                    </a:schemeClr>
                  </a:outerShdw>
                </a:effectLst>
                <a:latin typeface="+mn-ea"/>
              </a:rPr>
              <a:t>…</a:t>
            </a:r>
            <a:endParaRPr lang="ja-JP" altLang="en-US" sz="4000" b="1" u="sng" cap="none" spc="0" dirty="0">
              <a:ln w="0"/>
              <a:solidFill>
                <a:schemeClr val="tx1"/>
              </a:solidFill>
              <a:effectLst>
                <a:outerShdw blurRad="38100" dist="19050" dir="2700000" algn="tl" rotWithShape="0">
                  <a:schemeClr val="dk1">
                    <a:alpha val="40000"/>
                  </a:schemeClr>
                </a:outerShdw>
              </a:effectLst>
              <a:latin typeface="+mn-ea"/>
            </a:endParaRPr>
          </a:p>
        </p:txBody>
      </p:sp>
      <p:sp>
        <p:nvSpPr>
          <p:cNvPr id="19" name="正方形/長方形 18"/>
          <p:cNvSpPr/>
          <p:nvPr/>
        </p:nvSpPr>
        <p:spPr>
          <a:xfrm>
            <a:off x="5824753" y="3251235"/>
            <a:ext cx="6210354" cy="2062103"/>
          </a:xfrm>
          <a:prstGeom prst="rect">
            <a:avLst/>
          </a:prstGeom>
        </p:spPr>
        <p:txBody>
          <a:bodyPr wrap="none">
            <a:spAutoFit/>
          </a:bodyPr>
          <a:lstStyle/>
          <a:p>
            <a:pPr marL="342900" indent="-342900">
              <a:buFont typeface="Wingdings" panose="05000000000000000000" pitchFamily="2" charset="2"/>
              <a:buChar char="l"/>
            </a:pPr>
            <a:r>
              <a:rPr lang="ja-JP" altLang="en-US" sz="4000" b="1" dirty="0" smtClean="0">
                <a:ln w="0"/>
                <a:effectLst>
                  <a:outerShdw blurRad="38100" dist="19050" dir="2700000" algn="tl" rotWithShape="0">
                    <a:schemeClr val="dk1">
                      <a:alpha val="40000"/>
                    </a:schemeClr>
                  </a:outerShdw>
                </a:effectLst>
              </a:rPr>
              <a:t>バイブレーションと共に</a:t>
            </a:r>
            <a:endParaRPr lang="en-US" altLang="ja-JP" sz="4000" b="1" dirty="0" smtClean="0">
              <a:ln w="0"/>
              <a:effectLst>
                <a:outerShdw blurRad="38100" dist="19050" dir="2700000" algn="tl" rotWithShape="0">
                  <a:schemeClr val="dk1">
                    <a:alpha val="40000"/>
                  </a:schemeClr>
                </a:outerShdw>
              </a:effectLst>
            </a:endParaRPr>
          </a:p>
          <a:p>
            <a:r>
              <a:rPr lang="en-US" altLang="ja-JP" sz="4000" b="1" dirty="0" smtClean="0">
                <a:ln w="0"/>
                <a:effectLst>
                  <a:outerShdw blurRad="38100" dist="19050" dir="2700000" algn="tl" rotWithShape="0">
                    <a:schemeClr val="dk1">
                      <a:alpha val="40000"/>
                    </a:schemeClr>
                  </a:outerShdw>
                </a:effectLst>
              </a:rPr>
              <a:t>   </a:t>
            </a:r>
            <a:r>
              <a:rPr lang="ja-JP" altLang="en-US" sz="4000" b="1" dirty="0" smtClean="0">
                <a:ln w="0"/>
                <a:solidFill>
                  <a:schemeClr val="accent6">
                    <a:lumMod val="60000"/>
                    <a:lumOff val="40000"/>
                  </a:schemeClr>
                </a:solidFill>
                <a:effectLst>
                  <a:outerShdw blurRad="38100" dist="19050" dir="2700000" algn="tl" rotWithShape="0">
                    <a:schemeClr val="dk1">
                      <a:alpha val="40000"/>
                    </a:schemeClr>
                  </a:outerShdw>
                </a:effectLst>
              </a:rPr>
              <a:t>警告が表示</a:t>
            </a:r>
            <a:r>
              <a:rPr lang="ja-JP" altLang="en-US" sz="4000" b="1" dirty="0" smtClean="0">
                <a:ln w="0"/>
                <a:effectLst>
                  <a:outerShdw blurRad="38100" dist="19050" dir="2700000" algn="tl" rotWithShape="0">
                    <a:schemeClr val="dk1">
                      <a:alpha val="40000"/>
                    </a:schemeClr>
                  </a:outerShdw>
                </a:effectLst>
              </a:rPr>
              <a:t>される</a:t>
            </a:r>
            <a:endParaRPr lang="en-US" altLang="ja-JP" sz="4000" b="1" dirty="0" smtClean="0">
              <a:ln w="0"/>
              <a:effectLst>
                <a:outerShdw blurRad="38100" dist="19050" dir="2700000" algn="tl" rotWithShape="0">
                  <a:schemeClr val="dk1">
                    <a:alpha val="40000"/>
                  </a:schemeClr>
                </a:outerShdw>
              </a:effectLst>
            </a:endParaRPr>
          </a:p>
          <a:p>
            <a:pPr marL="342900" indent="-342900">
              <a:buFont typeface="Wingdings" panose="05000000000000000000" pitchFamily="2" charset="2"/>
              <a:buChar char="l"/>
            </a:pPr>
            <a:endParaRPr lang="en-US" altLang="ja-JP" sz="2400" b="1" dirty="0">
              <a:ln w="0"/>
              <a:effectLst>
                <a:outerShdw blurRad="38100" dist="19050" dir="2700000" algn="tl" rotWithShape="0">
                  <a:schemeClr val="dk1">
                    <a:alpha val="40000"/>
                  </a:schemeClr>
                </a:outerShdw>
              </a:effectLst>
            </a:endParaRPr>
          </a:p>
          <a:p>
            <a:pPr marL="342900" indent="-342900">
              <a:buFont typeface="Wingdings" panose="05000000000000000000" pitchFamily="2" charset="2"/>
              <a:buChar char="l"/>
            </a:pPr>
            <a:endParaRPr lang="en-US" altLang="ja-JP" sz="2400" b="1" dirty="0" smtClean="0">
              <a:ln w="0"/>
              <a:effectLst>
                <a:outerShdw blurRad="38100" dist="19050" dir="2700000" algn="tl" rotWithShape="0">
                  <a:schemeClr val="dk1">
                    <a:alpha val="40000"/>
                  </a:schemeClr>
                </a:outerShdw>
              </a:effectLst>
            </a:endParaRPr>
          </a:p>
        </p:txBody>
      </p:sp>
      <p:pic>
        <p:nvPicPr>
          <p:cNvPr id="5" name="コンテンツ プレースホルダー 4"/>
          <p:cNvPicPr>
            <a:picLocks noGrp="1" noChangeAspect="1"/>
          </p:cNvPicPr>
          <p:nvPr>
            <p:ph idx="1"/>
          </p:nvPr>
        </p:nvPicPr>
        <p:blipFill rotWithShape="1">
          <a:blip r:embed="rId3">
            <a:extLst>
              <a:ext uri="{28A0092B-C50C-407E-A947-70E740481C1C}">
                <a14:useLocalDpi xmlns:a14="http://schemas.microsoft.com/office/drawing/2010/main" val="0"/>
              </a:ext>
            </a:extLst>
          </a:blip>
          <a:srcRect l="406" t="12210" b="33522"/>
          <a:stretch/>
        </p:blipFill>
        <p:spPr>
          <a:xfrm>
            <a:off x="646111" y="757567"/>
            <a:ext cx="4652120" cy="5323197"/>
          </a:xfrm>
        </p:spPr>
      </p:pic>
    </p:spTree>
    <p:extLst>
      <p:ext uri="{BB962C8B-B14F-4D97-AF65-F5344CB8AC3E}">
        <p14:creationId xmlns:p14="http://schemas.microsoft.com/office/powerpoint/2010/main" val="4980513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正方形/長方形 11"/>
          <p:cNvSpPr/>
          <p:nvPr/>
        </p:nvSpPr>
        <p:spPr>
          <a:xfrm>
            <a:off x="5844593" y="1072230"/>
            <a:ext cx="3504863" cy="707886"/>
          </a:xfrm>
          <a:prstGeom prst="rect">
            <a:avLst/>
          </a:prstGeom>
          <a:noFill/>
        </p:spPr>
        <p:txBody>
          <a:bodyPr wrap="square" lIns="91440" tIns="45720" rIns="91440" bIns="45720">
            <a:spAutoFit/>
          </a:bodyPr>
          <a:lstStyle/>
          <a:p>
            <a:pPr algn="ctr"/>
            <a:r>
              <a:rPr lang="ja-JP" altLang="en-US" sz="4000" b="1" u="sng" cap="none" spc="0" dirty="0" smtClean="0">
                <a:ln w="0"/>
                <a:solidFill>
                  <a:schemeClr val="tx1"/>
                </a:solidFill>
                <a:effectLst>
                  <a:outerShdw blurRad="38100" dist="19050" dir="2700000" algn="tl" rotWithShape="0">
                    <a:schemeClr val="dk1">
                      <a:alpha val="40000"/>
                    </a:schemeClr>
                  </a:outerShdw>
                </a:effectLst>
                <a:latin typeface="+mn-ea"/>
              </a:rPr>
              <a:t>体の傾き傾向</a:t>
            </a:r>
            <a:endParaRPr lang="ja-JP" altLang="en-US" sz="4000" b="1" u="sng" cap="none" spc="0" dirty="0">
              <a:ln w="0"/>
              <a:solidFill>
                <a:schemeClr val="tx1"/>
              </a:solidFill>
              <a:effectLst>
                <a:outerShdw blurRad="38100" dist="19050" dir="2700000" algn="tl" rotWithShape="0">
                  <a:schemeClr val="dk1">
                    <a:alpha val="40000"/>
                  </a:schemeClr>
                </a:outerShdw>
              </a:effectLst>
              <a:latin typeface="+mn-ea"/>
            </a:endParaRPr>
          </a:p>
        </p:txBody>
      </p:sp>
      <p:sp>
        <p:nvSpPr>
          <p:cNvPr id="15" name="正方形/長方形 14"/>
          <p:cNvSpPr/>
          <p:nvPr/>
        </p:nvSpPr>
        <p:spPr>
          <a:xfrm>
            <a:off x="6053316" y="4727193"/>
            <a:ext cx="5455340" cy="1200329"/>
          </a:xfrm>
          <a:prstGeom prst="rect">
            <a:avLst/>
          </a:prstGeom>
        </p:spPr>
        <p:txBody>
          <a:bodyPr wrap="none">
            <a:spAutoFit/>
          </a:bodyPr>
          <a:lstStyle/>
          <a:p>
            <a:pPr marL="342900" indent="-342900">
              <a:buFont typeface="Wingdings" panose="05000000000000000000" pitchFamily="2" charset="2"/>
              <a:buChar char="l"/>
            </a:pPr>
            <a:r>
              <a:rPr lang="ja-JP" altLang="en-US" sz="2400" b="1" dirty="0" smtClean="0">
                <a:ln w="0"/>
                <a:effectLst>
                  <a:outerShdw blurRad="38100" dist="19050" dir="2700000" algn="tl" rotWithShape="0">
                    <a:schemeClr val="dk1">
                      <a:alpha val="40000"/>
                    </a:schemeClr>
                  </a:outerShdw>
                </a:effectLst>
              </a:rPr>
              <a:t>一日でいつ姿勢が悪くなったのか</a:t>
            </a:r>
            <a:endParaRPr lang="en-US" altLang="ja-JP" sz="2400" b="1" dirty="0" smtClean="0">
              <a:ln w="0"/>
              <a:effectLst>
                <a:outerShdw blurRad="38100" dist="19050" dir="2700000" algn="tl" rotWithShape="0">
                  <a:schemeClr val="dk1">
                    <a:alpha val="40000"/>
                  </a:schemeClr>
                </a:outerShdw>
              </a:effectLst>
            </a:endParaRPr>
          </a:p>
          <a:p>
            <a:pPr marL="342900" indent="-342900">
              <a:buFont typeface="Wingdings" panose="05000000000000000000" pitchFamily="2" charset="2"/>
              <a:buChar char="l"/>
            </a:pPr>
            <a:endParaRPr lang="en-US" altLang="ja-JP" sz="2400" b="1" dirty="0">
              <a:ln w="0"/>
              <a:effectLst>
                <a:outerShdw blurRad="38100" dist="19050" dir="2700000" algn="tl" rotWithShape="0">
                  <a:schemeClr val="dk1">
                    <a:alpha val="40000"/>
                  </a:schemeClr>
                </a:outerShdw>
              </a:effectLst>
            </a:endParaRPr>
          </a:p>
          <a:p>
            <a:pPr marL="342900" indent="-342900">
              <a:buFont typeface="Wingdings" panose="05000000000000000000" pitchFamily="2" charset="2"/>
              <a:buChar char="l"/>
            </a:pPr>
            <a:r>
              <a:rPr lang="ja-JP" altLang="en-US" sz="2400" b="1" dirty="0" smtClean="0">
                <a:ln w="0"/>
                <a:effectLst>
                  <a:outerShdw blurRad="38100" dist="19050" dir="2700000" algn="tl" rotWithShape="0">
                    <a:schemeClr val="dk1">
                      <a:alpha val="40000"/>
                    </a:schemeClr>
                  </a:outerShdw>
                </a:effectLst>
              </a:rPr>
              <a:t>何回悪いと判断されたのかが分かる</a:t>
            </a:r>
            <a:endParaRPr lang="en-US" altLang="ja-JP" sz="2400" b="1" dirty="0" smtClean="0">
              <a:ln w="0"/>
              <a:effectLst>
                <a:outerShdw blurRad="38100" dist="19050" dir="2700000" algn="tl" rotWithShape="0">
                  <a:schemeClr val="dk1">
                    <a:alpha val="40000"/>
                  </a:schemeClr>
                </a:outerShdw>
              </a:effectLst>
            </a:endParaRPr>
          </a:p>
        </p:txBody>
      </p:sp>
      <p:sp>
        <p:nvSpPr>
          <p:cNvPr id="17" name="正方形/長方形 16"/>
          <p:cNvSpPr/>
          <p:nvPr/>
        </p:nvSpPr>
        <p:spPr>
          <a:xfrm>
            <a:off x="5355955" y="3831826"/>
            <a:ext cx="4821140" cy="707886"/>
          </a:xfrm>
          <a:prstGeom prst="rect">
            <a:avLst/>
          </a:prstGeom>
          <a:noFill/>
        </p:spPr>
        <p:txBody>
          <a:bodyPr wrap="square" lIns="91440" tIns="45720" rIns="91440" bIns="45720">
            <a:spAutoFit/>
          </a:bodyPr>
          <a:lstStyle/>
          <a:p>
            <a:pPr algn="ctr"/>
            <a:r>
              <a:rPr lang="ja-JP" altLang="en-US" sz="4000" b="1" u="sng" cap="none" spc="0" dirty="0" smtClean="0">
                <a:ln w="0"/>
                <a:solidFill>
                  <a:schemeClr val="tx1"/>
                </a:solidFill>
                <a:effectLst>
                  <a:outerShdw blurRad="38100" dist="19050" dir="2700000" algn="tl" rotWithShape="0">
                    <a:schemeClr val="dk1">
                      <a:alpha val="40000"/>
                    </a:schemeClr>
                  </a:outerShdw>
                </a:effectLst>
                <a:latin typeface="+mn-ea"/>
              </a:rPr>
              <a:t>警告時間と回数</a:t>
            </a:r>
            <a:endParaRPr lang="ja-JP" altLang="en-US" sz="4000" b="1" u="sng" cap="none" spc="0" dirty="0">
              <a:ln w="0"/>
              <a:solidFill>
                <a:schemeClr val="tx1"/>
              </a:solidFill>
              <a:effectLst>
                <a:outerShdw blurRad="38100" dist="19050" dir="2700000" algn="tl" rotWithShape="0">
                  <a:schemeClr val="dk1">
                    <a:alpha val="40000"/>
                  </a:schemeClr>
                </a:outerShdw>
              </a:effectLst>
              <a:latin typeface="+mn-ea"/>
            </a:endParaRPr>
          </a:p>
        </p:txBody>
      </p:sp>
      <p:sp>
        <p:nvSpPr>
          <p:cNvPr id="19" name="正方形/長方形 18"/>
          <p:cNvSpPr/>
          <p:nvPr/>
        </p:nvSpPr>
        <p:spPr>
          <a:xfrm>
            <a:off x="6053316" y="2001416"/>
            <a:ext cx="5147563" cy="1200329"/>
          </a:xfrm>
          <a:prstGeom prst="rect">
            <a:avLst/>
          </a:prstGeom>
        </p:spPr>
        <p:txBody>
          <a:bodyPr wrap="none">
            <a:spAutoFit/>
          </a:bodyPr>
          <a:lstStyle/>
          <a:p>
            <a:pPr marL="342900" indent="-342900">
              <a:buFont typeface="Wingdings" panose="05000000000000000000" pitchFamily="2" charset="2"/>
              <a:buChar char="l"/>
            </a:pPr>
            <a:r>
              <a:rPr lang="ja-JP" altLang="en-US" sz="2400" b="1" dirty="0">
                <a:ln w="0"/>
                <a:effectLst>
                  <a:outerShdw blurRad="38100" dist="19050" dir="2700000" algn="tl" rotWithShape="0">
                    <a:schemeClr val="dk1">
                      <a:alpha val="40000"/>
                    </a:schemeClr>
                  </a:outerShdw>
                </a:effectLst>
              </a:rPr>
              <a:t>どの方向に</a:t>
            </a:r>
            <a:r>
              <a:rPr lang="ja-JP" altLang="en-US" sz="2400" b="1" dirty="0" smtClean="0">
                <a:ln w="0"/>
                <a:solidFill>
                  <a:schemeClr val="accent6">
                    <a:lumMod val="60000"/>
                    <a:lumOff val="40000"/>
                  </a:schemeClr>
                </a:solidFill>
                <a:effectLst>
                  <a:outerShdw blurRad="38100" dist="19050" dir="2700000" algn="tl" rotWithShape="0">
                    <a:schemeClr val="dk1">
                      <a:alpha val="40000"/>
                    </a:schemeClr>
                  </a:outerShdw>
                </a:effectLst>
              </a:rPr>
              <a:t>傾きやすい</a:t>
            </a:r>
            <a:r>
              <a:rPr lang="ja-JP" altLang="en-US" sz="2400" b="1" dirty="0" smtClean="0">
                <a:ln w="0"/>
                <a:effectLst>
                  <a:outerShdw blurRad="38100" dist="19050" dir="2700000" algn="tl" rotWithShape="0">
                    <a:schemeClr val="dk1">
                      <a:alpha val="40000"/>
                    </a:schemeClr>
                  </a:outerShdw>
                </a:effectLst>
              </a:rPr>
              <a:t>かが分かる</a:t>
            </a:r>
            <a:endParaRPr lang="en-US" altLang="ja-JP" sz="2400" b="1" dirty="0" smtClean="0">
              <a:ln w="0"/>
              <a:effectLst>
                <a:outerShdw blurRad="38100" dist="19050" dir="2700000" algn="tl" rotWithShape="0">
                  <a:schemeClr val="dk1">
                    <a:alpha val="40000"/>
                  </a:schemeClr>
                </a:outerShdw>
              </a:effectLst>
            </a:endParaRPr>
          </a:p>
          <a:p>
            <a:pPr marL="342900" indent="-342900">
              <a:buFont typeface="Wingdings" panose="05000000000000000000" pitchFamily="2" charset="2"/>
              <a:buChar char="l"/>
            </a:pPr>
            <a:endParaRPr lang="en-US" altLang="ja-JP" sz="2400" b="1" dirty="0" smtClean="0">
              <a:ln w="0"/>
              <a:effectLst>
                <a:outerShdw blurRad="38100" dist="19050" dir="2700000" algn="tl" rotWithShape="0">
                  <a:schemeClr val="dk1">
                    <a:alpha val="40000"/>
                  </a:schemeClr>
                </a:outerShdw>
              </a:effectLst>
            </a:endParaRPr>
          </a:p>
          <a:p>
            <a:pPr marL="342900" indent="-342900">
              <a:buFont typeface="Wingdings" panose="05000000000000000000" pitchFamily="2" charset="2"/>
              <a:buChar char="l"/>
            </a:pPr>
            <a:r>
              <a:rPr lang="ja-JP" altLang="en-US" sz="2400" b="1" dirty="0" smtClean="0">
                <a:ln w="0"/>
                <a:effectLst>
                  <a:outerShdw blurRad="38100" dist="19050" dir="2700000" algn="tl" rotWithShape="0">
                    <a:schemeClr val="dk1">
                      <a:alpha val="40000"/>
                    </a:schemeClr>
                  </a:outerShdw>
                </a:effectLst>
              </a:rPr>
              <a:t>姿勢改善の</a:t>
            </a:r>
            <a:r>
              <a:rPr lang="ja-JP" altLang="en-US" sz="2400" b="1" dirty="0" smtClean="0">
                <a:ln w="0"/>
                <a:solidFill>
                  <a:schemeClr val="accent6">
                    <a:lumMod val="60000"/>
                    <a:lumOff val="40000"/>
                  </a:schemeClr>
                </a:solidFill>
                <a:effectLst>
                  <a:outerShdw blurRad="38100" dist="19050" dir="2700000" algn="tl" rotWithShape="0">
                    <a:schemeClr val="dk1">
                      <a:alpha val="40000"/>
                    </a:schemeClr>
                  </a:outerShdw>
                </a:effectLst>
              </a:rPr>
              <a:t>参考</a:t>
            </a:r>
            <a:r>
              <a:rPr lang="ja-JP" altLang="en-US" sz="2400" b="1" dirty="0" smtClean="0">
                <a:ln w="0"/>
                <a:effectLst>
                  <a:outerShdw blurRad="38100" dist="19050" dir="2700000" algn="tl" rotWithShape="0">
                    <a:schemeClr val="dk1">
                      <a:alpha val="40000"/>
                    </a:schemeClr>
                  </a:outerShdw>
                </a:effectLst>
              </a:rPr>
              <a:t>になる</a:t>
            </a:r>
            <a:endParaRPr lang="ja-JP" altLang="en-US" sz="2400" b="1" dirty="0">
              <a:ln w="0"/>
              <a:effectLst>
                <a:outerShdw blurRad="38100" dist="19050" dir="2700000" algn="tl" rotWithShape="0">
                  <a:schemeClr val="dk1">
                    <a:alpha val="40000"/>
                  </a:schemeClr>
                </a:outerShdw>
              </a:effectLst>
            </a:endParaRPr>
          </a:p>
        </p:txBody>
      </p:sp>
      <p:pic>
        <p:nvPicPr>
          <p:cNvPr id="9" name="コンテンツ プレースホルダー 8">
            <a:hlinkClick r:id="rId3" action="ppaction://hlinkfile"/>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12226" b="6271"/>
          <a:stretch/>
        </p:blipFill>
        <p:spPr>
          <a:xfrm>
            <a:off x="849135" y="0"/>
            <a:ext cx="4006951" cy="6858000"/>
          </a:xfrm>
        </p:spPr>
      </p:pic>
      <p:pic>
        <p:nvPicPr>
          <p:cNvPr id="3" name="図 2"/>
          <p:cNvPicPr>
            <a:picLocks noChangeAspect="1"/>
          </p:cNvPicPr>
          <p:nvPr/>
        </p:nvPicPr>
        <p:blipFill rotWithShape="1">
          <a:blip r:embed="rId4">
            <a:extLst>
              <a:ext uri="{28A0092B-C50C-407E-A947-70E740481C1C}">
                <a14:useLocalDpi xmlns:a14="http://schemas.microsoft.com/office/drawing/2010/main" val="0"/>
              </a:ext>
            </a:extLst>
          </a:blip>
          <a:srcRect t="18199" b="45225"/>
          <a:stretch/>
        </p:blipFill>
        <p:spPr>
          <a:xfrm>
            <a:off x="349266" y="1554143"/>
            <a:ext cx="5389232" cy="4139514"/>
          </a:xfrm>
          <a:prstGeom prst="rect">
            <a:avLst/>
          </a:prstGeom>
        </p:spPr>
      </p:pic>
      <p:pic>
        <p:nvPicPr>
          <p:cNvPr id="4" name="図 3"/>
          <p:cNvPicPr>
            <a:picLocks noChangeAspect="1"/>
          </p:cNvPicPr>
          <p:nvPr/>
        </p:nvPicPr>
        <p:blipFill rotWithShape="1">
          <a:blip r:embed="rId4">
            <a:extLst>
              <a:ext uri="{28A0092B-C50C-407E-A947-70E740481C1C}">
                <a14:useLocalDpi xmlns:a14="http://schemas.microsoft.com/office/drawing/2010/main" val="0"/>
              </a:ext>
            </a:extLst>
          </a:blip>
          <a:srcRect t="55495" b="9189"/>
          <a:stretch/>
        </p:blipFill>
        <p:spPr>
          <a:xfrm>
            <a:off x="336287" y="1560943"/>
            <a:ext cx="5402211" cy="4132714"/>
          </a:xfrm>
          <a:prstGeom prst="rect">
            <a:avLst/>
          </a:prstGeom>
        </p:spPr>
      </p:pic>
    </p:spTree>
    <p:extLst>
      <p:ext uri="{BB962C8B-B14F-4D97-AF65-F5344CB8AC3E}">
        <p14:creationId xmlns:p14="http://schemas.microsoft.com/office/powerpoint/2010/main" val="808694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3"/>
                                        </p:tgtEl>
                                      </p:cBhvr>
                                    </p:animEffect>
                                    <p:set>
                                      <p:cBhvr>
                                        <p:cTn id="16" dur="1" fill="hold">
                                          <p:stCondLst>
                                            <p:cond delay="499"/>
                                          </p:stCondLst>
                                        </p:cTn>
                                        <p:tgtEl>
                                          <p:spTgt spid="3"/>
                                        </p:tgtEl>
                                        <p:attrNameLst>
                                          <p:attrName>style.visibility</p:attrName>
                                        </p:attrNameLst>
                                      </p:cBhvr>
                                      <p:to>
                                        <p:strVal val="hidden"/>
                                      </p:to>
                                    </p:se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4"/>
                                        </p:tgtEl>
                                      </p:cBhvr>
                                    </p:animEffect>
                                    <p:set>
                                      <p:cBhvr>
                                        <p:cTn id="25" dur="1" fill="hold">
                                          <p:stCondLst>
                                            <p:cond delay="499"/>
                                          </p:stCondLst>
                                        </p:cTn>
                                        <p:tgtEl>
                                          <p:spTgt spid="4"/>
                                        </p:tgtEl>
                                        <p:attrNameLst>
                                          <p:attrName>style.visibility</p:attrName>
                                        </p:attrNameLst>
                                      </p:cBhvr>
                                      <p:to>
                                        <p:strVal val="hidden"/>
                                      </p:to>
                                    </p:se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 y="0"/>
            <a:ext cx="12192000" cy="6858000"/>
          </a:xfrm>
        </p:spPr>
        <p:txBody>
          <a:bodyPr anchor="ctr"/>
          <a:lstStyle/>
          <a:p>
            <a:pPr algn="ctr"/>
            <a:r>
              <a:rPr lang="ja-JP" altLang="en-US" sz="13800" b="1" dirty="0"/>
              <a:t>実演</a:t>
            </a:r>
            <a:endParaRPr kumimoji="1" lang="ja-JP" altLang="en-US" sz="13800" b="1" dirty="0"/>
          </a:p>
        </p:txBody>
      </p:sp>
    </p:spTree>
    <p:extLst>
      <p:ext uri="{BB962C8B-B14F-4D97-AF65-F5344CB8AC3E}">
        <p14:creationId xmlns:p14="http://schemas.microsoft.com/office/powerpoint/2010/main" val="3841325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pic>
        <p:nvPicPr>
          <p:cNvPr id="5" name="PP_JITUEN">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0"/>
            <a:ext cx="12192866" cy="6858000"/>
          </a:xfrm>
        </p:spPr>
      </p:pic>
    </p:spTree>
    <p:extLst>
      <p:ext uri="{BB962C8B-B14F-4D97-AF65-F5344CB8AC3E}">
        <p14:creationId xmlns:p14="http://schemas.microsoft.com/office/powerpoint/2010/main" val="34270205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mute="1">
                <p:cTn id="7" fill="hold" display="0">
                  <p:stCondLst>
                    <p:cond delay="indefinite"/>
                  </p:stCondLst>
                </p:cTn>
                <p:tgtEl>
                  <p:spTgt spid="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b="1" dirty="0" smtClean="0"/>
              <a:t>経緯</a:t>
            </a:r>
            <a:endParaRPr kumimoji="1" lang="ja-JP" altLang="en-US" b="1" dirty="0"/>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4538" y="2646946"/>
            <a:ext cx="4909954" cy="4568121"/>
          </a:xfrm>
          <a:prstGeom prst="rect">
            <a:avLst/>
          </a:prstGeom>
        </p:spPr>
      </p:pic>
      <p:sp>
        <p:nvSpPr>
          <p:cNvPr id="6" name="コンテンツ プレースホルダー 5"/>
          <p:cNvSpPr>
            <a:spLocks noGrp="1"/>
          </p:cNvSpPr>
          <p:nvPr>
            <p:ph idx="1"/>
          </p:nvPr>
        </p:nvSpPr>
        <p:spPr>
          <a:xfrm>
            <a:off x="2903839" y="1940866"/>
            <a:ext cx="9288162" cy="4195481"/>
          </a:xfrm>
        </p:spPr>
        <p:txBody>
          <a:bodyPr>
            <a:normAutofit/>
          </a:bodyPr>
          <a:lstStyle/>
          <a:p>
            <a:pPr marL="0" indent="0">
              <a:buNone/>
            </a:pPr>
            <a:r>
              <a:rPr lang="ja-JP" altLang="en-US" sz="4400" b="1" dirty="0" smtClean="0"/>
              <a:t>集中してパソコンを利用していると</a:t>
            </a:r>
            <a:endParaRPr kumimoji="1" lang="ja-JP" altLang="en-US" sz="4400" b="1" dirty="0"/>
          </a:p>
        </p:txBody>
      </p:sp>
      <p:sp>
        <p:nvSpPr>
          <p:cNvPr id="7" name="テキスト ボックス 6"/>
          <p:cNvSpPr txBox="1"/>
          <p:nvPr/>
        </p:nvSpPr>
        <p:spPr>
          <a:xfrm>
            <a:off x="4705416" y="3650819"/>
            <a:ext cx="5742657" cy="769441"/>
          </a:xfrm>
          <a:prstGeom prst="rect">
            <a:avLst/>
          </a:prstGeom>
          <a:noFill/>
        </p:spPr>
        <p:txBody>
          <a:bodyPr wrap="square" rtlCol="0">
            <a:spAutoFit/>
          </a:bodyPr>
          <a:lstStyle/>
          <a:p>
            <a:pPr marL="285750" indent="-285750" algn="ctr">
              <a:buFont typeface="Wingdings" panose="05000000000000000000" pitchFamily="2" charset="2"/>
              <a:buChar char="l"/>
            </a:pPr>
            <a:r>
              <a:rPr kumimoji="1" lang="ja-JP" altLang="en-US" sz="4400" b="1" dirty="0" smtClean="0"/>
              <a:t>背筋が</a:t>
            </a:r>
            <a:r>
              <a:rPr kumimoji="1" lang="ja-JP" altLang="en-US" sz="4400" b="1" dirty="0" smtClean="0">
                <a:solidFill>
                  <a:schemeClr val="accent6">
                    <a:lumMod val="60000"/>
                    <a:lumOff val="40000"/>
                  </a:schemeClr>
                </a:solidFill>
              </a:rPr>
              <a:t>曲がる</a:t>
            </a:r>
            <a:endParaRPr kumimoji="1" lang="en-US" altLang="ja-JP" sz="4400" b="1" dirty="0" smtClean="0">
              <a:solidFill>
                <a:schemeClr val="accent6">
                  <a:lumMod val="60000"/>
                  <a:lumOff val="40000"/>
                </a:schemeClr>
              </a:solidFill>
            </a:endParaRPr>
          </a:p>
        </p:txBody>
      </p:sp>
      <p:sp>
        <p:nvSpPr>
          <p:cNvPr id="3" name="テキスト ボックス 2"/>
          <p:cNvSpPr txBox="1"/>
          <p:nvPr/>
        </p:nvSpPr>
        <p:spPr>
          <a:xfrm>
            <a:off x="4705415" y="4654692"/>
            <a:ext cx="6329169" cy="769441"/>
          </a:xfrm>
          <a:prstGeom prst="rect">
            <a:avLst/>
          </a:prstGeom>
          <a:noFill/>
        </p:spPr>
        <p:txBody>
          <a:bodyPr wrap="square" rtlCol="0">
            <a:spAutoFit/>
          </a:bodyPr>
          <a:lstStyle/>
          <a:p>
            <a:pPr marL="285750" indent="-285750" algn="ctr">
              <a:buFont typeface="Wingdings" panose="05000000000000000000" pitchFamily="2" charset="2"/>
              <a:buChar char="l"/>
            </a:pPr>
            <a:r>
              <a:rPr kumimoji="1" lang="ja-JP" altLang="en-US" sz="4400" b="1" dirty="0"/>
              <a:t>姿勢が</a:t>
            </a:r>
            <a:r>
              <a:rPr kumimoji="1" lang="ja-JP" altLang="en-US" sz="4400" b="1" dirty="0">
                <a:solidFill>
                  <a:schemeClr val="accent6">
                    <a:lumMod val="60000"/>
                    <a:lumOff val="40000"/>
                  </a:schemeClr>
                </a:solidFill>
              </a:rPr>
              <a:t>悪くなる</a:t>
            </a:r>
          </a:p>
        </p:txBody>
      </p:sp>
    </p:spTree>
    <p:extLst>
      <p:ext uri="{BB962C8B-B14F-4D97-AF65-F5344CB8AC3E}">
        <p14:creationId xmlns:p14="http://schemas.microsoft.com/office/powerpoint/2010/main" val="2630042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p:bldP spid="3"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イオン">
  <a:themeElements>
    <a:clrScheme name="青緑">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2374</TotalTime>
  <Words>994</Words>
  <Application>Microsoft Office PowerPoint</Application>
  <PresentationFormat>ワイド画面</PresentationFormat>
  <Paragraphs>111</Paragraphs>
  <Slides>14</Slides>
  <Notes>13</Notes>
  <HiddenSlides>0</HiddenSlides>
  <MMClips>1</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14</vt:i4>
      </vt:variant>
    </vt:vector>
  </HeadingPairs>
  <TitlesOfParts>
    <vt:vector size="21" baseType="lpstr">
      <vt:lpstr>メイリオ</vt:lpstr>
      <vt:lpstr>游ゴシック</vt:lpstr>
      <vt:lpstr>Arial</vt:lpstr>
      <vt:lpstr>Century Gothic</vt:lpstr>
      <vt:lpstr>Wingdings</vt:lpstr>
      <vt:lpstr>Wingdings 3</vt:lpstr>
      <vt:lpstr>イオン</vt:lpstr>
      <vt:lpstr>Good Style</vt:lpstr>
      <vt:lpstr>アプリ概要</vt:lpstr>
      <vt:lpstr>画面・操作説明</vt:lpstr>
      <vt:lpstr>PowerPoint プレゼンテーション</vt:lpstr>
      <vt:lpstr>PowerPoint プレゼンテーション</vt:lpstr>
      <vt:lpstr>PowerPoint プレゼンテーション</vt:lpstr>
      <vt:lpstr>実演</vt:lpstr>
      <vt:lpstr>PowerPoint プレゼンテーション</vt:lpstr>
      <vt:lpstr>経緯</vt:lpstr>
      <vt:lpstr>経緯</vt:lpstr>
      <vt:lpstr>アプリの強み　</vt:lpstr>
      <vt:lpstr>アプリの強み　</vt:lpstr>
      <vt:lpstr>まとめ</vt:lpstr>
      <vt:lpstr>ご清聴ありがとうございました</vt:lpstr>
    </vt:vector>
  </TitlesOfParts>
  <Company>Dynabook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うたたねバランス</dc:title>
  <dc:creator>井谷　蓮太</dc:creator>
  <cp:lastModifiedBy>羽根田　隼</cp:lastModifiedBy>
  <cp:revision>117</cp:revision>
  <dcterms:created xsi:type="dcterms:W3CDTF">2021-01-12T05:38:10Z</dcterms:created>
  <dcterms:modified xsi:type="dcterms:W3CDTF">2021-01-28T02:00:27Z</dcterms:modified>
</cp:coreProperties>
</file>