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73" r:id="rId2"/>
    <p:sldId id="275" r:id="rId3"/>
    <p:sldId id="279" r:id="rId4"/>
    <p:sldId id="286" r:id="rId5"/>
    <p:sldId id="280" r:id="rId6"/>
    <p:sldId id="282" r:id="rId7"/>
    <p:sldId id="281" r:id="rId8"/>
  </p:sldIdLst>
  <p:sldSz cx="18288000" cy="10287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游ゴシック" panose="020B0400000000000000" pitchFamily="50" charset="-128"/>
      <p:regular r:id="rId15"/>
      <p:bold r:id="rId16"/>
    </p:embeddedFont>
    <p:embeddedFont>
      <p:font typeface="游ゴシック Light" panose="020B0300000000000000" pitchFamily="50" charset="-128"/>
      <p:regular r:id="rId1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裕貴 渡邉" initials="裕貴" lastIdx="1" clrIdx="0">
    <p:extLst>
      <p:ext uri="{19B8F6BF-5375-455C-9EA6-DF929625EA0E}">
        <p15:presenceInfo xmlns:p15="http://schemas.microsoft.com/office/powerpoint/2012/main" userId="f605794dd87cb2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1D89F-EFB1-4541-8CA0-E990187E4A21}" type="datetimeFigureOut">
              <a:rPr kumimoji="1" lang="ja-JP" altLang="en-US" smtClean="0"/>
              <a:t>2021/9/26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DF80-C320-4CF5-A04B-43A6CAAF06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69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DF80-C320-4CF5-A04B-43A6CAAF06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56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DF80-C320-4CF5-A04B-43A6CAAF062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40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DF80-C320-4CF5-A04B-43A6CAAF062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875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CCAAC5-F96D-4157-9974-AE6B0E06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7460425-E313-4228-A1CE-EA0C6435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2EB596-47AE-4EB5-AA5E-B76FC50E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F9D255-2FDE-4B33-8DE5-41218565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30813E-9973-424A-98A3-D3AC42B5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259AD0-D385-407E-97C1-98757A24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DECD70-1DBB-4D93-8801-B05599C85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DD4388-D18A-4F6D-AA5B-08FC166AD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3B61F1-E7E4-47D2-A3D3-E222F3AD3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F0846F-EC8B-494E-A264-1B925BBC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1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6204C58-A813-4360-95E5-FC634AADF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D23DB12-D527-4C97-BF58-A2FA8180C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F85DD3-0423-41A7-A58B-9431C556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9B878-E8A2-4E45-AE86-A16194C6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250084-EB95-45F8-AB33-B023FE73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1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E9C015-677B-4845-A03C-61427C98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1E21B6-0070-412B-8AF5-5BE1320C0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DCF64C-E507-40ED-BBA7-2D7ACABF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601847-57DD-4B28-B65D-A4166601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10A3CB-D846-46A4-90E5-98E657C1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7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E3842A-D861-48A3-9BEE-BBA1E386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FD27E2-DDB4-4C5E-A348-64565B17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60AB6-E3A8-4996-8099-8B6B8CCD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D5E9E5-48F8-42A0-8231-A21A6797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1F1FA9-4A94-4426-B151-0386B84E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2E7B02-3EC8-429B-9096-1DAF1ED5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FDE496-6F11-421B-A8A5-77A612B13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F2294F5-CF41-43D0-94CE-367FF55FE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441545-17B3-4095-959D-092441DD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16562C-ACE9-4A1B-AB8B-8AE80649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155CF1-8757-49FE-A7A3-E5F748BD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8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ED3FDC-A006-49C7-9FC7-CE5E8A6C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D454C4-7BDC-43BB-9444-E67B90BC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AB0639-D219-43E3-8A7B-A96599BC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90FDEFF-FA31-4486-A17A-FF4BF648D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8946145-B97D-45A4-B703-2B3C5F1B4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D187124-4314-43D1-B92D-53E5DACC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245903-54AA-4AD5-BE53-90A3E180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B253A94-872F-4FAF-84B1-3D57EF6A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9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8EB20B-B1EA-4DB5-8634-3A1E2A18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470655E-8458-4790-9FFF-B5F72690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B662263-750A-4FC9-8895-967C12C4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DF4545-ED6A-49DE-8252-26D5A3C6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2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DB7BD69-303E-4EE1-A87A-0321615B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90CD66B-F335-4DA0-92FC-E46B9EBC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5D757D-A984-4DEB-A0E7-24B1364A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6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027434-2CA4-4B3B-B823-E55D19BD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B860C7-BA6C-4D29-B6EF-01AB25BD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06BBAF-DC9B-4D20-B2DF-CC4D27F9E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1DC4A8-F254-4A51-A68C-971E55EA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97C1894-5A02-4349-868A-91089DE1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DB28BC-2F59-4FC4-857F-09B585D1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4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D48D5E-D7A4-4A43-B17F-537775EE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846AEB1-E627-4266-9808-262E3D93B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C8E9BB-A97A-4C44-A784-0CED58328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02C5610-BE11-4C8C-B401-136A61CE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374D20-BF8C-4F61-97CC-B4C9DCC5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530415-AB18-4BD9-BD48-5E8EE224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0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89E28E2-079B-4653-9F75-100D4F5D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99F9E3-B204-426C-8A76-E54561C1A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604A1B-B501-4822-8D7F-944075A3F3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8253B7-04F2-4E97-BD1C-6999A2FAF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74B4A7-E34E-40D6-9D20-E4C126F15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kumimoji="1"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kumimoji="1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4.svg"/><Relationship Id="rId19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2" Type="http://schemas.openxmlformats.org/officeDocument/2006/relationships/image" Target="../media/image19.pn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2.png"/><Relationship Id="rId10" Type="http://schemas.openxmlformats.org/officeDocument/2006/relationships/image" Target="../media/image12.svg"/><Relationship Id="rId4" Type="http://schemas.openxmlformats.org/officeDocument/2006/relationships/image" Target="../media/image21.svg"/><Relationship Id="rId9" Type="http://schemas.openxmlformats.org/officeDocument/2006/relationships/image" Target="../media/image11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8.png"/><Relationship Id="rId1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17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openxmlformats.org/officeDocument/2006/relationships/image" Target="../media/image12.svg"/><Relationship Id="rId4" Type="http://schemas.openxmlformats.org/officeDocument/2006/relationships/image" Target="../media/image21.svg"/><Relationship Id="rId9" Type="http://schemas.openxmlformats.org/officeDocument/2006/relationships/image" Target="../media/image11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23D7AB28-CEEE-4A32-AF54-EBED8CE3066C}"/>
              </a:ext>
            </a:extLst>
          </p:cNvPr>
          <p:cNvSpPr/>
          <p:nvPr/>
        </p:nvSpPr>
        <p:spPr>
          <a:xfrm>
            <a:off x="228600" y="140424"/>
            <a:ext cx="17830800" cy="9981961"/>
          </a:xfrm>
          <a:prstGeom prst="roundRect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歯を磨いている女性&#10;&#10;低い精度で自動的に生成された説明">
            <a:extLst>
              <a:ext uri="{FF2B5EF4-FFF2-40B4-BE49-F238E27FC236}">
                <a16:creationId xmlns:a16="http://schemas.microsoft.com/office/drawing/2014/main" id="{FAFD7166-6A00-455C-B2DD-F1C75807E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42" r="2942"/>
          <a:stretch/>
        </p:blipFill>
        <p:spPr>
          <a:xfrm>
            <a:off x="3783537" y="10"/>
            <a:ext cx="14504463" cy="10286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F5AAC8-EFE4-4213-9530-7E9E0EF18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817" y="3185780"/>
            <a:ext cx="8163129" cy="195772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kumimoji="1" lang="en-US" altLang="ja-JP" sz="1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115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endParaRPr kumimoji="1" lang="ja-JP" altLang="en-US" sz="115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07AE9EA-A88C-4600-A2B2-A8C174B13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279438"/>
            <a:ext cx="5960079" cy="2227978"/>
          </a:xfrm>
          <a:noFill/>
        </p:spPr>
        <p:txBody>
          <a:bodyPr>
            <a:normAutofit/>
          </a:bodyPr>
          <a:lstStyle/>
          <a:p>
            <a:r>
              <a:rPr kumimoji="1" lang="ja-JP" altLang="en-US" sz="2800" b="1" dirty="0"/>
              <a:t>芝浦工業大学</a:t>
            </a:r>
            <a:r>
              <a:rPr lang="en-US" altLang="ja-JP" sz="2800" b="1" dirty="0"/>
              <a:t> 3</a:t>
            </a:r>
            <a:r>
              <a:rPr lang="ja-JP" altLang="en-US" sz="2800" b="1" dirty="0"/>
              <a:t>年</a:t>
            </a:r>
            <a:endParaRPr lang="en-US" altLang="ja-JP" sz="2800" b="1" dirty="0"/>
          </a:p>
          <a:p>
            <a:r>
              <a:rPr kumimoji="1" lang="ja-JP" altLang="en-US" sz="2800" b="1" dirty="0"/>
              <a:t>渡邉裕貴</a:t>
            </a:r>
          </a:p>
        </p:txBody>
      </p:sp>
      <p:pic>
        <p:nvPicPr>
          <p:cNvPr id="6" name="グラフィックス 5" descr="王冠 単色塗りつぶし">
            <a:extLst>
              <a:ext uri="{FF2B5EF4-FFF2-40B4-BE49-F238E27FC236}">
                <a16:creationId xmlns:a16="http://schemas.microsoft.com/office/drawing/2014/main" id="{8EF85331-53BD-427F-8F2B-5EFC3EDF3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5800" y="2749796"/>
            <a:ext cx="871967" cy="871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図 52" descr="製品, 光 が含まれている画像&#10;&#10;自動的に生成された説明">
            <a:extLst>
              <a:ext uri="{FF2B5EF4-FFF2-40B4-BE49-F238E27FC236}">
                <a16:creationId xmlns:a16="http://schemas.microsoft.com/office/drawing/2014/main" id="{704CE463-864D-4AC5-A491-D01234B67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97" y="800100"/>
            <a:ext cx="14504462" cy="8311445"/>
          </a:xfrm>
          <a:prstGeom prst="rect">
            <a:avLst/>
          </a:prstGeom>
        </p:spPr>
      </p:pic>
      <p:pic>
        <p:nvPicPr>
          <p:cNvPr id="57" name="図 56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A2345894-4CFC-44AE-8A97-C16A62F332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0"/>
          <a:stretch/>
        </p:blipFill>
        <p:spPr>
          <a:xfrm>
            <a:off x="4494051" y="815340"/>
            <a:ext cx="13412949" cy="8991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50" name="グラフィックス 49" descr="プロセッサ 単色塗りつぶし">
            <a:extLst>
              <a:ext uri="{FF2B5EF4-FFF2-40B4-BE49-F238E27FC236}">
                <a16:creationId xmlns:a16="http://schemas.microsoft.com/office/drawing/2014/main" id="{56E24C6A-ED13-4C60-86C6-8D563FA582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69324" y="5334000"/>
            <a:ext cx="1306452" cy="130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706305D8-36F8-4FC6-97AC-2796D43D8524}"/>
              </a:ext>
            </a:extLst>
          </p:cNvPr>
          <p:cNvSpPr/>
          <p:nvPr/>
        </p:nvSpPr>
        <p:spPr>
          <a:xfrm>
            <a:off x="381000" y="292824"/>
            <a:ext cx="17830800" cy="9981961"/>
          </a:xfrm>
          <a:prstGeom prst="roundRect">
            <a:avLst/>
          </a:pr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188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タイトル 47">
            <a:extLst>
              <a:ext uri="{FF2B5EF4-FFF2-40B4-BE49-F238E27FC236}">
                <a16:creationId xmlns:a16="http://schemas.microsoft.com/office/drawing/2014/main" id="{68A207DC-89FA-44E5-AB5A-12960357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42" y="374915"/>
            <a:ext cx="8565060" cy="22739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ja-JP" altLang="en-US" sz="7300" b="1" dirty="0"/>
              <a:t>コロナによる</a:t>
            </a:r>
            <a:br>
              <a:rPr lang="en-US" altLang="ja-JP" sz="7300" b="1" dirty="0"/>
            </a:br>
            <a:r>
              <a:rPr lang="ja-JP" altLang="en-US" sz="7300" b="1" dirty="0"/>
              <a:t>　</a:t>
            </a:r>
            <a:r>
              <a:rPr lang="ja-JP" altLang="en-US" sz="7300" b="1" dirty="0">
                <a:solidFill>
                  <a:srgbClr val="FF0000"/>
                </a:solidFill>
              </a:rPr>
              <a:t>マスクシンドローム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94BECB7-6063-49C9-8B18-A8B6824F6312}"/>
              </a:ext>
            </a:extLst>
          </p:cNvPr>
          <p:cNvSpPr txBox="1"/>
          <p:nvPr/>
        </p:nvSpPr>
        <p:spPr>
          <a:xfrm>
            <a:off x="5716618" y="4032119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sz="4400" b="1" dirty="0"/>
              <a:t>肌荒れ</a:t>
            </a:r>
            <a:endParaRPr lang="en-US" altLang="ja-JP" sz="4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sz="4400" b="1" dirty="0"/>
              <a:t>喉の乾燥</a:t>
            </a:r>
            <a:endParaRPr lang="en-US" altLang="ja-JP" sz="4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sz="4400" b="1" dirty="0"/>
              <a:t>口臭</a:t>
            </a:r>
            <a:endParaRPr lang="en-US" altLang="ja-JP" sz="4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sz="4400" b="1" dirty="0"/>
              <a:t>歯周病</a:t>
            </a:r>
            <a:endParaRPr lang="en-US" altLang="ja-JP" sz="4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4400" b="1" dirty="0"/>
              <a:t>など</a:t>
            </a:r>
            <a:r>
              <a:rPr lang="en-US" altLang="ja-JP" sz="4400" b="1" dirty="0"/>
              <a:t>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ja-JP" sz="3000" dirty="0"/>
          </a:p>
        </p:txBody>
      </p:sp>
      <p:pic>
        <p:nvPicPr>
          <p:cNvPr id="42" name="図 41" descr="マスクを着けているカップル">
            <a:extLst>
              <a:ext uri="{FF2B5EF4-FFF2-40B4-BE49-F238E27FC236}">
                <a16:creationId xmlns:a16="http://schemas.microsoft.com/office/drawing/2014/main" id="{8A7C3342-9DE4-475C-9496-C13A9E99E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r="24264" b="-1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86D4701E-82CE-4B10-ABEF-AB5B93276198}"/>
              </a:ext>
            </a:extLst>
          </p:cNvPr>
          <p:cNvSpPr txBox="1">
            <a:spLocks/>
          </p:cNvSpPr>
          <p:nvPr/>
        </p:nvSpPr>
        <p:spPr>
          <a:xfrm>
            <a:off x="907542" y="3238500"/>
            <a:ext cx="5158359" cy="3385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kumimoji="1"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defTabSz="914400">
              <a:buFont typeface="Arial" panose="020B0604020202020204" pitchFamily="34" charset="0"/>
              <a:buNone/>
            </a:pPr>
            <a:endParaRPr lang="en-US" sz="26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8F22E6A-211F-48C6-925D-AE8C88FCCF59}"/>
              </a:ext>
            </a:extLst>
          </p:cNvPr>
          <p:cNvSpPr txBox="1"/>
          <p:nvPr/>
        </p:nvSpPr>
        <p:spPr>
          <a:xfrm>
            <a:off x="2667000" y="873645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7200" b="1" u="sng" dirty="0">
                <a:solidFill>
                  <a:srgbClr val="FF0000"/>
                </a:solidFill>
              </a:rPr>
              <a:t>解消したい</a:t>
            </a:r>
            <a:r>
              <a:rPr kumimoji="1" lang="en-US" altLang="ja-JP" sz="7200" b="1" u="sng" dirty="0">
                <a:solidFill>
                  <a:srgbClr val="FF0000"/>
                </a:solidFill>
              </a:rPr>
              <a:t>!</a:t>
            </a:r>
            <a:endParaRPr kumimoji="1" lang="ja-JP" altLang="en-US" sz="7200" b="1" u="sng" dirty="0">
              <a:solidFill>
                <a:srgbClr val="FF0000"/>
              </a:solidFill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0DCE464E-0CED-46D1-ADEA-42ABF1E331FA}"/>
              </a:ext>
            </a:extLst>
          </p:cNvPr>
          <p:cNvSpPr/>
          <p:nvPr/>
        </p:nvSpPr>
        <p:spPr>
          <a:xfrm>
            <a:off x="4313813" y="7822232"/>
            <a:ext cx="1905000" cy="811565"/>
          </a:xfrm>
          <a:prstGeom prst="down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37E68FE-B89E-4EDC-975A-973F9AC76D0B}"/>
              </a:ext>
            </a:extLst>
          </p:cNvPr>
          <p:cNvSpPr txBox="1"/>
          <p:nvPr/>
        </p:nvSpPr>
        <p:spPr>
          <a:xfrm>
            <a:off x="1403578" y="2560858"/>
            <a:ext cx="8626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･マスクシンドロームとは？</a:t>
            </a:r>
            <a:endParaRPr kumimoji="1" lang="en-US" altLang="ja-JP" sz="3200" b="1" dirty="0"/>
          </a:p>
          <a:p>
            <a:r>
              <a:rPr lang="en-US" altLang="ja-JP" sz="3200" b="1" dirty="0"/>
              <a:t>  …</a:t>
            </a:r>
            <a:r>
              <a:rPr kumimoji="1" lang="ja-JP" altLang="en-US" sz="3200" b="1" dirty="0"/>
              <a:t>マスクの習慣化による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健康トラブル</a:t>
            </a:r>
            <a:r>
              <a:rPr kumimoji="1" lang="ja-JP" altLang="en-US" sz="3200" b="1" dirty="0"/>
              <a:t>のこと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7B8D5AD-44D7-4899-88A8-41C72E40C9D8}"/>
              </a:ext>
            </a:extLst>
          </p:cNvPr>
          <p:cNvSpPr txBox="1"/>
          <p:nvPr/>
        </p:nvSpPr>
        <p:spPr>
          <a:xfrm>
            <a:off x="2209800" y="539651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例えば</a:t>
            </a:r>
            <a:r>
              <a:rPr lang="en-US" altLang="ja-JP" sz="4000" b="1" dirty="0"/>
              <a:t>…</a:t>
            </a: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294920F8-93FF-493E-B412-067E8556FC2E}"/>
              </a:ext>
            </a:extLst>
          </p:cNvPr>
          <p:cNvSpPr/>
          <p:nvPr/>
        </p:nvSpPr>
        <p:spPr>
          <a:xfrm>
            <a:off x="1371600" y="3813365"/>
            <a:ext cx="7917012" cy="3825958"/>
          </a:xfrm>
          <a:prstGeom prst="roundRect">
            <a:avLst>
              <a:gd name="adj" fmla="val 20650"/>
            </a:avLst>
          </a:prstGeom>
          <a:solidFill>
            <a:schemeClr val="accent4">
              <a:alpha val="1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600" dirty="0">
              <a:solidFill>
                <a:schemeClr val="tx1"/>
              </a:solidFill>
            </a:endParaRPr>
          </a:p>
        </p:txBody>
      </p:sp>
      <p:sp>
        <p:nvSpPr>
          <p:cNvPr id="13" name="矢印: V 字型 12">
            <a:extLst>
              <a:ext uri="{FF2B5EF4-FFF2-40B4-BE49-F238E27FC236}">
                <a16:creationId xmlns:a16="http://schemas.microsoft.com/office/drawing/2014/main" id="{9502D00B-2998-4024-BDE5-02EBA73AD24C}"/>
              </a:ext>
            </a:extLst>
          </p:cNvPr>
          <p:cNvSpPr/>
          <p:nvPr/>
        </p:nvSpPr>
        <p:spPr>
          <a:xfrm>
            <a:off x="493578" y="534745"/>
            <a:ext cx="9336222" cy="1861498"/>
          </a:xfrm>
          <a:prstGeom prst="notchedRightArrow">
            <a:avLst>
              <a:gd name="adj1" fmla="val 100000"/>
              <a:gd name="adj2" fmla="val 33904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634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76BBA558-26F1-4218-AC7E-04946E1ECB36}"/>
              </a:ext>
            </a:extLst>
          </p:cNvPr>
          <p:cNvSpPr/>
          <p:nvPr/>
        </p:nvSpPr>
        <p:spPr>
          <a:xfrm>
            <a:off x="7010400" y="4146942"/>
            <a:ext cx="4683936" cy="5864482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6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4619DA-8733-4FBB-B99C-805BC96E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84" y="588555"/>
            <a:ext cx="15773400" cy="1832690"/>
          </a:xfrm>
        </p:spPr>
        <p:txBody>
          <a:bodyPr/>
          <a:lstStyle/>
          <a:p>
            <a:r>
              <a:rPr kumimoji="1" lang="ja-JP" alt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･</a:t>
            </a:r>
            <a:r>
              <a:rPr kumimoji="1" lang="en-US" altLang="ja-JP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9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r>
              <a:rPr kumimoji="1" lang="ja-JP" alt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とは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92DEC5-4C8E-466A-80EF-99729B71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588303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>
                <a:solidFill>
                  <a:sysClr val="windowText" lastClr="000000"/>
                </a:solidFill>
              </a:rPr>
              <a:t>・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呼気センサー</a:t>
            </a:r>
            <a:r>
              <a:rPr kumimoji="1" lang="ja-JP" altLang="en-US" sz="3600" b="1" dirty="0"/>
              <a:t>搭載の外付けフィルタ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・市販のマスクに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重ねて</a:t>
            </a:r>
            <a:r>
              <a:rPr kumimoji="1" lang="ja-JP" altLang="en-US" sz="3600" b="1" dirty="0"/>
              <a:t>装着する</a:t>
            </a:r>
          </a:p>
        </p:txBody>
      </p:sp>
      <p:pic>
        <p:nvPicPr>
          <p:cNvPr id="5" name="グラフィックス 4" descr="王冠 単色塗りつぶし">
            <a:extLst>
              <a:ext uri="{FF2B5EF4-FFF2-40B4-BE49-F238E27FC236}">
                <a16:creationId xmlns:a16="http://schemas.microsoft.com/office/drawing/2014/main" id="{56BDEC35-F03D-4E34-9DE9-33C86A797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9904" y="113375"/>
            <a:ext cx="794096" cy="79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7F7A75A-D328-41ED-A850-6FF105B0D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7322620" y="4418237"/>
            <a:ext cx="4123468" cy="4123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グラフィックス 21" descr="プロセッサ 単色塗りつぶし">
            <a:extLst>
              <a:ext uri="{FF2B5EF4-FFF2-40B4-BE49-F238E27FC236}">
                <a16:creationId xmlns:a16="http://schemas.microsoft.com/office/drawing/2014/main" id="{52FFE146-B94C-482B-8724-FA804E21A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4922" y="5733796"/>
            <a:ext cx="1240424" cy="130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9476714-5898-45EE-9B18-9096E1F4FEE7}"/>
              </a:ext>
            </a:extLst>
          </p:cNvPr>
          <p:cNvSpPr txBox="1"/>
          <p:nvPr/>
        </p:nvSpPr>
        <p:spPr>
          <a:xfrm>
            <a:off x="7696200" y="8906226"/>
            <a:ext cx="9456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4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endParaRPr lang="ja-JP" altLang="en-US" sz="4400" dirty="0"/>
          </a:p>
        </p:txBody>
      </p:sp>
      <p:pic>
        <p:nvPicPr>
          <p:cNvPr id="47" name="グラフィックス 46" descr="王冠 単色塗りつぶし">
            <a:extLst>
              <a:ext uri="{FF2B5EF4-FFF2-40B4-BE49-F238E27FC236}">
                <a16:creationId xmlns:a16="http://schemas.microsoft.com/office/drawing/2014/main" id="{1965AA9E-2671-41A2-A89F-CFF2AFC2E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5805" y="8496300"/>
            <a:ext cx="464048" cy="46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コンテンツ プレースホルダー 5" descr="マスクを付けた顔 単色塗りつぶし">
            <a:extLst>
              <a:ext uri="{FF2B5EF4-FFF2-40B4-BE49-F238E27FC236}">
                <a16:creationId xmlns:a16="http://schemas.microsoft.com/office/drawing/2014/main" id="{CEF73231-CD0B-40AA-A0CC-5E6590EEF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703" y="4146942"/>
            <a:ext cx="4904051" cy="4904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グラフィックス 24" descr="思案中の吹き出し 単色塗りつぶし">
            <a:extLst>
              <a:ext uri="{FF2B5EF4-FFF2-40B4-BE49-F238E27FC236}">
                <a16:creationId xmlns:a16="http://schemas.microsoft.com/office/drawing/2014/main" id="{C177FD5D-8AA1-4B15-A1AB-C7228A7AA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946282">
            <a:off x="4572132" y="6360242"/>
            <a:ext cx="2793447" cy="2799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</p:spPr>
      </p:pic>
      <p:pic>
        <p:nvPicPr>
          <p:cNvPr id="52" name="グラフィックス 51" descr="Arrow Right 単色塗りつぶし">
            <a:extLst>
              <a:ext uri="{FF2B5EF4-FFF2-40B4-BE49-F238E27FC236}">
                <a16:creationId xmlns:a16="http://schemas.microsoft.com/office/drawing/2014/main" id="{8343007D-4860-4343-93C3-09D78582B4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00227" y="6831458"/>
            <a:ext cx="4927001" cy="1442853"/>
          </a:xfrm>
          <a:prstGeom prst="rect">
            <a:avLst/>
          </a:prstGeom>
        </p:spPr>
      </p:pic>
      <p:pic>
        <p:nvPicPr>
          <p:cNvPr id="53" name="グラフィックス 52" descr="Arrow Right 単色塗りつぶし">
            <a:extLst>
              <a:ext uri="{FF2B5EF4-FFF2-40B4-BE49-F238E27FC236}">
                <a16:creationId xmlns:a16="http://schemas.microsoft.com/office/drawing/2014/main" id="{F00DEBD9-4F14-4E1F-B02F-F99C7B89CF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6783175" y="7326537"/>
            <a:ext cx="4927001" cy="1442853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627653B-5ED7-4456-AC43-AF8937287992}"/>
              </a:ext>
            </a:extLst>
          </p:cNvPr>
          <p:cNvSpPr txBox="1"/>
          <p:nvPr/>
        </p:nvSpPr>
        <p:spPr>
          <a:xfrm>
            <a:off x="4181578" y="9355692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図</a:t>
            </a:r>
            <a:r>
              <a:rPr kumimoji="1" lang="en-US" altLang="ja-JP" sz="2000" dirty="0"/>
              <a:t>1 MASKING</a:t>
            </a:r>
            <a:r>
              <a:rPr kumimoji="1" lang="ja-JP" altLang="en-US" sz="2000" dirty="0"/>
              <a:t>とは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503097C-25EE-415E-A679-0A74ED4337AD}"/>
              </a:ext>
            </a:extLst>
          </p:cNvPr>
          <p:cNvSpPr txBox="1"/>
          <p:nvPr/>
        </p:nvSpPr>
        <p:spPr>
          <a:xfrm>
            <a:off x="5733573" y="586299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息</a:t>
            </a: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AB7E6CBF-5CF2-4883-8051-E013020ABA57}"/>
              </a:ext>
            </a:extLst>
          </p:cNvPr>
          <p:cNvGrpSpPr/>
          <p:nvPr/>
        </p:nvGrpSpPr>
        <p:grpSpPr>
          <a:xfrm>
            <a:off x="8991600" y="2896425"/>
            <a:ext cx="11625881" cy="7329967"/>
            <a:chOff x="2819400" y="3092314"/>
            <a:chExt cx="11124131" cy="6896067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BD5AAB86-60A4-4D1D-9278-D231F595D5FA}"/>
                </a:ext>
              </a:extLst>
            </p:cNvPr>
            <p:cNvGrpSpPr/>
            <p:nvPr/>
          </p:nvGrpSpPr>
          <p:grpSpPr>
            <a:xfrm>
              <a:off x="2819400" y="3092314"/>
              <a:ext cx="11124131" cy="6896067"/>
              <a:chOff x="2819400" y="3092314"/>
              <a:chExt cx="11124131" cy="6896067"/>
            </a:xfrm>
          </p:grpSpPr>
          <p:pic>
            <p:nvPicPr>
              <p:cNvPr id="63" name="図 62" descr="製品, 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429B342-FF04-4497-ACF2-662A1E957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9400" y="3092314"/>
                <a:ext cx="11124131" cy="6374425"/>
              </a:xfrm>
              <a:prstGeom prst="rect">
                <a:avLst/>
              </a:prstGeom>
            </p:spPr>
          </p:pic>
          <p:pic>
            <p:nvPicPr>
              <p:cNvPr id="64" name="図 63" descr="黒い背景に白い文字がある&#10;&#10;低い精度で自動的に生成された説明">
                <a:extLst>
                  <a:ext uri="{FF2B5EF4-FFF2-40B4-BE49-F238E27FC236}">
                    <a16:creationId xmlns:a16="http://schemas.microsoft.com/office/drawing/2014/main" id="{ED8C85D8-F6D5-4CB2-BD9A-D65977F22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0"/>
              <a:stretch/>
            </p:blipFill>
            <p:spPr>
              <a:xfrm>
                <a:off x="3051141" y="3092314"/>
                <a:ext cx="10287000" cy="6896067"/>
              </a:xfrm>
              <a:prstGeom prst="rect">
                <a:avLst/>
              </a:prstGeom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softEdge rad="31750"/>
              </a:effectLst>
            </p:spPr>
          </p:pic>
        </p:grpSp>
        <p:pic>
          <p:nvPicPr>
            <p:cNvPr id="62" name="グラフィックス 61" descr="プロセッサ 単色塗りつぶし">
              <a:extLst>
                <a:ext uri="{FF2B5EF4-FFF2-40B4-BE49-F238E27FC236}">
                  <a16:creationId xmlns:a16="http://schemas.microsoft.com/office/drawing/2014/main" id="{570E9BCB-4BDA-4C53-872E-D75AAAB41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18548" y="6362700"/>
              <a:ext cx="925452" cy="925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F40B60D-40CE-4206-84E1-2A61EBADF09F}"/>
              </a:ext>
            </a:extLst>
          </p:cNvPr>
          <p:cNvSpPr txBox="1"/>
          <p:nvPr/>
        </p:nvSpPr>
        <p:spPr>
          <a:xfrm>
            <a:off x="14151719" y="880142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イメージ図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8907A4-6D5C-432F-A00D-92ECEEBCAAB6}"/>
              </a:ext>
            </a:extLst>
          </p:cNvPr>
          <p:cNvSpPr txBox="1"/>
          <p:nvPr/>
        </p:nvSpPr>
        <p:spPr>
          <a:xfrm>
            <a:off x="10486065" y="316485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フィルタ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CFD3C9A-88DD-40C0-846F-669A90D4F999}"/>
              </a:ext>
            </a:extLst>
          </p:cNvPr>
          <p:cNvCxnSpPr/>
          <p:nvPr/>
        </p:nvCxnSpPr>
        <p:spPr>
          <a:xfrm flipH="1">
            <a:off x="9384354" y="3515123"/>
            <a:ext cx="1130780" cy="11307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333FF2-2038-45CC-BC92-C761D632BFA2}"/>
              </a:ext>
            </a:extLst>
          </p:cNvPr>
          <p:cNvSpPr txBox="1"/>
          <p:nvPr/>
        </p:nvSpPr>
        <p:spPr>
          <a:xfrm>
            <a:off x="11524077" y="3916245"/>
            <a:ext cx="2627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IC</a:t>
            </a:r>
            <a:r>
              <a:rPr kumimoji="1" lang="ja-JP" altLang="en-US" sz="2800" b="1" dirty="0"/>
              <a:t>チップ</a:t>
            </a:r>
            <a:endParaRPr kumimoji="1" lang="en-US" altLang="ja-JP" sz="2800" b="1" dirty="0"/>
          </a:p>
          <a:p>
            <a:r>
              <a:rPr lang="en-US" altLang="ja-JP" sz="2800" b="1" dirty="0"/>
              <a:t>(</a:t>
            </a:r>
            <a:r>
              <a:rPr kumimoji="1" lang="ja-JP" altLang="en-US" sz="2800" b="1" dirty="0"/>
              <a:t>センサー内蔵</a:t>
            </a:r>
            <a:r>
              <a:rPr lang="en-US" altLang="ja-JP" sz="2800" b="1" dirty="0"/>
              <a:t>)</a:t>
            </a:r>
            <a:endParaRPr kumimoji="1" lang="ja-JP" altLang="en-US" sz="2800" b="1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79110A0-9DBD-4483-B860-3FF27FBFCAA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0593123" y="4393299"/>
            <a:ext cx="930954" cy="14194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楕円 26">
            <a:extLst>
              <a:ext uri="{FF2B5EF4-FFF2-40B4-BE49-F238E27FC236}">
                <a16:creationId xmlns:a16="http://schemas.microsoft.com/office/drawing/2014/main" id="{17AB01E5-7789-4067-BD62-2F4D75E053C7}"/>
              </a:ext>
            </a:extLst>
          </p:cNvPr>
          <p:cNvSpPr/>
          <p:nvPr/>
        </p:nvSpPr>
        <p:spPr>
          <a:xfrm>
            <a:off x="13525048" y="8147895"/>
            <a:ext cx="3969724" cy="449868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847752-DDD4-4156-B935-C0D391DD1B78}"/>
              </a:ext>
            </a:extLst>
          </p:cNvPr>
          <p:cNvSpPr txBox="1"/>
          <p:nvPr/>
        </p:nvSpPr>
        <p:spPr>
          <a:xfrm>
            <a:off x="4645826" y="861065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マスク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06D4E9CA-3250-4B9E-9A80-A9D64D177A02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4144659" y="7507386"/>
            <a:ext cx="501167" cy="13648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8D2B6B7-00D2-4C07-A913-7C73CFB2FCE4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6056739" y="6509326"/>
            <a:ext cx="12692" cy="5698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61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76BBA558-26F1-4218-AC7E-04946E1ECB36}"/>
              </a:ext>
            </a:extLst>
          </p:cNvPr>
          <p:cNvSpPr/>
          <p:nvPr/>
        </p:nvSpPr>
        <p:spPr>
          <a:xfrm>
            <a:off x="6629400" y="3492952"/>
            <a:ext cx="4683936" cy="5864482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600" dirty="0">
              <a:solidFill>
                <a:schemeClr val="tx1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7F7A75A-D328-41ED-A850-6FF105B0D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6858000" y="4004618"/>
            <a:ext cx="4123468" cy="4123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グラフィックス 21" descr="プロセッサ 単色塗りつぶし">
            <a:extLst>
              <a:ext uri="{FF2B5EF4-FFF2-40B4-BE49-F238E27FC236}">
                <a16:creationId xmlns:a16="http://schemas.microsoft.com/office/drawing/2014/main" id="{52FFE146-B94C-482B-8724-FA804E21A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8800" y="5361048"/>
            <a:ext cx="1240424" cy="130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9476714-5898-45EE-9B18-9096E1F4FEE7}"/>
              </a:ext>
            </a:extLst>
          </p:cNvPr>
          <p:cNvSpPr txBox="1"/>
          <p:nvPr/>
        </p:nvSpPr>
        <p:spPr>
          <a:xfrm>
            <a:off x="7391400" y="8648700"/>
            <a:ext cx="94561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4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endParaRPr lang="ja-JP" altLang="en-US" sz="4400" dirty="0"/>
          </a:p>
        </p:txBody>
      </p:sp>
      <p:pic>
        <p:nvPicPr>
          <p:cNvPr id="47" name="グラフィックス 46" descr="王冠 単色塗りつぶし">
            <a:extLst>
              <a:ext uri="{FF2B5EF4-FFF2-40B4-BE49-F238E27FC236}">
                <a16:creationId xmlns:a16="http://schemas.microsoft.com/office/drawing/2014/main" id="{1965AA9E-2671-41A2-A89F-CFF2AFC2E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9200" y="8267700"/>
            <a:ext cx="464048" cy="46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コンテンツ プレースホルダー 5" descr="マスクを付けた顔 単色塗りつぶし">
            <a:extLst>
              <a:ext uri="{FF2B5EF4-FFF2-40B4-BE49-F238E27FC236}">
                <a16:creationId xmlns:a16="http://schemas.microsoft.com/office/drawing/2014/main" id="{CEF73231-CD0B-40AA-A0CC-5E6590EEF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149" y="3178485"/>
            <a:ext cx="4904051" cy="4904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グラフィックス 24" descr="思案中の吹き出し 単色塗りつぶし">
            <a:extLst>
              <a:ext uri="{FF2B5EF4-FFF2-40B4-BE49-F238E27FC236}">
                <a16:creationId xmlns:a16="http://schemas.microsoft.com/office/drawing/2014/main" id="{C177FD5D-8AA1-4B15-A1AB-C7228A7AA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4186597" y="5673432"/>
            <a:ext cx="2793447" cy="2897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</p:spPr>
      </p:pic>
      <p:pic>
        <p:nvPicPr>
          <p:cNvPr id="52" name="グラフィックス 51" descr="Arrow Right 単色塗りつぶし">
            <a:extLst>
              <a:ext uri="{FF2B5EF4-FFF2-40B4-BE49-F238E27FC236}">
                <a16:creationId xmlns:a16="http://schemas.microsoft.com/office/drawing/2014/main" id="{8343007D-4860-4343-93C3-09D78582B4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6615" y="6606002"/>
            <a:ext cx="4927001" cy="1442853"/>
          </a:xfrm>
          <a:prstGeom prst="rect">
            <a:avLst/>
          </a:prstGeom>
        </p:spPr>
      </p:pic>
      <p:pic>
        <p:nvPicPr>
          <p:cNvPr id="53" name="グラフィックス 52" descr="Arrow Right 単色塗りつぶし">
            <a:extLst>
              <a:ext uri="{FF2B5EF4-FFF2-40B4-BE49-F238E27FC236}">
                <a16:creationId xmlns:a16="http://schemas.microsoft.com/office/drawing/2014/main" id="{F00DEBD9-4F14-4E1F-B02F-F99C7B89CF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6350599" y="7095159"/>
            <a:ext cx="4927001" cy="1442853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627653B-5ED7-4456-AC43-AF8937287992}"/>
              </a:ext>
            </a:extLst>
          </p:cNvPr>
          <p:cNvSpPr txBox="1"/>
          <p:nvPr/>
        </p:nvSpPr>
        <p:spPr>
          <a:xfrm>
            <a:off x="3630435" y="9319334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図</a:t>
            </a:r>
            <a:r>
              <a:rPr kumimoji="1" lang="en-US" altLang="ja-JP" sz="2000" dirty="0"/>
              <a:t>2 MASKING</a:t>
            </a:r>
            <a:r>
              <a:rPr kumimoji="1" lang="ja-JP" altLang="en-US" sz="2000" dirty="0"/>
              <a:t>の仕組み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503097C-25EE-415E-A679-0A74ED4337AD}"/>
              </a:ext>
            </a:extLst>
          </p:cNvPr>
          <p:cNvSpPr txBox="1"/>
          <p:nvPr/>
        </p:nvSpPr>
        <p:spPr>
          <a:xfrm>
            <a:off x="5437239" y="532182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息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7B72FFBB-8BAB-4990-A0B1-FB6600BA0D6B}"/>
              </a:ext>
            </a:extLst>
          </p:cNvPr>
          <p:cNvSpPr txBox="1">
            <a:spLocks/>
          </p:cNvSpPr>
          <p:nvPr/>
        </p:nvSpPr>
        <p:spPr>
          <a:xfrm>
            <a:off x="1584841" y="1173661"/>
            <a:ext cx="15773400" cy="1379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spc="600" dirty="0"/>
              <a:t>1.</a:t>
            </a:r>
            <a:r>
              <a:rPr lang="ja-JP" altLang="en-US" b="1" spc="600" dirty="0"/>
              <a:t> 様々な値の測定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855751C-96D2-4CCE-8F57-4F2CE8EF4D43}"/>
              </a:ext>
            </a:extLst>
          </p:cNvPr>
          <p:cNvSpPr txBox="1"/>
          <p:nvPr/>
        </p:nvSpPr>
        <p:spPr>
          <a:xfrm>
            <a:off x="1371600" y="6195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r>
              <a:rPr kumimoji="1"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でできること</a:t>
            </a:r>
            <a:endParaRPr lang="ja-JP" altLang="en-US" sz="4000" dirty="0"/>
          </a:p>
        </p:txBody>
      </p:sp>
      <p:pic>
        <p:nvPicPr>
          <p:cNvPr id="26" name="グラフィックス 25" descr="王冠 単色塗りつぶし">
            <a:extLst>
              <a:ext uri="{FF2B5EF4-FFF2-40B4-BE49-F238E27FC236}">
                <a16:creationId xmlns:a16="http://schemas.microsoft.com/office/drawing/2014/main" id="{D5DD923A-2362-40B8-ABE9-189ECAAC5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2859" y="266700"/>
            <a:ext cx="451103" cy="45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D1C444E4-9B12-4D73-83DB-36EE44779B87}"/>
              </a:ext>
            </a:extLst>
          </p:cNvPr>
          <p:cNvSpPr/>
          <p:nvPr/>
        </p:nvSpPr>
        <p:spPr>
          <a:xfrm>
            <a:off x="11447083" y="3008558"/>
            <a:ext cx="6155117" cy="2820742"/>
          </a:xfrm>
          <a:prstGeom prst="wedgeRoundRectCallout">
            <a:avLst>
              <a:gd name="adj1" fmla="val -58111"/>
              <a:gd name="adj2" fmla="val 36061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6BADEB-B80F-4ADA-BF39-08C92B0BB3B1}"/>
              </a:ext>
            </a:extLst>
          </p:cNvPr>
          <p:cNvSpPr txBox="1"/>
          <p:nvPr/>
        </p:nvSpPr>
        <p:spPr>
          <a:xfrm>
            <a:off x="11843926" y="6285032"/>
            <a:ext cx="5955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･内部センサーによって各値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を測定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マスクシンドローム</a:t>
            </a:r>
            <a:r>
              <a:rPr kumimoji="1" lang="ja-JP" altLang="en-US" sz="3600" b="1" dirty="0"/>
              <a:t>の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原因となりそうな値を測定</a:t>
            </a:r>
            <a:endParaRPr kumimoji="1" lang="en-US" altLang="ja-JP" sz="3600" b="1" dirty="0"/>
          </a:p>
        </p:txBody>
      </p:sp>
      <p:sp>
        <p:nvSpPr>
          <p:cNvPr id="33" name="矢印: V 字型 32">
            <a:extLst>
              <a:ext uri="{FF2B5EF4-FFF2-40B4-BE49-F238E27FC236}">
                <a16:creationId xmlns:a16="http://schemas.microsoft.com/office/drawing/2014/main" id="{D8C94B89-7937-400E-9F2E-6E29D2403A5F}"/>
              </a:ext>
            </a:extLst>
          </p:cNvPr>
          <p:cNvSpPr/>
          <p:nvPr/>
        </p:nvSpPr>
        <p:spPr>
          <a:xfrm>
            <a:off x="1110966" y="1257300"/>
            <a:ext cx="11843034" cy="1093580"/>
          </a:xfrm>
          <a:prstGeom prst="notchedRightArrow">
            <a:avLst>
              <a:gd name="adj1" fmla="val 100000"/>
              <a:gd name="adj2" fmla="val 33904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F742F28-FA1D-4349-A2BF-A341749E4368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5760405" y="5968153"/>
            <a:ext cx="0" cy="5637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C66BF86-AE8E-4A40-94A9-09E6D224F7F3}"/>
              </a:ext>
            </a:extLst>
          </p:cNvPr>
          <p:cNvSpPr/>
          <p:nvPr/>
        </p:nvSpPr>
        <p:spPr>
          <a:xfrm>
            <a:off x="9315053" y="5299500"/>
            <a:ext cx="1505347" cy="14428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5CFD31-1A1D-4C9E-909B-F0BCF26B8D9D}"/>
              </a:ext>
            </a:extLst>
          </p:cNvPr>
          <p:cNvSpPr txBox="1"/>
          <p:nvPr/>
        </p:nvSpPr>
        <p:spPr>
          <a:xfrm>
            <a:off x="11763955" y="3278858"/>
            <a:ext cx="54280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･呼気内の</a:t>
            </a:r>
            <a:r>
              <a:rPr kumimoji="1" lang="ja-JP" altLang="en-US" sz="3600" b="1" dirty="0">
                <a:solidFill>
                  <a:srgbClr val="00B0F0"/>
                </a:solidFill>
              </a:rPr>
              <a:t>水分量</a:t>
            </a:r>
            <a:r>
              <a:rPr kumimoji="1" lang="ja-JP" altLang="en-US" sz="3600" b="1" dirty="0"/>
              <a:t>を測定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･呼気内の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CO</a:t>
            </a:r>
            <a:r>
              <a:rPr kumimoji="1" lang="ja-JP" altLang="en-US" sz="3600" b="1" dirty="0">
                <a:solidFill>
                  <a:srgbClr val="00B0F0"/>
                </a:solidFill>
              </a:rPr>
              <a:t>₂濃度</a:t>
            </a:r>
            <a:r>
              <a:rPr kumimoji="1" lang="ja-JP" altLang="en-US" sz="3600" b="1" dirty="0"/>
              <a:t>を測定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･マスク内の</a:t>
            </a:r>
            <a:r>
              <a:rPr kumimoji="1" lang="ja-JP" altLang="en-US" sz="3600" b="1" dirty="0">
                <a:solidFill>
                  <a:srgbClr val="00B0F0"/>
                </a:solidFill>
              </a:rPr>
              <a:t>湿度</a:t>
            </a:r>
            <a:r>
              <a:rPr kumimoji="1" lang="ja-JP" altLang="en-US" sz="3600" b="1" dirty="0"/>
              <a:t>を測定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</a:t>
            </a:r>
            <a:r>
              <a:rPr kumimoji="1" lang="ja-JP" altLang="en-US" sz="3600" b="1" dirty="0">
                <a:solidFill>
                  <a:srgbClr val="00B0F0"/>
                </a:solidFill>
              </a:rPr>
              <a:t>咳</a:t>
            </a:r>
            <a:r>
              <a:rPr kumimoji="1" lang="ja-JP" altLang="en-US" sz="3600" b="1" dirty="0"/>
              <a:t>の検知</a:t>
            </a:r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122632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CF7145C6-F8EF-4A6F-AC67-333D1E98AFB6}"/>
              </a:ext>
            </a:extLst>
          </p:cNvPr>
          <p:cNvSpPr/>
          <p:nvPr/>
        </p:nvSpPr>
        <p:spPr>
          <a:xfrm>
            <a:off x="9430179" y="2657240"/>
            <a:ext cx="7029021" cy="3934060"/>
          </a:xfrm>
          <a:prstGeom prst="wedgeRoundRectCallout">
            <a:avLst>
              <a:gd name="adj1" fmla="val -58994"/>
              <a:gd name="adj2" fmla="val 29355"/>
              <a:gd name="adj3" fmla="val 16667"/>
            </a:avLst>
          </a:prstGeom>
          <a:solidFill>
            <a:schemeClr val="accent4">
              <a:lumMod val="20000"/>
              <a:lumOff val="80000"/>
              <a:alpha val="60000"/>
            </a:schemeClr>
          </a:solidFill>
          <a:ln w="762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</a:t>
            </a:r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63B083-ECB0-44A1-B8A2-32C37392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479" y="1221326"/>
            <a:ext cx="15773400" cy="1379039"/>
          </a:xfrm>
        </p:spPr>
        <p:txBody>
          <a:bodyPr/>
          <a:lstStyle/>
          <a:p>
            <a:r>
              <a:rPr lang="en-US" altLang="ja-JP" b="1" dirty="0"/>
              <a:t>2.</a:t>
            </a:r>
            <a:r>
              <a:rPr lang="ja-JP" altLang="en-US" b="1" dirty="0"/>
              <a:t> </a:t>
            </a:r>
            <a:r>
              <a:rPr kumimoji="1" lang="ja-JP" altLang="en-US" b="1" dirty="0"/>
              <a:t>測定結果をアプリで通知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1BF3FE2-1764-490B-A49B-05976C5DD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2734" y="2915788"/>
            <a:ext cx="77724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例</a:t>
            </a:r>
            <a:r>
              <a:rPr kumimoji="1" lang="en-US" altLang="ja-JP" sz="3600" b="1" dirty="0"/>
              <a:t>)</a:t>
            </a:r>
          </a:p>
          <a:p>
            <a:r>
              <a:rPr kumimoji="1" lang="ja-JP" altLang="en-US" sz="3600" b="1" dirty="0"/>
              <a:t>水分補給をしましょう</a:t>
            </a:r>
            <a:r>
              <a:rPr kumimoji="1" lang="en-US" altLang="ja-JP" sz="3600" b="1" dirty="0"/>
              <a:t>!</a:t>
            </a:r>
          </a:p>
          <a:p>
            <a:r>
              <a:rPr kumimoji="1" lang="ja-JP" altLang="en-US" sz="3600" b="1" dirty="0"/>
              <a:t>口呼吸が多くなっています</a:t>
            </a:r>
            <a:r>
              <a:rPr kumimoji="1" lang="en-US" altLang="ja-JP" sz="3600" b="1" dirty="0"/>
              <a:t>!</a:t>
            </a:r>
          </a:p>
          <a:p>
            <a:r>
              <a:rPr kumimoji="1" lang="ja-JP" altLang="en-US" sz="3600" b="1" dirty="0"/>
              <a:t>マスクをはずして休憩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しましょう</a:t>
            </a:r>
            <a:r>
              <a:rPr kumimoji="1" lang="en-US" altLang="ja-JP" sz="3600" b="1" dirty="0"/>
              <a:t>! </a:t>
            </a:r>
            <a:endParaRPr lang="en-US" altLang="ja-JP" sz="3600" b="1" dirty="0"/>
          </a:p>
          <a:p>
            <a:pPr marL="0" indent="0">
              <a:buNone/>
            </a:pPr>
            <a:endParaRPr kumimoji="1" lang="en-US" altLang="ja-JP" sz="4000" b="1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8F9024A-CE27-45DC-9AD6-F7D499354EDE}"/>
              </a:ext>
            </a:extLst>
          </p:cNvPr>
          <p:cNvGrpSpPr>
            <a:grpSpLocks noChangeAspect="1"/>
          </p:cNvGrpSpPr>
          <p:nvPr/>
        </p:nvGrpSpPr>
        <p:grpSpPr>
          <a:xfrm>
            <a:off x="6162438" y="4969360"/>
            <a:ext cx="2560384" cy="5203340"/>
            <a:chOff x="0" y="0"/>
            <a:chExt cx="5001260" cy="10163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1A06C18-DE21-4966-85C7-A43EEB86A4C9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2EB038-116B-47EF-B7E0-B07CEEE1A244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2" name="コンテンツ プレースホルダー 11" descr="ベル 単色塗りつぶし">
            <a:extLst>
              <a:ext uri="{FF2B5EF4-FFF2-40B4-BE49-F238E27FC236}">
                <a16:creationId xmlns:a16="http://schemas.microsoft.com/office/drawing/2014/main" id="{769F13A2-A09D-4B33-9307-9C691BC400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943" y="6515100"/>
            <a:ext cx="1840514" cy="18405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コンテンツ プレースホルダー 5" descr="マスクを付けた顔 単色塗りつぶし">
            <a:extLst>
              <a:ext uri="{FF2B5EF4-FFF2-40B4-BE49-F238E27FC236}">
                <a16:creationId xmlns:a16="http://schemas.microsoft.com/office/drawing/2014/main" id="{99CF7E9F-F781-465D-B531-BCC90EFB8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864" y="2320152"/>
            <a:ext cx="6252348" cy="6252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0107BB2-B905-4469-BF2B-FEDF9887B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3950240" y="5389896"/>
            <a:ext cx="1658604" cy="1658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グラフィックス 18" descr="プロセッサ 単色塗りつぶし">
            <a:extLst>
              <a:ext uri="{FF2B5EF4-FFF2-40B4-BE49-F238E27FC236}">
                <a16:creationId xmlns:a16="http://schemas.microsoft.com/office/drawing/2014/main" id="{4CB30393-702E-4A74-9D7A-238FBF61B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8209" y="5836760"/>
            <a:ext cx="754540" cy="754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グラフィックス 19" descr="矢印: 反時計回りの曲線 単色塗りつぶし">
            <a:extLst>
              <a:ext uri="{FF2B5EF4-FFF2-40B4-BE49-F238E27FC236}">
                <a16:creationId xmlns:a16="http://schemas.microsoft.com/office/drawing/2014/main" id="{308DBA6E-E43B-4982-ABBD-8EA46F5F7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8145674">
            <a:off x="4559434" y="6639304"/>
            <a:ext cx="2106630" cy="2106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F3DB789-CF60-48C2-8045-7D229049B730}"/>
              </a:ext>
            </a:extLst>
          </p:cNvPr>
          <p:cNvSpPr txBox="1"/>
          <p:nvPr/>
        </p:nvSpPr>
        <p:spPr>
          <a:xfrm>
            <a:off x="2737408" y="9282548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図</a:t>
            </a:r>
            <a:r>
              <a:rPr kumimoji="1" lang="en-US" altLang="ja-JP" sz="2000" dirty="0"/>
              <a:t>3 MASKING</a:t>
            </a:r>
            <a:r>
              <a:rPr kumimoji="1" lang="ja-JP" altLang="en-US" sz="2000" dirty="0"/>
              <a:t>との連携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827595-6497-40DD-9A13-94BCEA0679FF}"/>
              </a:ext>
            </a:extLst>
          </p:cNvPr>
          <p:cNvSpPr txBox="1"/>
          <p:nvPr/>
        </p:nvSpPr>
        <p:spPr>
          <a:xfrm>
            <a:off x="9877717" y="7048500"/>
            <a:ext cx="78021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･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Bluetooth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接続</a:t>
            </a:r>
            <a:r>
              <a:rPr kumimoji="1" lang="ja-JP" altLang="en-US" sz="3600" b="1" dirty="0"/>
              <a:t>が可能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･専用のアプリケーションから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測定結果を確認できる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･基準値と比較し、健康維持のための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アドバイスがもらえる</a:t>
            </a:r>
            <a:endParaRPr kumimoji="1" lang="en-US" altLang="ja-JP" sz="3600" b="1" dirty="0"/>
          </a:p>
        </p:txBody>
      </p:sp>
      <p:pic>
        <p:nvPicPr>
          <p:cNvPr id="24" name="グラフィックス 23" descr="稲妻 単色塗りつぶし">
            <a:extLst>
              <a:ext uri="{FF2B5EF4-FFF2-40B4-BE49-F238E27FC236}">
                <a16:creationId xmlns:a16="http://schemas.microsoft.com/office/drawing/2014/main" id="{8E52CB5A-47F4-4295-AD58-3E9A76575C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54022">
            <a:off x="5654896" y="4287388"/>
            <a:ext cx="914400" cy="91440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3E3E3C-3B1D-44CF-8600-873C1DE27AE9}"/>
              </a:ext>
            </a:extLst>
          </p:cNvPr>
          <p:cNvSpPr txBox="1"/>
          <p:nvPr/>
        </p:nvSpPr>
        <p:spPr>
          <a:xfrm>
            <a:off x="1371600" y="6195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r>
              <a:rPr kumimoji="1"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でできること</a:t>
            </a:r>
            <a:endParaRPr lang="ja-JP" altLang="en-US" sz="4000" dirty="0"/>
          </a:p>
        </p:txBody>
      </p:sp>
      <p:pic>
        <p:nvPicPr>
          <p:cNvPr id="27" name="グラフィックス 26" descr="王冠 単色塗りつぶし">
            <a:extLst>
              <a:ext uri="{FF2B5EF4-FFF2-40B4-BE49-F238E27FC236}">
                <a16:creationId xmlns:a16="http://schemas.microsoft.com/office/drawing/2014/main" id="{77E271DF-B644-4D51-852A-61C4000AB2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82859" y="266700"/>
            <a:ext cx="451103" cy="45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矢印: V 字型 29">
            <a:extLst>
              <a:ext uri="{FF2B5EF4-FFF2-40B4-BE49-F238E27FC236}">
                <a16:creationId xmlns:a16="http://schemas.microsoft.com/office/drawing/2014/main" id="{A80076D8-23AA-487F-B41C-B6B46C6B28C4}"/>
              </a:ext>
            </a:extLst>
          </p:cNvPr>
          <p:cNvSpPr/>
          <p:nvPr/>
        </p:nvSpPr>
        <p:spPr>
          <a:xfrm>
            <a:off x="1066800" y="1257300"/>
            <a:ext cx="11963400" cy="1093580"/>
          </a:xfrm>
          <a:prstGeom prst="notchedRightArrow">
            <a:avLst>
              <a:gd name="adj1" fmla="val 100000"/>
              <a:gd name="adj2" fmla="val 33904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6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CF7145C6-F8EF-4A6F-AC67-333D1E98AFB6}"/>
              </a:ext>
            </a:extLst>
          </p:cNvPr>
          <p:cNvSpPr/>
          <p:nvPr/>
        </p:nvSpPr>
        <p:spPr>
          <a:xfrm>
            <a:off x="10413159" y="3840955"/>
            <a:ext cx="6655641" cy="1988345"/>
          </a:xfrm>
          <a:prstGeom prst="wedgeRoundRectCallout">
            <a:avLst>
              <a:gd name="adj1" fmla="val -56472"/>
              <a:gd name="adj2" fmla="val 37020"/>
              <a:gd name="adj3" fmla="val 16667"/>
            </a:avLst>
          </a:prstGeom>
          <a:solidFill>
            <a:schemeClr val="accent4">
              <a:alpha val="15000"/>
            </a:schemeClr>
          </a:solidFill>
          <a:ln w="762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</a:t>
            </a:r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63B083-ECB0-44A1-B8A2-32C37392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2" y="1371960"/>
            <a:ext cx="15773400" cy="1164073"/>
          </a:xfrm>
        </p:spPr>
        <p:txBody>
          <a:bodyPr/>
          <a:lstStyle/>
          <a:p>
            <a:r>
              <a:rPr lang="en-US" altLang="ja-JP" b="1" spc="-300" dirty="0"/>
              <a:t>3.</a:t>
            </a:r>
            <a:r>
              <a:rPr lang="ja-JP" altLang="en-US" b="1" spc="-300" dirty="0"/>
              <a:t> </a:t>
            </a:r>
            <a:r>
              <a:rPr kumimoji="1" lang="ja-JP" altLang="en-US" b="1" spc="-300" dirty="0"/>
              <a:t>高齢者の遠隔健康管理が可能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1BF3FE2-1764-490B-A49B-05976C5DD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0388" y="4143662"/>
            <a:ext cx="7772400" cy="366098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3600" b="1" dirty="0"/>
              <a:t>例</a:t>
            </a:r>
            <a:r>
              <a:rPr kumimoji="1" lang="en-US" altLang="ja-JP" sz="3600" b="1" dirty="0"/>
              <a:t>)</a:t>
            </a:r>
          </a:p>
          <a:p>
            <a:r>
              <a:rPr kumimoji="1" lang="ja-JP" altLang="en-US" sz="4000" b="1" dirty="0"/>
              <a:t>咳の回数が多いようです</a:t>
            </a:r>
            <a:endParaRPr kumimoji="1" lang="en-US" altLang="ja-JP" sz="40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8F9024A-CE27-45DC-9AD6-F7D499354EDE}"/>
              </a:ext>
            </a:extLst>
          </p:cNvPr>
          <p:cNvGrpSpPr>
            <a:grpSpLocks noChangeAspect="1"/>
          </p:cNvGrpSpPr>
          <p:nvPr/>
        </p:nvGrpSpPr>
        <p:grpSpPr>
          <a:xfrm>
            <a:off x="7315200" y="5277608"/>
            <a:ext cx="2408706" cy="4895092"/>
            <a:chOff x="0" y="0"/>
            <a:chExt cx="5001260" cy="10163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1A06C18-DE21-4966-85C7-A43EEB86A4C9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0" b="1"/>
              </a:stretch>
            </a:blip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2EB038-116B-47EF-B7E0-B07CEEE1A244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2" name="コンテンツ プレースホルダー 11" descr="ベル 単色塗りつぶし">
            <a:extLst>
              <a:ext uri="{FF2B5EF4-FFF2-40B4-BE49-F238E27FC236}">
                <a16:creationId xmlns:a16="http://schemas.microsoft.com/office/drawing/2014/main" id="{769F13A2-A09D-4B33-9307-9C691BC400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0" y="6667500"/>
            <a:ext cx="1840514" cy="18405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コンテンツ プレースホルダー 5" descr="マスクを付けた顔 単色塗りつぶし">
            <a:extLst>
              <a:ext uri="{FF2B5EF4-FFF2-40B4-BE49-F238E27FC236}">
                <a16:creationId xmlns:a16="http://schemas.microsoft.com/office/drawing/2014/main" id="{99CF7E9F-F781-465D-B531-BCC90EFB8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864" y="2396352"/>
            <a:ext cx="6252348" cy="6252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0107BB2-B905-4469-BF2B-FEDF9887B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3950240" y="5466096"/>
            <a:ext cx="1658604" cy="1658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グラフィックス 18" descr="プロセッサ 単色塗りつぶし">
            <a:extLst>
              <a:ext uri="{FF2B5EF4-FFF2-40B4-BE49-F238E27FC236}">
                <a16:creationId xmlns:a16="http://schemas.microsoft.com/office/drawing/2014/main" id="{4CB30393-702E-4A74-9D7A-238FBF61B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8209" y="5912960"/>
            <a:ext cx="754540" cy="754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グラフィックス 19" descr="矢印: 反時計回りの曲線 単色塗りつぶし">
            <a:extLst>
              <a:ext uri="{FF2B5EF4-FFF2-40B4-BE49-F238E27FC236}">
                <a16:creationId xmlns:a16="http://schemas.microsoft.com/office/drawing/2014/main" id="{308DBA6E-E43B-4982-ABBD-8EA46F5F7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47905" flipH="1">
            <a:off x="4806746" y="2930684"/>
            <a:ext cx="1825670" cy="1825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F3DB789-CF60-48C2-8045-7D229049B730}"/>
              </a:ext>
            </a:extLst>
          </p:cNvPr>
          <p:cNvSpPr txBox="1"/>
          <p:nvPr/>
        </p:nvSpPr>
        <p:spPr>
          <a:xfrm>
            <a:off x="2737408" y="9282548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図</a:t>
            </a:r>
            <a:r>
              <a:rPr kumimoji="1" lang="en-US" altLang="ja-JP" sz="2000" dirty="0"/>
              <a:t>4 MASKING</a:t>
            </a:r>
            <a:r>
              <a:rPr kumimoji="1" lang="ja-JP" altLang="en-US" sz="2000" dirty="0"/>
              <a:t>との連携</a:t>
            </a:r>
            <a:r>
              <a:rPr kumimoji="1" lang="en-US" altLang="ja-JP" sz="2000" dirty="0"/>
              <a:t>2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827595-6497-40DD-9A13-94BCEA0679FF}"/>
              </a:ext>
            </a:extLst>
          </p:cNvPr>
          <p:cNvSpPr txBox="1"/>
          <p:nvPr/>
        </p:nvSpPr>
        <p:spPr>
          <a:xfrm>
            <a:off x="10413159" y="6428073"/>
            <a:ext cx="68788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･測定データが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インターネット上</a:t>
            </a:r>
            <a:endParaRPr kumimoji="1" lang="en-US" altLang="ja-JP" sz="3600" b="1" dirty="0">
              <a:solidFill>
                <a:srgbClr val="FF0000"/>
              </a:solidFill>
            </a:endParaRPr>
          </a:p>
          <a:p>
            <a:r>
              <a:rPr kumimoji="1" lang="ja-JP" altLang="en-US" sz="3600" b="1" dirty="0"/>
              <a:t>で共有可能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高齢者の負担が少ない</a:t>
            </a:r>
            <a:r>
              <a:rPr kumimoji="1" lang="ja-JP" altLang="en-US" sz="3600" b="1" dirty="0"/>
              <a:t>まま、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遠隔で体調の確認可能</a:t>
            </a:r>
            <a:endParaRPr kumimoji="1" lang="en-US" altLang="ja-JP" sz="3600" b="1" dirty="0"/>
          </a:p>
          <a:p>
            <a:r>
              <a:rPr kumimoji="1" lang="ja-JP" altLang="en-US" sz="3600" b="1" dirty="0"/>
              <a:t>･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遠隔コミュニケーション</a:t>
            </a:r>
            <a:r>
              <a:rPr kumimoji="1" lang="ja-JP" altLang="en-US" sz="3600" b="1" dirty="0"/>
              <a:t>の向上</a:t>
            </a:r>
            <a:endParaRPr kumimoji="1" lang="en-US" altLang="ja-JP" sz="3600" b="1" dirty="0"/>
          </a:p>
          <a:p>
            <a:endParaRPr kumimoji="1" lang="en-US" altLang="ja-JP" sz="3600" b="1" dirty="0">
              <a:solidFill>
                <a:srgbClr val="00B0F0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91D4C06-B303-445A-81FF-185BDF64C9B6}"/>
              </a:ext>
            </a:extLst>
          </p:cNvPr>
          <p:cNvSpPr/>
          <p:nvPr/>
        </p:nvSpPr>
        <p:spPr>
          <a:xfrm rot="20773000">
            <a:off x="4427658" y="4519430"/>
            <a:ext cx="579644" cy="25387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グラフィックス 15" descr="矢印: 反時計回りの曲線 単色塗りつぶし">
            <a:extLst>
              <a:ext uri="{FF2B5EF4-FFF2-40B4-BE49-F238E27FC236}">
                <a16:creationId xmlns:a16="http://schemas.microsoft.com/office/drawing/2014/main" id="{B02FA75E-4F45-47F5-A59B-4E25EF167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824851" flipV="1">
            <a:off x="7707752" y="3550351"/>
            <a:ext cx="1875203" cy="1875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グラフィックス 10" descr="世界 単色塗りつぶし">
            <a:extLst>
              <a:ext uri="{FF2B5EF4-FFF2-40B4-BE49-F238E27FC236}">
                <a16:creationId xmlns:a16="http://schemas.microsoft.com/office/drawing/2014/main" id="{A832AD03-78C0-42AB-94D0-7C1549EC4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91201" y="2393155"/>
            <a:ext cx="1988345" cy="1988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D112C23-127A-48A3-A838-A85591BAD1B8}"/>
              </a:ext>
            </a:extLst>
          </p:cNvPr>
          <p:cNvSpPr txBox="1"/>
          <p:nvPr/>
        </p:nvSpPr>
        <p:spPr>
          <a:xfrm>
            <a:off x="2737408" y="821632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高齢者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C3D82D-55A3-4EAC-8B0E-2A8B3F7C5EF2}"/>
              </a:ext>
            </a:extLst>
          </p:cNvPr>
          <p:cNvSpPr txBox="1"/>
          <p:nvPr/>
        </p:nvSpPr>
        <p:spPr>
          <a:xfrm>
            <a:off x="1447800" y="59381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MAS</a:t>
            </a:r>
            <a:r>
              <a:rPr kumimoji="1" lang="en-US" altLang="ja-JP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KING</a:t>
            </a:r>
            <a:r>
              <a:rPr kumimoji="1" lang="ja-JP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でできること</a:t>
            </a:r>
            <a:endParaRPr lang="ja-JP" altLang="en-US" sz="4000" dirty="0"/>
          </a:p>
        </p:txBody>
      </p:sp>
      <p:pic>
        <p:nvPicPr>
          <p:cNvPr id="26" name="グラフィックス 25" descr="王冠 単色塗りつぶし">
            <a:extLst>
              <a:ext uri="{FF2B5EF4-FFF2-40B4-BE49-F238E27FC236}">
                <a16:creationId xmlns:a16="http://schemas.microsoft.com/office/drawing/2014/main" id="{172C7CBC-0B90-42D1-8822-3C8635608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56909" y="266700"/>
            <a:ext cx="451103" cy="451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グラフィックス 26" descr="稲妻 単色塗りつぶし">
            <a:extLst>
              <a:ext uri="{FF2B5EF4-FFF2-40B4-BE49-F238E27FC236}">
                <a16:creationId xmlns:a16="http://schemas.microsoft.com/office/drawing/2014/main" id="{AF00E079-7921-4949-B66C-42B6A5B18B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54022">
            <a:off x="5593797" y="4569629"/>
            <a:ext cx="914400" cy="914400"/>
          </a:xfrm>
          <a:prstGeom prst="rect">
            <a:avLst/>
          </a:prstGeom>
        </p:spPr>
      </p:pic>
      <p:sp>
        <p:nvSpPr>
          <p:cNvPr id="36" name="矢印: V 字型 35">
            <a:extLst>
              <a:ext uri="{FF2B5EF4-FFF2-40B4-BE49-F238E27FC236}">
                <a16:creationId xmlns:a16="http://schemas.microsoft.com/office/drawing/2014/main" id="{246EA72F-3E5A-47F1-A49B-E80DECE1FD80}"/>
              </a:ext>
            </a:extLst>
          </p:cNvPr>
          <p:cNvSpPr/>
          <p:nvPr/>
        </p:nvSpPr>
        <p:spPr>
          <a:xfrm>
            <a:off x="1066800" y="1257300"/>
            <a:ext cx="12496800" cy="1093580"/>
          </a:xfrm>
          <a:prstGeom prst="notchedRightArrow">
            <a:avLst>
              <a:gd name="adj1" fmla="val 100000"/>
              <a:gd name="adj2" fmla="val 33904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17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マスクをして咳をする女性">
            <a:extLst>
              <a:ext uri="{FF2B5EF4-FFF2-40B4-BE49-F238E27FC236}">
                <a16:creationId xmlns:a16="http://schemas.microsoft.com/office/drawing/2014/main" id="{67184377-8D7D-4BF2-A01E-03B305442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9091" r="27566"/>
          <a:stretch/>
        </p:blipFill>
        <p:spPr>
          <a:xfrm>
            <a:off x="7162799" y="10"/>
            <a:ext cx="11125197" cy="10286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01CE1EF-8E43-4DC6-BEEF-C0E6CA98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4027"/>
            <a:ext cx="5157216" cy="1687068"/>
          </a:xfrm>
        </p:spPr>
        <p:txBody>
          <a:bodyPr anchor="b">
            <a:normAutofit/>
          </a:bodyPr>
          <a:lstStyle/>
          <a:p>
            <a:r>
              <a:rPr kumimoji="1" lang="ja-JP" altLang="en-US" sz="6000" b="1" dirty="0"/>
              <a:t>課題点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コンテンツ プレースホルダー 2">
            <a:extLst>
              <a:ext uri="{FF2B5EF4-FFF2-40B4-BE49-F238E27FC236}">
                <a16:creationId xmlns:a16="http://schemas.microsoft.com/office/drawing/2014/main" id="{F1191BB3-145B-4571-8E0E-23976F953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38" y="3913061"/>
            <a:ext cx="6834759" cy="4810887"/>
          </a:xfrm>
        </p:spPr>
        <p:txBody>
          <a:bodyPr anchor="t">
            <a:normAutofit/>
          </a:bodyPr>
          <a:lstStyle/>
          <a:p>
            <a:r>
              <a:rPr kumimoji="1" lang="ja-JP" altLang="en-US" sz="3200" spc="300" dirty="0"/>
              <a:t>臭気センサーなどを活用して、口臭なども検知したい。</a:t>
            </a:r>
            <a:endParaRPr kumimoji="1" lang="en-US" altLang="ja-JP" sz="3200" spc="300" dirty="0"/>
          </a:p>
          <a:p>
            <a:r>
              <a:rPr kumimoji="1" lang="ja-JP" altLang="en-US" sz="3200" spc="300" dirty="0"/>
              <a:t>ウイルスを検知できるセンサーが開発されたら、ウイルス量の　検知なども取り入れたい</a:t>
            </a:r>
            <a:r>
              <a:rPr kumimoji="1" lang="ja-JP" altLang="en-US" sz="3200" dirty="0"/>
              <a:t>。</a:t>
            </a:r>
            <a:endParaRPr kumimoji="1" lang="en-US" altLang="ja-JP" sz="3200" dirty="0"/>
          </a:p>
          <a:p>
            <a:r>
              <a:rPr kumimoji="1" lang="ja-JP" altLang="en-US" sz="3200" spc="300" dirty="0"/>
              <a:t>インターネット接続などが可能なのか追求したい。</a:t>
            </a:r>
            <a:endParaRPr kumimoji="1" lang="en-US" altLang="ja-JP" sz="3200" spc="300" dirty="0"/>
          </a:p>
          <a:p>
            <a:endParaRPr kumimoji="1" lang="en-US" altLang="ja-JP" sz="2600" dirty="0"/>
          </a:p>
          <a:p>
            <a:pPr marL="0" indent="0">
              <a:buNone/>
            </a:pPr>
            <a:endParaRPr kumimoji="1" lang="en-US" altLang="ja-JP" sz="2600" dirty="0"/>
          </a:p>
          <a:p>
            <a:endParaRPr kumimoji="1" lang="en-US" altLang="ja-JP" sz="2600" dirty="0"/>
          </a:p>
          <a:p>
            <a:endParaRPr kumimoji="1" lang="ja-JP" altLang="en-US" sz="2600" dirty="0"/>
          </a:p>
        </p:txBody>
      </p:sp>
      <p:sp>
        <p:nvSpPr>
          <p:cNvPr id="41" name="矢印: V 字型 40">
            <a:extLst>
              <a:ext uri="{FF2B5EF4-FFF2-40B4-BE49-F238E27FC236}">
                <a16:creationId xmlns:a16="http://schemas.microsoft.com/office/drawing/2014/main" id="{7EA6D088-F5A0-4BD2-8985-C3AFBA0E44C6}"/>
              </a:ext>
            </a:extLst>
          </p:cNvPr>
          <p:cNvSpPr/>
          <p:nvPr/>
        </p:nvSpPr>
        <p:spPr>
          <a:xfrm>
            <a:off x="328038" y="2312195"/>
            <a:ext cx="5767962" cy="1198149"/>
          </a:xfrm>
          <a:prstGeom prst="notchedRightArrow">
            <a:avLst>
              <a:gd name="adj1" fmla="val 100000"/>
              <a:gd name="adj2" fmla="val 33904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2467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50000"/>
          </a:schemeClr>
        </a:solidFill>
        <a:ln>
          <a:noFill/>
        </a:ln>
      </a:spPr>
      <a:bodyPr rtlCol="0" anchor="ctr"/>
      <a:lstStyle>
        <a:defPPr algn="ctr">
          <a:defRPr kumimoji="1"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3212</TotalTime>
  <Words>313</Words>
  <Application>Microsoft Office PowerPoint</Application>
  <PresentationFormat>ユーザー設定</PresentationFormat>
  <Paragraphs>74</Paragraphs>
  <Slides>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游ゴシック Light</vt:lpstr>
      <vt:lpstr>Calibri</vt:lpstr>
      <vt:lpstr>游ゴシック</vt:lpstr>
      <vt:lpstr>Arial</vt:lpstr>
      <vt:lpstr>Arial Black</vt:lpstr>
      <vt:lpstr>Office テーマ</vt:lpstr>
      <vt:lpstr>MASKING</vt:lpstr>
      <vt:lpstr>コロナによる 　マスクシンドローム</vt:lpstr>
      <vt:lpstr>･MASKINGとは</vt:lpstr>
      <vt:lpstr>PowerPoint プレゼンテーション</vt:lpstr>
      <vt:lpstr>2. 測定結果をアプリで通知</vt:lpstr>
      <vt:lpstr>3. 高齢者の遠隔健康管理が可能</vt:lpstr>
      <vt:lpstr>課題点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SmartMask</dc:title>
  <dc:creator>Hiroki</dc:creator>
  <cp:lastModifiedBy>裕貴 渡邉</cp:lastModifiedBy>
  <cp:revision>138</cp:revision>
  <dcterms:created xsi:type="dcterms:W3CDTF">2006-08-16T00:00:00Z</dcterms:created>
  <dcterms:modified xsi:type="dcterms:W3CDTF">2021-09-26T09:26:03Z</dcterms:modified>
  <dc:identifier>DAEqE5ruXi8</dc:identifier>
</cp:coreProperties>
</file>