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61" r:id="rId4"/>
    <p:sldId id="259" r:id="rId5"/>
    <p:sldId id="274" r:id="rId6"/>
    <p:sldId id="272" r:id="rId7"/>
    <p:sldId id="275" r:id="rId8"/>
    <p:sldId id="260"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瀬　未来" initials="村瀬　未来" lastIdx="1" clrIdx="0">
    <p:extLst>
      <p:ext uri="{19B8F6BF-5375-455C-9EA6-DF929625EA0E}">
        <p15:presenceInfo xmlns:p15="http://schemas.microsoft.com/office/powerpoint/2012/main" userId="S::2194156@officead.local.ags.co.jp::4bfd16fb-adb9-4d2d-999c-5815d79008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1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p:cViewPr varScale="1">
        <p:scale>
          <a:sx n="76" d="100"/>
          <a:sy n="76" d="100"/>
        </p:scale>
        <p:origin x="13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2389997441165191"/>
          <c:y val="0.19202444102091473"/>
          <c:w val="0.53722309361339082"/>
          <c:h val="0.68208668927487237"/>
        </c:manualLayout>
      </c:layout>
      <c:barChart>
        <c:barDir val="bar"/>
        <c:grouping val="clustered"/>
        <c:varyColors val="0"/>
        <c:ser>
          <c:idx val="0"/>
          <c:order val="0"/>
          <c:tx>
            <c:strRef>
              <c:f>Sheet2!$C$6</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Sheet2!$A$7:$B$11</c:f>
              <c:strCache>
                <c:ptCount val="5"/>
                <c:pt idx="0">
                  <c:v>方向が合っているか不安になる</c:v>
                </c:pt>
                <c:pt idx="1">
                  <c:v>目的地への行き方など事前の調べ事が大変</c:v>
                </c:pt>
                <c:pt idx="2">
                  <c:v>手助けを求めても人が捕まらない</c:v>
                </c:pt>
                <c:pt idx="3">
                  <c:v>初めて行く場所には同行する人が必要になる</c:v>
                </c:pt>
                <c:pt idx="4">
                  <c:v>事前に調べた事を記憶するのが大変</c:v>
                </c:pt>
              </c:strCache>
            </c:strRef>
          </c:cat>
          <c:val>
            <c:numRef>
              <c:f>Sheet2!$C$7:$C$11</c:f>
              <c:numCache>
                <c:formatCode>0.00%</c:formatCode>
                <c:ptCount val="5"/>
                <c:pt idx="0">
                  <c:v>0.84399999999999997</c:v>
                </c:pt>
                <c:pt idx="1">
                  <c:v>0.6</c:v>
                </c:pt>
                <c:pt idx="2">
                  <c:v>0.6</c:v>
                </c:pt>
                <c:pt idx="3">
                  <c:v>0.53300000000000003</c:v>
                </c:pt>
                <c:pt idx="4">
                  <c:v>0.53300000000000003</c:v>
                </c:pt>
              </c:numCache>
            </c:numRef>
          </c:val>
          <c:extLst>
            <c:ext xmlns:c16="http://schemas.microsoft.com/office/drawing/2014/chart" uri="{C3380CC4-5D6E-409C-BE32-E72D297353CC}">
              <c16:uniqueId val="{00000000-4306-486A-8E2B-D8F4EE1DC728}"/>
            </c:ext>
          </c:extLst>
        </c:ser>
        <c:dLbls>
          <c:dLblPos val="inEnd"/>
          <c:showLegendKey val="0"/>
          <c:showVal val="1"/>
          <c:showCatName val="0"/>
          <c:showSerName val="0"/>
          <c:showPercent val="0"/>
          <c:showBubbleSize val="0"/>
        </c:dLbls>
        <c:gapWidth val="182"/>
        <c:axId val="1826020640"/>
        <c:axId val="1826025216"/>
      </c:barChart>
      <c:catAx>
        <c:axId val="1826020640"/>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26025216"/>
        <c:crosses val="autoZero"/>
        <c:auto val="1"/>
        <c:lblAlgn val="ctr"/>
        <c:lblOffset val="100"/>
        <c:noMultiLvlLbl val="0"/>
      </c:catAx>
      <c:valAx>
        <c:axId val="1826025216"/>
        <c:scaling>
          <c:orientation val="minMax"/>
        </c:scaling>
        <c:delete val="1"/>
        <c:axPos val="b"/>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crossAx val="1826020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kumimoji="1" lang="ja-JP" alt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22DF66A-7D0B-419B-B376-E77BCA47F8F9}" type="slidenum">
              <a:rPr kumimoji="1" lang="ja-JP" altLang="en-US" smtClean="0"/>
              <a:t>‹#›</a:t>
            </a:fld>
            <a:endParaRPr kumimoji="1" lang="ja-JP" alt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1766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3001152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958215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1558816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22DF66A-7D0B-419B-B376-E77BCA47F8F9}" type="slidenum">
              <a:rPr kumimoji="1" lang="ja-JP" altLang="en-US" smtClean="0"/>
              <a:t>‹#›</a:t>
            </a:fld>
            <a:endParaRPr kumimoji="1" lang="ja-JP" alt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938306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164461006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257300" y="2909102"/>
            <a:ext cx="4800600" cy="29963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633864" y="2909102"/>
            <a:ext cx="4800600" cy="29963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150808880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175614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1BB20E-A06D-4798-BB4B-851729B5B938}" type="datetimeFigureOut">
              <a:rPr kumimoji="1" lang="ja-JP" altLang="en-US" smtClean="0"/>
              <a:t>2021/9/28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1030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65051" y="6375679"/>
            <a:ext cx="1233355" cy="348462"/>
          </a:xfrm>
        </p:spPr>
        <p:txBody>
          <a:bodyPr/>
          <a:lstStyle/>
          <a:p>
            <a:fld id="{F31BB20E-A06D-4798-BB4B-851729B5B938}" type="datetimeFigureOut">
              <a:rPr kumimoji="1" lang="ja-JP" altLang="en-US" smtClean="0"/>
              <a:t>2021/9/28</a:t>
            </a:fld>
            <a:endParaRPr kumimoji="1" lang="ja-JP" altLang="en-US"/>
          </a:p>
        </p:txBody>
      </p:sp>
      <p:sp>
        <p:nvSpPr>
          <p:cNvPr id="6" name="Footer Placeholder 5"/>
          <p:cNvSpPr>
            <a:spLocks noGrp="1"/>
          </p:cNvSpPr>
          <p:nvPr>
            <p:ph type="ftr" sz="quarter" idx="11"/>
          </p:nvPr>
        </p:nvSpPr>
        <p:spPr>
          <a:xfrm>
            <a:off x="2103620" y="6375679"/>
            <a:ext cx="3482179" cy="345796"/>
          </a:xfrm>
        </p:spPr>
        <p:txBody>
          <a:bodyPr/>
          <a:lstStyle/>
          <a:p>
            <a:endParaRPr kumimoji="1" lang="ja-JP" altLang="en-US"/>
          </a:p>
        </p:txBody>
      </p:sp>
      <p:sp>
        <p:nvSpPr>
          <p:cNvPr id="7" name="Slide Number Placeholder 6"/>
          <p:cNvSpPr>
            <a:spLocks noGrp="1"/>
          </p:cNvSpPr>
          <p:nvPr>
            <p:ph type="sldNum" sz="quarter" idx="12"/>
          </p:nvPr>
        </p:nvSpPr>
        <p:spPr>
          <a:xfrm>
            <a:off x="5691014" y="6375679"/>
            <a:ext cx="1232456" cy="345796"/>
          </a:xfrm>
        </p:spPr>
        <p:txBody>
          <a:bodyPr/>
          <a:lstStyle/>
          <a:p>
            <a:fld id="{222DF66A-7D0B-419B-B376-E77BCA47F8F9}" type="slidenum">
              <a:rPr kumimoji="1" lang="ja-JP" altLang="en-US" smtClean="0"/>
              <a:t>‹#›</a:t>
            </a:fld>
            <a:endParaRPr kumimoji="1" lang="ja-JP" alt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48790109"/>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65950" y="6375679"/>
            <a:ext cx="1232456" cy="348462"/>
          </a:xfrm>
        </p:spPr>
        <p:txBody>
          <a:bodyPr/>
          <a:lstStyle/>
          <a:p>
            <a:fld id="{F31BB20E-A06D-4798-BB4B-851729B5B938}" type="datetimeFigureOut">
              <a:rPr kumimoji="1" lang="ja-JP" altLang="en-US" smtClean="0"/>
              <a:t>2021/9/28</a:t>
            </a:fld>
            <a:endParaRPr kumimoji="1" lang="ja-JP" altLang="en-US"/>
          </a:p>
        </p:txBody>
      </p:sp>
      <p:sp>
        <p:nvSpPr>
          <p:cNvPr id="6" name="Footer Placeholder 5"/>
          <p:cNvSpPr>
            <a:spLocks noGrp="1"/>
          </p:cNvSpPr>
          <p:nvPr>
            <p:ph type="ftr" sz="quarter" idx="11"/>
          </p:nvPr>
        </p:nvSpPr>
        <p:spPr>
          <a:xfrm>
            <a:off x="2103621" y="6375679"/>
            <a:ext cx="3482178" cy="345796"/>
          </a:xfrm>
        </p:spPr>
        <p:txBody>
          <a:bodyPr/>
          <a:lstStyle/>
          <a:p>
            <a:endParaRPr kumimoji="1" lang="ja-JP" altLang="en-US"/>
          </a:p>
        </p:txBody>
      </p:sp>
      <p:sp>
        <p:nvSpPr>
          <p:cNvPr id="7" name="Slide Number Placeholder 6"/>
          <p:cNvSpPr>
            <a:spLocks noGrp="1"/>
          </p:cNvSpPr>
          <p:nvPr>
            <p:ph type="sldNum" sz="quarter" idx="12"/>
          </p:nvPr>
        </p:nvSpPr>
        <p:spPr>
          <a:xfrm>
            <a:off x="5687568" y="6375679"/>
            <a:ext cx="1234440" cy="345796"/>
          </a:xfrm>
        </p:spPr>
        <p:txBody>
          <a:bodyPr/>
          <a:lstStyle/>
          <a:p>
            <a:fld id="{222DF66A-7D0B-419B-B376-E77BCA47F8F9}" type="slidenum">
              <a:rPr kumimoji="1" lang="ja-JP" altLang="en-US" smtClean="0"/>
              <a:t>‹#›</a:t>
            </a:fld>
            <a:endParaRPr kumimoji="1" lang="ja-JP" altLang="en-US"/>
          </a:p>
        </p:txBody>
      </p:sp>
    </p:spTree>
    <p:extLst>
      <p:ext uri="{BB962C8B-B14F-4D97-AF65-F5344CB8AC3E}">
        <p14:creationId xmlns:p14="http://schemas.microsoft.com/office/powerpoint/2010/main" val="90050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31BB20E-A06D-4798-BB4B-851729B5B938}" type="datetimeFigureOut">
              <a:rPr kumimoji="1" lang="ja-JP" altLang="en-US" smtClean="0"/>
              <a:t>2021/9/28</a:t>
            </a:fld>
            <a:endParaRPr kumimoji="1" lang="ja-JP" alt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22DF66A-7D0B-419B-B376-E77BCA47F8F9}" type="slidenum">
              <a:rPr kumimoji="1" lang="ja-JP" altLang="en-US" smtClean="0"/>
              <a:t>‹#›</a:t>
            </a:fld>
            <a:endParaRPr kumimoji="1" lang="ja-JP" alt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58445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kumimoji="1"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kumimoji="1"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kumimoji="1"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kumimoji="1"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kumimoji="1"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kumimoji="1"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po-kanagawa.org/houkoku2019/houkoku2019.pdf" TargetMode="External"/><Relationship Id="rId2" Type="http://schemas.openxmlformats.org/officeDocument/2006/relationships/hyperlink" Target="https://www.andhand-project.com/posts/506859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E9AA81-8568-4EAB-AE02-E773BC76531A}"/>
              </a:ext>
            </a:extLst>
          </p:cNvPr>
          <p:cNvSpPr>
            <a:spLocks noGrp="1"/>
          </p:cNvSpPr>
          <p:nvPr>
            <p:ph type="ctrTitle"/>
          </p:nvPr>
        </p:nvSpPr>
        <p:spPr>
          <a:xfrm>
            <a:off x="1314995" y="1723253"/>
            <a:ext cx="9775371" cy="2953249"/>
          </a:xfrm>
        </p:spPr>
        <p:txBody>
          <a:bodyPr/>
          <a:lstStyle/>
          <a:p>
            <a:r>
              <a:rPr kumimoji="1" lang="ja-JP" altLang="en-US" sz="3200" dirty="0"/>
              <a:t>聴覚ガイドアプリ</a:t>
            </a:r>
            <a:br>
              <a:rPr kumimoji="1" lang="en-US" altLang="ja-JP" dirty="0"/>
            </a:br>
            <a:r>
              <a:rPr kumimoji="1" lang="en-US" altLang="ja-JP" dirty="0" err="1"/>
              <a:t>eatto</a:t>
            </a:r>
            <a:br>
              <a:rPr kumimoji="1" lang="en-US" altLang="ja-JP" dirty="0"/>
            </a:br>
            <a:r>
              <a:rPr kumimoji="1" lang="ja-JP" altLang="en-US" sz="2800" dirty="0"/>
              <a:t>～食をサポート～</a:t>
            </a:r>
          </a:p>
        </p:txBody>
      </p:sp>
    </p:spTree>
    <p:extLst>
      <p:ext uri="{BB962C8B-B14F-4D97-AF65-F5344CB8AC3E}">
        <p14:creationId xmlns:p14="http://schemas.microsoft.com/office/powerpoint/2010/main" val="230796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85DB98C-650D-4627-9DB0-6469E13C6F69}"/>
              </a:ext>
            </a:extLst>
          </p:cNvPr>
          <p:cNvSpPr>
            <a:spLocks noGrp="1"/>
          </p:cNvSpPr>
          <p:nvPr>
            <p:ph type="body" idx="1"/>
          </p:nvPr>
        </p:nvSpPr>
        <p:spPr>
          <a:xfrm>
            <a:off x="-808892" y="2459404"/>
            <a:ext cx="2215662" cy="2464288"/>
          </a:xfrm>
        </p:spPr>
        <p:txBody>
          <a:bodyPr vert="eaVert">
            <a:normAutofit/>
          </a:bodyPr>
          <a:lstStyle/>
          <a:p>
            <a:r>
              <a:rPr kumimoji="1" lang="ja-JP" altLang="en-US" sz="4400" b="1" dirty="0"/>
              <a:t>初めに</a:t>
            </a:r>
          </a:p>
        </p:txBody>
      </p:sp>
      <p:sp>
        <p:nvSpPr>
          <p:cNvPr id="5" name="コンテンツ プレースホルダー 2">
            <a:extLst>
              <a:ext uri="{FF2B5EF4-FFF2-40B4-BE49-F238E27FC236}">
                <a16:creationId xmlns:a16="http://schemas.microsoft.com/office/drawing/2014/main" id="{D51F8182-A028-4BB7-91CF-671B5055CEEB}"/>
              </a:ext>
            </a:extLst>
          </p:cNvPr>
          <p:cNvSpPr>
            <a:spLocks noGrp="1"/>
          </p:cNvSpPr>
          <p:nvPr>
            <p:ph type="title"/>
          </p:nvPr>
        </p:nvSpPr>
        <p:spPr>
          <a:xfrm>
            <a:off x="3727938" y="808892"/>
            <a:ext cx="7702062" cy="5486399"/>
          </a:xfrm>
        </p:spPr>
        <p:txBody>
          <a:bodyPr>
            <a:normAutofit/>
          </a:bodyPr>
          <a:lstStyle/>
          <a:p>
            <a:pPr marL="0" indent="0" algn="ctr">
              <a:lnSpc>
                <a:spcPct val="100000"/>
              </a:lnSpc>
              <a:buNone/>
            </a:pPr>
            <a:r>
              <a:rPr lang="ja-JP" altLang="en-US" sz="3200" dirty="0">
                <a:solidFill>
                  <a:schemeClr val="tx1"/>
                </a:solidFill>
                <a:latin typeface="Times New Roman" panose="02020603050405020304" pitchFamily="18" charset="0"/>
              </a:rPr>
              <a:t>身体障害者手帳 </a:t>
            </a:r>
            <a:r>
              <a:rPr lang="ja-JP" altLang="en-US" sz="2400" dirty="0">
                <a:solidFill>
                  <a:schemeClr val="tx1"/>
                </a:solidFill>
                <a:latin typeface="Times New Roman" panose="02020603050405020304" pitchFamily="18" charset="0"/>
              </a:rPr>
              <a:t>の交付を</a:t>
            </a:r>
            <a:br>
              <a:rPr lang="en-US" altLang="ja-JP" sz="2400" dirty="0">
                <a:solidFill>
                  <a:schemeClr val="tx1"/>
                </a:solidFill>
                <a:latin typeface="Times New Roman" panose="02020603050405020304" pitchFamily="18" charset="0"/>
              </a:rPr>
            </a:br>
            <a:r>
              <a:rPr lang="ja-JP" altLang="en-US" sz="2400" dirty="0">
                <a:solidFill>
                  <a:schemeClr val="tx1"/>
                </a:solidFill>
                <a:latin typeface="Times New Roman" panose="02020603050405020304" pitchFamily="18" charset="0"/>
              </a:rPr>
              <a:t>受けた視覚障がい者人数は</a:t>
            </a:r>
            <a:br>
              <a:rPr lang="en-US" altLang="ja-JP" sz="2400" dirty="0">
                <a:solidFill>
                  <a:schemeClr val="tx1"/>
                </a:solidFill>
                <a:latin typeface="Times New Roman" panose="02020603050405020304" pitchFamily="18" charset="0"/>
              </a:rPr>
            </a:br>
            <a:r>
              <a:rPr lang="en-US" altLang="ja-JP" sz="2400" dirty="0">
                <a:solidFill>
                  <a:schemeClr val="tx1"/>
                </a:solidFill>
                <a:latin typeface="Times New Roman" panose="02020603050405020304" pitchFamily="18" charset="0"/>
              </a:rPr>
              <a:t>2016</a:t>
            </a:r>
            <a:r>
              <a:rPr lang="ja-JP" altLang="en-US" sz="2400" dirty="0">
                <a:solidFill>
                  <a:schemeClr val="tx1"/>
                </a:solidFill>
                <a:latin typeface="Times New Roman" panose="02020603050405020304" pitchFamily="18" charset="0"/>
              </a:rPr>
              <a:t>年時点で</a:t>
            </a:r>
            <a:br>
              <a:rPr lang="en-US" altLang="ja-JP" sz="2400" dirty="0">
                <a:solidFill>
                  <a:schemeClr val="tx1"/>
                </a:solidFill>
                <a:latin typeface="Times New Roman" panose="02020603050405020304" pitchFamily="18" charset="0"/>
              </a:rPr>
            </a:br>
            <a:br>
              <a:rPr lang="en-US" altLang="ja-JP" sz="2400" dirty="0">
                <a:solidFill>
                  <a:schemeClr val="tx1"/>
                </a:solidFill>
                <a:latin typeface="Times New Roman" panose="02020603050405020304" pitchFamily="18" charset="0"/>
              </a:rPr>
            </a:br>
            <a:endParaRPr lang="en-US" altLang="ja-JP" sz="2400" dirty="0">
              <a:solidFill>
                <a:schemeClr val="tx1"/>
              </a:solidFill>
              <a:latin typeface="Times New Roman" panose="02020603050405020304" pitchFamily="18" charset="0"/>
            </a:endParaRPr>
          </a:p>
          <a:p>
            <a:pPr marL="0" indent="0" algn="ctr">
              <a:lnSpc>
                <a:spcPct val="100000"/>
              </a:lnSpc>
              <a:buNone/>
            </a:pPr>
            <a:r>
              <a:rPr lang="en-US" altLang="ja-JP" sz="6000" dirty="0">
                <a:solidFill>
                  <a:schemeClr val="tx1"/>
                </a:solidFill>
                <a:latin typeface="Times New Roman" panose="02020603050405020304" pitchFamily="18" charset="0"/>
              </a:rPr>
              <a:t>31</a:t>
            </a:r>
            <a:r>
              <a:rPr lang="ja-JP" altLang="en-US" sz="6000" dirty="0">
                <a:solidFill>
                  <a:schemeClr val="tx1"/>
                </a:solidFill>
                <a:latin typeface="Times New Roman" panose="02020603050405020304" pitchFamily="18" charset="0"/>
              </a:rPr>
              <a:t>万人。</a:t>
            </a:r>
            <a:endParaRPr lang="en-US" altLang="ja-JP" sz="6000" dirty="0">
              <a:solidFill>
                <a:schemeClr val="tx1"/>
              </a:solidFill>
              <a:latin typeface="Times New Roman" panose="02020603050405020304" pitchFamily="18" charset="0"/>
            </a:endParaRPr>
          </a:p>
          <a:p>
            <a:pPr marL="0" indent="0" algn="ctr">
              <a:lnSpc>
                <a:spcPct val="100000"/>
              </a:lnSpc>
              <a:buNone/>
            </a:pPr>
            <a:endParaRPr lang="en-US" altLang="ja-JP" sz="700" dirty="0">
              <a:solidFill>
                <a:schemeClr val="tx1"/>
              </a:solidFill>
              <a:latin typeface="Times New Roman" panose="02020603050405020304" pitchFamily="18" charset="0"/>
            </a:endParaRPr>
          </a:p>
          <a:p>
            <a:pPr marL="0" indent="0" algn="ctr">
              <a:lnSpc>
                <a:spcPct val="100000"/>
              </a:lnSpc>
              <a:buNone/>
            </a:pPr>
            <a:br>
              <a:rPr lang="en-US" altLang="ja-JP" sz="2800" dirty="0">
                <a:solidFill>
                  <a:schemeClr val="tx1"/>
                </a:solidFill>
                <a:latin typeface="Times New Roman" panose="02020603050405020304" pitchFamily="18" charset="0"/>
              </a:rPr>
            </a:br>
            <a:br>
              <a:rPr lang="en-US" altLang="ja-JP" sz="2800" dirty="0">
                <a:solidFill>
                  <a:schemeClr val="tx1"/>
                </a:solidFill>
                <a:latin typeface="Times New Roman" panose="02020603050405020304" pitchFamily="18" charset="0"/>
              </a:rPr>
            </a:br>
            <a:r>
              <a:rPr lang="ja-JP" altLang="en-US" sz="2800" dirty="0">
                <a:solidFill>
                  <a:schemeClr val="tx1"/>
                </a:solidFill>
                <a:latin typeface="Times New Roman" panose="02020603050405020304" pitchFamily="18" charset="0"/>
              </a:rPr>
              <a:t>日本人口の</a:t>
            </a:r>
            <a:r>
              <a:rPr lang="en-US" altLang="ja-JP" sz="2800" u="sng" dirty="0">
                <a:solidFill>
                  <a:schemeClr val="tx1"/>
                </a:solidFill>
                <a:latin typeface="Times New Roman" panose="02020603050405020304" pitchFamily="18" charset="0"/>
              </a:rPr>
              <a:t>2000</a:t>
            </a:r>
            <a:r>
              <a:rPr lang="ja-JP" altLang="en-US" sz="2800" u="sng" dirty="0">
                <a:solidFill>
                  <a:schemeClr val="tx1"/>
                </a:solidFill>
                <a:latin typeface="Times New Roman" panose="02020603050405020304" pitchFamily="18" charset="0"/>
              </a:rPr>
              <a:t>人に一人</a:t>
            </a:r>
            <a:r>
              <a:rPr lang="ja-JP" altLang="en-US" sz="2800" dirty="0">
                <a:solidFill>
                  <a:schemeClr val="tx1"/>
                </a:solidFill>
                <a:latin typeface="Times New Roman" panose="02020603050405020304" pitchFamily="18" charset="0"/>
              </a:rPr>
              <a:t>が</a:t>
            </a:r>
            <a:endParaRPr lang="en-US" altLang="ja-JP" sz="2800" dirty="0">
              <a:solidFill>
                <a:schemeClr val="tx1"/>
              </a:solidFill>
              <a:latin typeface="Times New Roman" panose="02020603050405020304" pitchFamily="18" charset="0"/>
            </a:endParaRPr>
          </a:p>
          <a:p>
            <a:pPr marL="0" indent="0" algn="ctr">
              <a:lnSpc>
                <a:spcPct val="100000"/>
              </a:lnSpc>
              <a:buNone/>
            </a:pPr>
            <a:r>
              <a:rPr lang="ja-JP" altLang="en-US" sz="2800" dirty="0">
                <a:solidFill>
                  <a:schemeClr val="tx1"/>
                </a:solidFill>
                <a:latin typeface="Times New Roman" panose="02020603050405020304" pitchFamily="18" charset="0"/>
              </a:rPr>
              <a:t>視覚障害を抱えています。</a:t>
            </a:r>
            <a:endParaRPr lang="en-US" altLang="ja-JP" sz="2800" dirty="0">
              <a:solidFill>
                <a:schemeClr val="tx1"/>
              </a:solidFill>
              <a:latin typeface="Times New Roman" panose="02020603050405020304" pitchFamily="18" charset="0"/>
            </a:endParaRPr>
          </a:p>
          <a:p>
            <a:pPr marL="0" indent="0">
              <a:lnSpc>
                <a:spcPct val="100000"/>
              </a:lnSpc>
              <a:buNone/>
            </a:pPr>
            <a:endParaRPr lang="en-US" altLang="ja-JP" sz="700" dirty="0">
              <a:solidFill>
                <a:schemeClr val="tx1"/>
              </a:solidFill>
              <a:latin typeface="Times New Roman" panose="02020603050405020304" pitchFamily="18" charset="0"/>
            </a:endParaRPr>
          </a:p>
          <a:p>
            <a:pPr marL="0" indent="0">
              <a:lnSpc>
                <a:spcPct val="100000"/>
              </a:lnSpc>
              <a:buNone/>
            </a:pPr>
            <a:endParaRPr lang="en-US" altLang="ja-JP" sz="1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831312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8F67FB-BE30-4AB6-B18A-55F9DA316B21}"/>
              </a:ext>
            </a:extLst>
          </p:cNvPr>
          <p:cNvSpPr>
            <a:spLocks noGrp="1"/>
          </p:cNvSpPr>
          <p:nvPr>
            <p:ph type="title"/>
          </p:nvPr>
        </p:nvSpPr>
        <p:spPr/>
        <p:txBody>
          <a:bodyPr/>
          <a:lstStyle/>
          <a:p>
            <a:r>
              <a:rPr lang="ja-JP" altLang="en-US" b="1" dirty="0"/>
              <a:t>現状</a:t>
            </a:r>
            <a:endParaRPr kumimoji="1" lang="ja-JP" altLang="en-US" b="1" dirty="0"/>
          </a:p>
        </p:txBody>
      </p:sp>
      <p:sp>
        <p:nvSpPr>
          <p:cNvPr id="3" name="コンテンツ プレースホルダー 2">
            <a:extLst>
              <a:ext uri="{FF2B5EF4-FFF2-40B4-BE49-F238E27FC236}">
                <a16:creationId xmlns:a16="http://schemas.microsoft.com/office/drawing/2014/main" id="{96C52176-BCE3-4390-9D9D-A1F9478D9729}"/>
              </a:ext>
            </a:extLst>
          </p:cNvPr>
          <p:cNvSpPr>
            <a:spLocks noGrp="1"/>
          </p:cNvSpPr>
          <p:nvPr>
            <p:ph idx="1"/>
          </p:nvPr>
        </p:nvSpPr>
        <p:spPr>
          <a:xfrm>
            <a:off x="2220555" y="1085374"/>
            <a:ext cx="9585303" cy="1488045"/>
          </a:xfrm>
        </p:spPr>
        <p:txBody>
          <a:bodyPr>
            <a:normAutofit fontScale="47500" lnSpcReduction="20000"/>
          </a:bodyPr>
          <a:lstStyle/>
          <a:p>
            <a:pPr marL="0" indent="0">
              <a:buNone/>
            </a:pPr>
            <a:r>
              <a:rPr kumimoji="1" lang="ja-JP" altLang="en-US" sz="4400" spc="0" dirty="0">
                <a:latin typeface="HGｺﾞｼｯｸM" panose="020B0609000000000000" pitchFamily="49" charset="-128"/>
                <a:ea typeface="HGｺﾞｼｯｸM" panose="020B0609000000000000" pitchFamily="49" charset="-128"/>
              </a:rPr>
              <a:t>このグラフは、視覚障がいを持つ人に、</a:t>
            </a:r>
            <a:endParaRPr kumimoji="1" lang="en-US" altLang="ja-JP" sz="4400" spc="0" dirty="0">
              <a:latin typeface="HGｺﾞｼｯｸM" panose="020B0609000000000000" pitchFamily="49" charset="-128"/>
              <a:ea typeface="HGｺﾞｼｯｸM" panose="020B0609000000000000" pitchFamily="49" charset="-128"/>
            </a:endParaRPr>
          </a:p>
          <a:p>
            <a:pPr marL="0" indent="0">
              <a:buNone/>
            </a:pPr>
            <a:r>
              <a:rPr kumimoji="1" lang="ja-JP" altLang="en-US" sz="4400" spc="0" dirty="0">
                <a:latin typeface="HGｺﾞｼｯｸM" panose="020B0609000000000000" pitchFamily="49" charset="-128"/>
                <a:ea typeface="HGｺﾞｼｯｸM" panose="020B0609000000000000" pitchFamily="49" charset="-128"/>
              </a:rPr>
              <a:t>外出時に困ることをアンケート調査したデータです。</a:t>
            </a:r>
            <a:endParaRPr lang="en-US" altLang="ja-JP" sz="4400" dirty="0">
              <a:latin typeface="HGｺﾞｼｯｸM" panose="020B0609000000000000" pitchFamily="49" charset="-128"/>
              <a:ea typeface="HGｺﾞｼｯｸM" panose="020B0609000000000000" pitchFamily="49" charset="-128"/>
            </a:endParaRPr>
          </a:p>
          <a:p>
            <a:pPr marL="0" indent="0">
              <a:buNone/>
            </a:pPr>
            <a:endParaRPr kumimoji="1" lang="en-US" altLang="ja-JP" sz="5100" dirty="0"/>
          </a:p>
          <a:p>
            <a:pPr marL="0" indent="0">
              <a:buNone/>
            </a:pPr>
            <a:r>
              <a:rPr lang="ja-JP" altLang="en-US" dirty="0"/>
              <a:t>　</a:t>
            </a:r>
            <a:endParaRPr kumimoji="1" lang="ja-JP" altLang="en-US" dirty="0"/>
          </a:p>
        </p:txBody>
      </p:sp>
      <p:grpSp>
        <p:nvGrpSpPr>
          <p:cNvPr id="10" name="グループ化 9">
            <a:extLst>
              <a:ext uri="{FF2B5EF4-FFF2-40B4-BE49-F238E27FC236}">
                <a16:creationId xmlns:a16="http://schemas.microsoft.com/office/drawing/2014/main" id="{10498880-72C8-4475-ADE5-C834C8CDA8E0}"/>
              </a:ext>
            </a:extLst>
          </p:cNvPr>
          <p:cNvGrpSpPr/>
          <p:nvPr/>
        </p:nvGrpSpPr>
        <p:grpSpPr>
          <a:xfrm>
            <a:off x="1304183" y="1752005"/>
            <a:ext cx="10686580" cy="4020621"/>
            <a:chOff x="1888925" y="2454994"/>
            <a:chExt cx="10120432" cy="4020621"/>
          </a:xfrm>
        </p:grpSpPr>
        <p:grpSp>
          <p:nvGrpSpPr>
            <p:cNvPr id="9" name="グループ化 8">
              <a:extLst>
                <a:ext uri="{FF2B5EF4-FFF2-40B4-BE49-F238E27FC236}">
                  <a16:creationId xmlns:a16="http://schemas.microsoft.com/office/drawing/2014/main" id="{81C0C0ED-2D70-42FD-BEAE-633AC5A318FC}"/>
                </a:ext>
              </a:extLst>
            </p:cNvPr>
            <p:cNvGrpSpPr/>
            <p:nvPr/>
          </p:nvGrpSpPr>
          <p:grpSpPr>
            <a:xfrm>
              <a:off x="1888925" y="2694214"/>
              <a:ext cx="8903827" cy="3781401"/>
              <a:chOff x="1311206" y="2448452"/>
              <a:chExt cx="8903827" cy="4027163"/>
            </a:xfrm>
          </p:grpSpPr>
          <p:sp>
            <p:nvSpPr>
              <p:cNvPr id="7" name="正方形/長方形 6">
                <a:extLst>
                  <a:ext uri="{FF2B5EF4-FFF2-40B4-BE49-F238E27FC236}">
                    <a16:creationId xmlns:a16="http://schemas.microsoft.com/office/drawing/2014/main" id="{168FC1CB-7D41-490F-9350-D205A6CB9EC3}"/>
                  </a:ext>
                </a:extLst>
              </p:cNvPr>
              <p:cNvSpPr/>
              <p:nvPr/>
            </p:nvSpPr>
            <p:spPr>
              <a:xfrm>
                <a:off x="1311206" y="2448452"/>
                <a:ext cx="8903827" cy="4027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9AAB197-D495-43D4-AAF6-B1430D671685}"/>
                  </a:ext>
                </a:extLst>
              </p:cNvPr>
              <p:cNvSpPr txBox="1"/>
              <p:nvPr/>
            </p:nvSpPr>
            <p:spPr>
              <a:xfrm>
                <a:off x="2464747" y="2690114"/>
                <a:ext cx="6596743" cy="646331"/>
              </a:xfrm>
              <a:prstGeom prst="rect">
                <a:avLst/>
              </a:prstGeom>
              <a:noFill/>
            </p:spPr>
            <p:txBody>
              <a:bodyPr wrap="square" rtlCol="0">
                <a:spAutoFit/>
              </a:bodyPr>
              <a:lstStyle/>
              <a:p>
                <a:r>
                  <a:rPr kumimoji="1" lang="en-US" altLang="ja-JP" sz="1800" b="1" spc="0" dirty="0">
                    <a:latin typeface="HGｺﾞｼｯｸM" panose="020B0609000000000000" pitchFamily="49" charset="-128"/>
                    <a:ea typeface="HGｺﾞｼｯｸM" panose="020B0609000000000000" pitchFamily="49" charset="-128"/>
                  </a:rPr>
                  <a:t>Q </a:t>
                </a:r>
                <a:r>
                  <a:rPr kumimoji="1" lang="ja-JP" altLang="en-US" sz="1800" b="1" spc="0" dirty="0">
                    <a:latin typeface="HGｺﾞｼｯｸM" panose="020B0609000000000000" pitchFamily="49" charset="-128"/>
                    <a:ea typeface="HGｺﾞｼｯｸM" panose="020B0609000000000000" pitchFamily="49" charset="-128"/>
                  </a:rPr>
                  <a:t>ひとりでの外出時、どんな事で困りますか？（複数回答）</a:t>
                </a:r>
                <a:br>
                  <a:rPr kumimoji="1" lang="en-US" altLang="ja-JP" sz="1800" b="1" spc="0" dirty="0">
                    <a:latin typeface="HGｺﾞｼｯｸM" panose="020B0609000000000000" pitchFamily="49" charset="-128"/>
                    <a:ea typeface="HGｺﾞｼｯｸM" panose="020B0609000000000000" pitchFamily="49" charset="-128"/>
                  </a:rPr>
                </a:br>
                <a:endParaRPr kumimoji="1" lang="ja-JP" altLang="en-US" dirty="0"/>
              </a:p>
            </p:txBody>
          </p:sp>
        </p:grpSp>
        <p:graphicFrame>
          <p:nvGraphicFramePr>
            <p:cNvPr id="6" name="グラフ 5">
              <a:extLst>
                <a:ext uri="{FF2B5EF4-FFF2-40B4-BE49-F238E27FC236}">
                  <a16:creationId xmlns:a16="http://schemas.microsoft.com/office/drawing/2014/main" id="{6DB0ECFF-D90D-4A3E-ABC9-2A5F7308B307}"/>
                </a:ext>
              </a:extLst>
            </p:cNvPr>
            <p:cNvGraphicFramePr>
              <a:graphicFrameLocks/>
            </p:cNvGraphicFramePr>
            <p:nvPr>
              <p:extLst>
                <p:ext uri="{D42A27DB-BD31-4B8C-83A1-F6EECF244321}">
                  <p14:modId xmlns:p14="http://schemas.microsoft.com/office/powerpoint/2010/main" val="986216332"/>
                </p:ext>
              </p:extLst>
            </p:nvPr>
          </p:nvGraphicFramePr>
          <p:xfrm>
            <a:off x="2244871" y="2454994"/>
            <a:ext cx="9764486" cy="4004294"/>
          </p:xfrm>
          <a:graphic>
            <a:graphicData uri="http://schemas.openxmlformats.org/drawingml/2006/chart">
              <c:chart xmlns:c="http://schemas.openxmlformats.org/drawingml/2006/chart" xmlns:r="http://schemas.openxmlformats.org/officeDocument/2006/relationships" r:id="rId2"/>
            </a:graphicData>
          </a:graphic>
        </p:graphicFrame>
      </p:grpSp>
      <p:sp>
        <p:nvSpPr>
          <p:cNvPr id="4" name="テキスト ボックス 3">
            <a:extLst>
              <a:ext uri="{FF2B5EF4-FFF2-40B4-BE49-F238E27FC236}">
                <a16:creationId xmlns:a16="http://schemas.microsoft.com/office/drawing/2014/main" id="{3E7287C3-57E4-40D1-8366-F8CC191BDEDF}"/>
              </a:ext>
            </a:extLst>
          </p:cNvPr>
          <p:cNvSpPr txBox="1"/>
          <p:nvPr/>
        </p:nvSpPr>
        <p:spPr>
          <a:xfrm>
            <a:off x="1393821" y="5860062"/>
            <a:ext cx="10883162" cy="1231106"/>
          </a:xfrm>
          <a:prstGeom prst="rect">
            <a:avLst/>
          </a:prstGeom>
          <a:noFill/>
        </p:spPr>
        <p:txBody>
          <a:bodyPr wrap="square" rtlCol="0">
            <a:spAutoFit/>
          </a:bodyPr>
          <a:lstStyle/>
          <a:p>
            <a:r>
              <a:rPr kumimoji="1" lang="ja-JP" altLang="en-US" sz="2800" u="sng" dirty="0"/>
              <a:t>⇒視覚障がいがある人</a:t>
            </a:r>
            <a:r>
              <a:rPr lang="ja-JP" altLang="en-US" sz="2800" u="sng" dirty="0"/>
              <a:t>はひとりで</a:t>
            </a:r>
            <a:r>
              <a:rPr kumimoji="1" lang="ja-JP" altLang="en-US" sz="2800" u="sng" dirty="0"/>
              <a:t>外食が難しい、</a:t>
            </a:r>
            <a:endParaRPr kumimoji="1" lang="en-US" altLang="ja-JP" sz="2800" u="sng" dirty="0"/>
          </a:p>
          <a:p>
            <a:r>
              <a:rPr kumimoji="1" lang="ja-JP" altLang="en-US" sz="2800" u="sng" dirty="0"/>
              <a:t>　楽しめないといった現状があります　</a:t>
            </a:r>
            <a:endParaRPr lang="en-US" altLang="ja-JP" sz="2800" u="sng" dirty="0"/>
          </a:p>
          <a:p>
            <a:endParaRPr kumimoji="1" lang="ja-JP" altLang="en-US" dirty="0"/>
          </a:p>
        </p:txBody>
      </p:sp>
    </p:spTree>
    <p:extLst>
      <p:ext uri="{BB962C8B-B14F-4D97-AF65-F5344CB8AC3E}">
        <p14:creationId xmlns:p14="http://schemas.microsoft.com/office/powerpoint/2010/main" val="68235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F37A7354-7011-482A-831A-914C3800AD7D}"/>
              </a:ext>
            </a:extLst>
          </p:cNvPr>
          <p:cNvSpPr/>
          <p:nvPr/>
        </p:nvSpPr>
        <p:spPr>
          <a:xfrm>
            <a:off x="1152007" y="4747191"/>
            <a:ext cx="4943993" cy="634200"/>
          </a:xfrm>
          <a:prstGeom prst="roundRect">
            <a:avLst/>
          </a:prstGeom>
          <a:solidFill>
            <a:schemeClr val="tx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u="sng" dirty="0">
                <a:solidFill>
                  <a:schemeClr val="bg1"/>
                </a:solidFill>
              </a:rPr>
              <a:t>②お店の情報を知れる</a:t>
            </a:r>
            <a:endParaRPr kumimoji="1" lang="en-US" altLang="ja-JP" sz="2400" b="1" u="sng" dirty="0">
              <a:solidFill>
                <a:schemeClr val="bg1"/>
              </a:solidFill>
            </a:endParaRPr>
          </a:p>
        </p:txBody>
      </p:sp>
      <p:sp>
        <p:nvSpPr>
          <p:cNvPr id="10" name="四角形: 角を丸くする 9">
            <a:extLst>
              <a:ext uri="{FF2B5EF4-FFF2-40B4-BE49-F238E27FC236}">
                <a16:creationId xmlns:a16="http://schemas.microsoft.com/office/drawing/2014/main" id="{24D4599E-E35B-484A-807D-F17ACD0F9DF3}"/>
              </a:ext>
            </a:extLst>
          </p:cNvPr>
          <p:cNvSpPr/>
          <p:nvPr/>
        </p:nvSpPr>
        <p:spPr>
          <a:xfrm>
            <a:off x="1152007" y="5661319"/>
            <a:ext cx="4943993" cy="634200"/>
          </a:xfrm>
          <a:prstGeom prst="roundRect">
            <a:avLst/>
          </a:prstGeom>
          <a:solidFill>
            <a:schemeClr val="tx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u="sng" dirty="0">
                <a:solidFill>
                  <a:schemeClr val="bg1"/>
                </a:solidFill>
              </a:rPr>
              <a:t>③お店までの音声案内</a:t>
            </a:r>
            <a:endParaRPr kumimoji="1" lang="en-US" altLang="ja-JP" sz="2400" b="1" u="sng" dirty="0">
              <a:solidFill>
                <a:schemeClr val="bg1"/>
              </a:solidFill>
            </a:endParaRPr>
          </a:p>
        </p:txBody>
      </p:sp>
      <p:sp>
        <p:nvSpPr>
          <p:cNvPr id="2" name="タイトル 1">
            <a:extLst>
              <a:ext uri="{FF2B5EF4-FFF2-40B4-BE49-F238E27FC236}">
                <a16:creationId xmlns:a16="http://schemas.microsoft.com/office/drawing/2014/main" id="{477FE74C-B561-4DB0-AE7B-B18F71B2B586}"/>
              </a:ext>
            </a:extLst>
          </p:cNvPr>
          <p:cNvSpPr>
            <a:spLocks noGrp="1"/>
          </p:cNvSpPr>
          <p:nvPr>
            <p:ph type="title"/>
          </p:nvPr>
        </p:nvSpPr>
        <p:spPr>
          <a:xfrm>
            <a:off x="1006839" y="434011"/>
            <a:ext cx="10178322" cy="1492132"/>
          </a:xfrm>
        </p:spPr>
        <p:txBody>
          <a:bodyPr>
            <a:normAutofit fontScale="90000"/>
          </a:bodyPr>
          <a:lstStyle/>
          <a:p>
            <a:r>
              <a:rPr lang="ja-JP" altLang="en-US" b="1" dirty="0"/>
              <a:t>私たちが提案するのは</a:t>
            </a:r>
            <a:br>
              <a:rPr lang="en-US" altLang="ja-JP" b="1" dirty="0"/>
            </a:br>
            <a:r>
              <a:rPr lang="ja-JP" altLang="en-US" b="1" dirty="0"/>
              <a:t>飲食店音声ガイドアプリ</a:t>
            </a:r>
            <a:r>
              <a:rPr lang="en-US" altLang="ja-JP" b="1" dirty="0"/>
              <a:t>『EATTO』</a:t>
            </a:r>
            <a:endParaRPr kumimoji="1" lang="ja-JP" altLang="en-US" b="1" dirty="0"/>
          </a:p>
        </p:txBody>
      </p:sp>
      <p:sp>
        <p:nvSpPr>
          <p:cNvPr id="8" name="四角形: 角を丸くする 7">
            <a:extLst>
              <a:ext uri="{FF2B5EF4-FFF2-40B4-BE49-F238E27FC236}">
                <a16:creationId xmlns:a16="http://schemas.microsoft.com/office/drawing/2014/main" id="{543DAB4B-3E89-4711-8F5B-EB2502DEDA21}"/>
              </a:ext>
            </a:extLst>
          </p:cNvPr>
          <p:cNvSpPr/>
          <p:nvPr/>
        </p:nvSpPr>
        <p:spPr>
          <a:xfrm>
            <a:off x="1152007" y="3833064"/>
            <a:ext cx="4943993" cy="634200"/>
          </a:xfrm>
          <a:prstGeom prst="roundRect">
            <a:avLst/>
          </a:prstGeom>
          <a:solidFill>
            <a:schemeClr val="tx2">
              <a:lumMod val="50000"/>
              <a:lumOff val="50000"/>
            </a:schemeClr>
          </a:solidFill>
          <a:ln>
            <a:solidFill>
              <a:schemeClr val="tx2">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u="sng" dirty="0">
                <a:solidFill>
                  <a:schemeClr val="bg1"/>
                </a:solidFill>
              </a:rPr>
              <a:t>①食べたい物を音声検索</a:t>
            </a:r>
            <a:endParaRPr kumimoji="1" lang="en-US" altLang="ja-JP" sz="2400" b="1" u="sng" dirty="0">
              <a:solidFill>
                <a:schemeClr val="bg1"/>
              </a:solidFill>
            </a:endParaRPr>
          </a:p>
        </p:txBody>
      </p:sp>
      <p:sp>
        <p:nvSpPr>
          <p:cNvPr id="4" name="雲 3">
            <a:extLst>
              <a:ext uri="{FF2B5EF4-FFF2-40B4-BE49-F238E27FC236}">
                <a16:creationId xmlns:a16="http://schemas.microsoft.com/office/drawing/2014/main" id="{D6378AF4-8A59-456B-AD57-EF4CFBF94D72}"/>
              </a:ext>
            </a:extLst>
          </p:cNvPr>
          <p:cNvSpPr/>
          <p:nvPr/>
        </p:nvSpPr>
        <p:spPr>
          <a:xfrm>
            <a:off x="795244" y="1903036"/>
            <a:ext cx="10444256" cy="1621671"/>
          </a:xfrm>
          <a:prstGeom prst="cloud">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200" b="1" dirty="0">
                <a:latin typeface="+mn-ea"/>
              </a:rPr>
              <a:t>スマホにアプリをダウンロードするだけで、手持ちのイヤホンと連動！</a:t>
            </a:r>
          </a:p>
        </p:txBody>
      </p:sp>
      <p:sp>
        <p:nvSpPr>
          <p:cNvPr id="5" name="正方形/長方形 4">
            <a:extLst>
              <a:ext uri="{FF2B5EF4-FFF2-40B4-BE49-F238E27FC236}">
                <a16:creationId xmlns:a16="http://schemas.microsoft.com/office/drawing/2014/main" id="{17B29F5A-9CBE-45B3-8DC9-AEC08667AF87}"/>
              </a:ext>
            </a:extLst>
          </p:cNvPr>
          <p:cNvSpPr/>
          <p:nvPr/>
        </p:nvSpPr>
        <p:spPr>
          <a:xfrm>
            <a:off x="6678330" y="3736961"/>
            <a:ext cx="4561170" cy="2861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商品図</a:t>
            </a:r>
          </a:p>
        </p:txBody>
      </p:sp>
      <p:pic>
        <p:nvPicPr>
          <p:cNvPr id="1026" name="Picture 2">
            <a:extLst>
              <a:ext uri="{FF2B5EF4-FFF2-40B4-BE49-F238E27FC236}">
                <a16:creationId xmlns:a16="http://schemas.microsoft.com/office/drawing/2014/main" id="{0F945CAF-725D-4BCA-BBF0-F4C29999A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222"/>
          <a:stretch/>
        </p:blipFill>
        <p:spPr bwMode="auto">
          <a:xfrm>
            <a:off x="8607813" y="4413055"/>
            <a:ext cx="2446729" cy="2098739"/>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C9E56C58-CFC3-48FD-B11B-C483B898005F}"/>
              </a:ext>
            </a:extLst>
          </p:cNvPr>
          <p:cNvSpPr txBox="1"/>
          <p:nvPr/>
        </p:nvSpPr>
        <p:spPr>
          <a:xfrm>
            <a:off x="6762588" y="6078684"/>
            <a:ext cx="3087240" cy="369332"/>
          </a:xfrm>
          <a:prstGeom prst="rect">
            <a:avLst/>
          </a:prstGeom>
          <a:noFill/>
        </p:spPr>
        <p:txBody>
          <a:bodyPr wrap="square" rtlCol="0">
            <a:spAutoFit/>
          </a:bodyPr>
          <a:lstStyle/>
          <a:p>
            <a:r>
              <a:rPr kumimoji="1" lang="en-US" altLang="ja-JP" dirty="0"/>
              <a:t>※</a:t>
            </a:r>
            <a:r>
              <a:rPr kumimoji="1" lang="ja-JP" altLang="en-US" dirty="0"/>
              <a:t>イメージ図</a:t>
            </a:r>
          </a:p>
        </p:txBody>
      </p:sp>
      <p:sp>
        <p:nvSpPr>
          <p:cNvPr id="6" name="思考の吹き出し: 雲形 5">
            <a:extLst>
              <a:ext uri="{FF2B5EF4-FFF2-40B4-BE49-F238E27FC236}">
                <a16:creationId xmlns:a16="http://schemas.microsoft.com/office/drawing/2014/main" id="{9EDA28E2-E203-4CB6-AC67-00BD3A50CB07}"/>
              </a:ext>
            </a:extLst>
          </p:cNvPr>
          <p:cNvSpPr/>
          <p:nvPr/>
        </p:nvSpPr>
        <p:spPr>
          <a:xfrm>
            <a:off x="9544962" y="3121039"/>
            <a:ext cx="2446729" cy="1272876"/>
          </a:xfrm>
          <a:prstGeom prst="cloudCallout">
            <a:avLst>
              <a:gd name="adj1" fmla="val -17384"/>
              <a:gd name="adj2" fmla="val 8788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手持ちの</a:t>
            </a:r>
            <a:endParaRPr kumimoji="1" lang="en-US" altLang="ja-JP" dirty="0">
              <a:solidFill>
                <a:srgbClr val="FF0000"/>
              </a:solidFill>
            </a:endParaRPr>
          </a:p>
          <a:p>
            <a:pPr algn="ctr"/>
            <a:r>
              <a:rPr kumimoji="1" lang="ja-JP" altLang="en-US" dirty="0">
                <a:solidFill>
                  <a:srgbClr val="FF0000"/>
                </a:solidFill>
              </a:rPr>
              <a:t>イヤホンが</a:t>
            </a:r>
            <a:endParaRPr kumimoji="1" lang="en-US" altLang="ja-JP" dirty="0">
              <a:solidFill>
                <a:srgbClr val="FF0000"/>
              </a:solidFill>
            </a:endParaRPr>
          </a:p>
          <a:p>
            <a:pPr algn="ctr"/>
            <a:r>
              <a:rPr kumimoji="1" lang="ja-JP" altLang="en-US" dirty="0">
                <a:solidFill>
                  <a:srgbClr val="FF0000"/>
                </a:solidFill>
              </a:rPr>
              <a:t>アプリと連動</a:t>
            </a:r>
          </a:p>
        </p:txBody>
      </p:sp>
      <p:pic>
        <p:nvPicPr>
          <p:cNvPr id="7" name="Picture 2">
            <a:extLst>
              <a:ext uri="{FF2B5EF4-FFF2-40B4-BE49-F238E27FC236}">
                <a16:creationId xmlns:a16="http://schemas.microsoft.com/office/drawing/2014/main" id="{4C13F6C8-50A1-4243-BBD1-F9BB68C613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6733" y="4122155"/>
            <a:ext cx="1245946" cy="1877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23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7DA02E1A-A9DE-4647-94D2-D7B43AD09EF6}"/>
              </a:ext>
            </a:extLst>
          </p:cNvPr>
          <p:cNvSpPr/>
          <p:nvPr/>
        </p:nvSpPr>
        <p:spPr>
          <a:xfrm>
            <a:off x="6173902" y="906210"/>
            <a:ext cx="5527192" cy="57474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8831DCCB-EE76-4353-88F0-5642BCB86E64}"/>
              </a:ext>
            </a:extLst>
          </p:cNvPr>
          <p:cNvSpPr/>
          <p:nvPr/>
        </p:nvSpPr>
        <p:spPr>
          <a:xfrm>
            <a:off x="368460" y="997549"/>
            <a:ext cx="5524071" cy="57474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四角形: 角を丸くする 3">
            <a:extLst>
              <a:ext uri="{FF2B5EF4-FFF2-40B4-BE49-F238E27FC236}">
                <a16:creationId xmlns:a16="http://schemas.microsoft.com/office/drawing/2014/main" id="{357FBB29-97CE-4E0C-BBAE-03F18EA4C3B6}"/>
              </a:ext>
            </a:extLst>
          </p:cNvPr>
          <p:cNvSpPr/>
          <p:nvPr/>
        </p:nvSpPr>
        <p:spPr>
          <a:xfrm>
            <a:off x="994749" y="1527173"/>
            <a:ext cx="4157852" cy="2967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8AB94116-849A-446B-9BC7-EAF6BB7A7907}"/>
              </a:ext>
            </a:extLst>
          </p:cNvPr>
          <p:cNvSpPr txBox="1"/>
          <p:nvPr/>
        </p:nvSpPr>
        <p:spPr>
          <a:xfrm>
            <a:off x="1119695" y="172096"/>
            <a:ext cx="4646023" cy="877163"/>
          </a:xfrm>
          <a:prstGeom prst="rect">
            <a:avLst/>
          </a:prstGeom>
          <a:noFill/>
        </p:spPr>
        <p:txBody>
          <a:bodyPr wrap="square" rtlCol="0">
            <a:spAutoFit/>
          </a:bodyPr>
          <a:lstStyle/>
          <a:p>
            <a:r>
              <a:rPr kumimoji="1" lang="ja-JP" altLang="en-US" sz="5100" b="1" i="1" dirty="0">
                <a:solidFill>
                  <a:srgbClr val="2A1A00"/>
                </a:solidFill>
              </a:rPr>
              <a:t>使用方</a:t>
            </a:r>
            <a:r>
              <a:rPr kumimoji="1" lang="ja-JP" altLang="en-US" sz="5100" b="1" dirty="0">
                <a:solidFill>
                  <a:srgbClr val="2A1A00"/>
                </a:solidFill>
              </a:rPr>
              <a:t>法１</a:t>
            </a:r>
          </a:p>
        </p:txBody>
      </p:sp>
      <p:sp>
        <p:nvSpPr>
          <p:cNvPr id="6" name="テキスト ボックス 5">
            <a:extLst>
              <a:ext uri="{FF2B5EF4-FFF2-40B4-BE49-F238E27FC236}">
                <a16:creationId xmlns:a16="http://schemas.microsoft.com/office/drawing/2014/main" id="{F20F9288-41D9-422B-89D0-B23A939C4B32}"/>
              </a:ext>
            </a:extLst>
          </p:cNvPr>
          <p:cNvSpPr txBox="1"/>
          <p:nvPr/>
        </p:nvSpPr>
        <p:spPr>
          <a:xfrm>
            <a:off x="312969" y="1108271"/>
            <a:ext cx="5088687" cy="738664"/>
          </a:xfrm>
          <a:prstGeom prst="rect">
            <a:avLst/>
          </a:prstGeom>
          <a:noFill/>
        </p:spPr>
        <p:txBody>
          <a:bodyPr wrap="square" rtlCol="0">
            <a:spAutoFit/>
          </a:bodyPr>
          <a:lstStyle/>
          <a:p>
            <a:pPr algn="ctr"/>
            <a:r>
              <a:rPr kumimoji="1" lang="ja-JP" altLang="en-US" sz="2400" b="1" dirty="0">
                <a:solidFill>
                  <a:schemeClr val="bg1"/>
                </a:solidFill>
              </a:rPr>
              <a:t>①食べたい物を</a:t>
            </a:r>
            <a:r>
              <a:rPr kumimoji="1" lang="ja-JP" altLang="en-US" sz="2400" b="1" dirty="0">
                <a:solidFill>
                  <a:srgbClr val="FF0000"/>
                </a:solidFill>
              </a:rPr>
              <a:t>音声検索</a:t>
            </a:r>
            <a:endParaRPr kumimoji="1" lang="en-US" altLang="ja-JP" sz="2400" b="1" dirty="0">
              <a:solidFill>
                <a:srgbClr val="FF0000"/>
              </a:solidFill>
            </a:endParaRPr>
          </a:p>
          <a:p>
            <a:endParaRPr kumimoji="1" lang="ja-JP" altLang="en-US" dirty="0"/>
          </a:p>
        </p:txBody>
      </p:sp>
      <p:pic>
        <p:nvPicPr>
          <p:cNvPr id="7" name="図 6">
            <a:extLst>
              <a:ext uri="{FF2B5EF4-FFF2-40B4-BE49-F238E27FC236}">
                <a16:creationId xmlns:a16="http://schemas.microsoft.com/office/drawing/2014/main" id="{CC23923D-9B78-4139-BBEF-B2D522A4CA5A}"/>
              </a:ext>
            </a:extLst>
          </p:cNvPr>
          <p:cNvPicPr>
            <a:picLocks noChangeAspect="1"/>
          </p:cNvPicPr>
          <p:nvPr/>
        </p:nvPicPr>
        <p:blipFill>
          <a:blip r:embed="rId2"/>
          <a:stretch>
            <a:fillRect/>
          </a:stretch>
        </p:blipFill>
        <p:spPr>
          <a:xfrm>
            <a:off x="1536743" y="1640775"/>
            <a:ext cx="3254695" cy="2853931"/>
          </a:xfrm>
          <a:prstGeom prst="rect">
            <a:avLst/>
          </a:prstGeom>
        </p:spPr>
      </p:pic>
      <p:sp>
        <p:nvSpPr>
          <p:cNvPr id="8" name="テキスト ボックス 7">
            <a:extLst>
              <a:ext uri="{FF2B5EF4-FFF2-40B4-BE49-F238E27FC236}">
                <a16:creationId xmlns:a16="http://schemas.microsoft.com/office/drawing/2014/main" id="{EFCBB42E-6214-4C7F-8AA4-DBF2C056E76B}"/>
              </a:ext>
            </a:extLst>
          </p:cNvPr>
          <p:cNvSpPr txBox="1"/>
          <p:nvPr/>
        </p:nvSpPr>
        <p:spPr>
          <a:xfrm>
            <a:off x="7096830" y="1103545"/>
            <a:ext cx="3538738" cy="1107996"/>
          </a:xfrm>
          <a:prstGeom prst="rect">
            <a:avLst/>
          </a:prstGeom>
          <a:noFill/>
        </p:spPr>
        <p:txBody>
          <a:bodyPr wrap="square" rtlCol="0">
            <a:spAutoFit/>
          </a:bodyPr>
          <a:lstStyle/>
          <a:p>
            <a:r>
              <a:rPr kumimoji="1" lang="ja-JP" altLang="en-US" sz="2400" b="1" dirty="0">
                <a:solidFill>
                  <a:schemeClr val="bg1"/>
                </a:solidFill>
              </a:rPr>
              <a:t>②お店の情報を</a:t>
            </a:r>
            <a:r>
              <a:rPr kumimoji="1" lang="ja-JP" altLang="en-US" sz="2400" b="1" dirty="0">
                <a:solidFill>
                  <a:srgbClr val="FF0000"/>
                </a:solidFill>
              </a:rPr>
              <a:t>お知らせ</a:t>
            </a:r>
            <a:endParaRPr kumimoji="1" lang="en-US" altLang="ja-JP" sz="2400" b="1" dirty="0">
              <a:solidFill>
                <a:srgbClr val="FF0000"/>
              </a:solidFill>
            </a:endParaRPr>
          </a:p>
          <a:p>
            <a:endParaRPr kumimoji="1" lang="en-US" altLang="ja-JP" dirty="0">
              <a:solidFill>
                <a:schemeClr val="bg1"/>
              </a:solidFill>
            </a:endParaRPr>
          </a:p>
          <a:p>
            <a:endParaRPr kumimoji="1" lang="en-US" altLang="ja-JP" sz="2400" dirty="0"/>
          </a:p>
        </p:txBody>
      </p:sp>
      <p:sp>
        <p:nvSpPr>
          <p:cNvPr id="9" name="吹き出し: 角を丸めた四角形 8">
            <a:extLst>
              <a:ext uri="{FF2B5EF4-FFF2-40B4-BE49-F238E27FC236}">
                <a16:creationId xmlns:a16="http://schemas.microsoft.com/office/drawing/2014/main" id="{4A1BB832-25F3-4462-A78A-0B7DD9A50663}"/>
              </a:ext>
            </a:extLst>
          </p:cNvPr>
          <p:cNvSpPr/>
          <p:nvPr/>
        </p:nvSpPr>
        <p:spPr>
          <a:xfrm>
            <a:off x="9044718" y="1514471"/>
            <a:ext cx="2107794" cy="1556379"/>
          </a:xfrm>
          <a:prstGeom prst="wedgeRoundRectCallout">
            <a:avLst>
              <a:gd name="adj1" fmla="val 19488"/>
              <a:gd name="adj2" fmla="val 501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吹き出し: 角を丸めた四角形 9">
            <a:extLst>
              <a:ext uri="{FF2B5EF4-FFF2-40B4-BE49-F238E27FC236}">
                <a16:creationId xmlns:a16="http://schemas.microsoft.com/office/drawing/2014/main" id="{3A446260-17EA-4FA6-972F-20164C73F1D6}"/>
              </a:ext>
            </a:extLst>
          </p:cNvPr>
          <p:cNvSpPr/>
          <p:nvPr/>
        </p:nvSpPr>
        <p:spPr>
          <a:xfrm>
            <a:off x="6654876" y="1568911"/>
            <a:ext cx="2139067" cy="1536548"/>
          </a:xfrm>
          <a:prstGeom prst="wedgeRoundRectCallout">
            <a:avLst>
              <a:gd name="adj1" fmla="val 19488"/>
              <a:gd name="adj2" fmla="val 501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吹き出し: 角を丸めた四角形 10">
            <a:extLst>
              <a:ext uri="{FF2B5EF4-FFF2-40B4-BE49-F238E27FC236}">
                <a16:creationId xmlns:a16="http://schemas.microsoft.com/office/drawing/2014/main" id="{312413AE-CE87-44A5-A8A2-DEE304C90DF2}"/>
              </a:ext>
            </a:extLst>
          </p:cNvPr>
          <p:cNvSpPr/>
          <p:nvPr/>
        </p:nvSpPr>
        <p:spPr>
          <a:xfrm>
            <a:off x="6666248" y="4032478"/>
            <a:ext cx="2139067" cy="1470786"/>
          </a:xfrm>
          <a:prstGeom prst="wedgeRoundRectCallout">
            <a:avLst>
              <a:gd name="adj1" fmla="val 19488"/>
              <a:gd name="adj2" fmla="val 501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800"/>
              <a:t>混雑レベル</a:t>
            </a:r>
            <a:endParaRPr kumimoji="1" lang="en-US" altLang="ja-JP" sz="1800"/>
          </a:p>
          <a:p>
            <a:r>
              <a:rPr kumimoji="1" lang="ja-JP" altLang="en-US" sz="1800"/>
              <a:t>１～５</a:t>
            </a:r>
            <a:endParaRPr kumimoji="1" lang="ja-JP" altLang="en-US" sz="1800" dirty="0"/>
          </a:p>
        </p:txBody>
      </p:sp>
      <p:sp>
        <p:nvSpPr>
          <p:cNvPr id="12" name="吹き出し: 角を丸めた四角形 11">
            <a:extLst>
              <a:ext uri="{FF2B5EF4-FFF2-40B4-BE49-F238E27FC236}">
                <a16:creationId xmlns:a16="http://schemas.microsoft.com/office/drawing/2014/main" id="{3F351619-C49A-4871-B195-CD4F18EDCF01}"/>
              </a:ext>
            </a:extLst>
          </p:cNvPr>
          <p:cNvSpPr/>
          <p:nvPr/>
        </p:nvSpPr>
        <p:spPr>
          <a:xfrm>
            <a:off x="9064311" y="4018648"/>
            <a:ext cx="2154196" cy="1484296"/>
          </a:xfrm>
          <a:prstGeom prst="wedgeRoundRectCallout">
            <a:avLst>
              <a:gd name="adj1" fmla="val 19488"/>
              <a:gd name="adj2" fmla="val 501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3" name="Picture 22" descr="ソース画像を表示">
            <a:extLst>
              <a:ext uri="{FF2B5EF4-FFF2-40B4-BE49-F238E27FC236}">
                <a16:creationId xmlns:a16="http://schemas.microsoft.com/office/drawing/2014/main" id="{25211BF6-7A87-4952-B5C8-F4921C4D56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56667" y="4543633"/>
            <a:ext cx="1590300" cy="843146"/>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EBC784D3-D56D-446C-8836-8DC273D4C9B1}"/>
              </a:ext>
            </a:extLst>
          </p:cNvPr>
          <p:cNvSpPr txBox="1"/>
          <p:nvPr/>
        </p:nvSpPr>
        <p:spPr>
          <a:xfrm>
            <a:off x="6887156" y="5669752"/>
            <a:ext cx="2562540" cy="830997"/>
          </a:xfrm>
          <a:prstGeom prst="rect">
            <a:avLst/>
          </a:prstGeom>
          <a:noFill/>
        </p:spPr>
        <p:txBody>
          <a:bodyPr wrap="square" rtlCol="0">
            <a:spAutoFit/>
          </a:bodyPr>
          <a:lstStyle/>
          <a:p>
            <a:r>
              <a:rPr kumimoji="1" lang="ja-JP" altLang="en-US" sz="1600" u="sng" dirty="0"/>
              <a:t>リアルタイム</a:t>
            </a:r>
            <a:r>
              <a:rPr kumimoji="1" lang="ja-JP" altLang="en-US" sz="1600" dirty="0"/>
              <a:t>の</a:t>
            </a:r>
            <a:endParaRPr kumimoji="1" lang="en-US" altLang="ja-JP" sz="1600" dirty="0"/>
          </a:p>
          <a:p>
            <a:r>
              <a:rPr kumimoji="1" lang="ja-JP" altLang="en-US" sz="1600" dirty="0"/>
              <a:t>混雑状況が知れる</a:t>
            </a:r>
            <a:endParaRPr kumimoji="1" lang="en-US" altLang="ja-JP" sz="1600" dirty="0"/>
          </a:p>
          <a:p>
            <a:endParaRPr kumimoji="1" lang="ja-JP" altLang="en-US" sz="1600" dirty="0"/>
          </a:p>
        </p:txBody>
      </p:sp>
      <p:sp>
        <p:nvSpPr>
          <p:cNvPr id="15" name="テキスト ボックス 14">
            <a:extLst>
              <a:ext uri="{FF2B5EF4-FFF2-40B4-BE49-F238E27FC236}">
                <a16:creationId xmlns:a16="http://schemas.microsoft.com/office/drawing/2014/main" id="{C67DF75B-81D0-4CCF-A382-7C39F3C23F7D}"/>
              </a:ext>
            </a:extLst>
          </p:cNvPr>
          <p:cNvSpPr txBox="1"/>
          <p:nvPr/>
        </p:nvSpPr>
        <p:spPr>
          <a:xfrm>
            <a:off x="6887156" y="4190433"/>
            <a:ext cx="1755508" cy="307777"/>
          </a:xfrm>
          <a:prstGeom prst="rect">
            <a:avLst/>
          </a:prstGeom>
          <a:noFill/>
        </p:spPr>
        <p:txBody>
          <a:bodyPr wrap="square" rtlCol="0">
            <a:spAutoFit/>
          </a:bodyPr>
          <a:lstStyle/>
          <a:p>
            <a:r>
              <a:rPr kumimoji="1" lang="ja-JP" altLang="en-US" sz="1400" dirty="0"/>
              <a:t>混雑レベル１～５</a:t>
            </a:r>
          </a:p>
        </p:txBody>
      </p:sp>
      <p:pic>
        <p:nvPicPr>
          <p:cNvPr id="16" name="Picture 20" descr="ソース画像を表示">
            <a:extLst>
              <a:ext uri="{FF2B5EF4-FFF2-40B4-BE49-F238E27FC236}">
                <a16:creationId xmlns:a16="http://schemas.microsoft.com/office/drawing/2014/main" id="{DD9D0ACF-C614-42A1-97D4-AFE1D943F5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58915" y="4539012"/>
            <a:ext cx="772140" cy="45961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8" descr="ソース画像を表示">
            <a:extLst>
              <a:ext uri="{FF2B5EF4-FFF2-40B4-BE49-F238E27FC236}">
                <a16:creationId xmlns:a16="http://schemas.microsoft.com/office/drawing/2014/main" id="{76A77FA4-3048-411A-91A9-924B76BEBD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98615" y="4610466"/>
            <a:ext cx="717587" cy="776313"/>
          </a:xfrm>
          <a:prstGeom prst="rect">
            <a:avLst/>
          </a:prstGeom>
          <a:noFill/>
          <a:extLst>
            <a:ext uri="{909E8E84-426E-40DD-AFC4-6F175D3DCCD1}">
              <a14:hiddenFill xmlns:a14="http://schemas.microsoft.com/office/drawing/2010/main">
                <a:solidFill>
                  <a:srgbClr val="FFFFFF"/>
                </a:solidFill>
              </a14:hiddenFill>
            </a:ext>
          </a:extLst>
        </p:spPr>
      </p:pic>
      <p:sp>
        <p:nvSpPr>
          <p:cNvPr id="18" name="テキスト ボックス 17">
            <a:extLst>
              <a:ext uri="{FF2B5EF4-FFF2-40B4-BE49-F238E27FC236}">
                <a16:creationId xmlns:a16="http://schemas.microsoft.com/office/drawing/2014/main" id="{084D13DA-5840-456A-AFD3-5984E0182C80}"/>
              </a:ext>
            </a:extLst>
          </p:cNvPr>
          <p:cNvSpPr txBox="1"/>
          <p:nvPr/>
        </p:nvSpPr>
        <p:spPr>
          <a:xfrm>
            <a:off x="9146087" y="4165423"/>
            <a:ext cx="2426050" cy="338554"/>
          </a:xfrm>
          <a:prstGeom prst="rect">
            <a:avLst/>
          </a:prstGeom>
          <a:noFill/>
        </p:spPr>
        <p:txBody>
          <a:bodyPr wrap="square" rtlCol="0">
            <a:spAutoFit/>
          </a:bodyPr>
          <a:lstStyle/>
          <a:p>
            <a:r>
              <a:rPr kumimoji="1" lang="ja-JP" altLang="en-US" sz="1600" dirty="0"/>
              <a:t>メニューの読み上げ</a:t>
            </a:r>
          </a:p>
        </p:txBody>
      </p:sp>
      <p:grpSp>
        <p:nvGrpSpPr>
          <p:cNvPr id="19" name="グループ化 18">
            <a:extLst>
              <a:ext uri="{FF2B5EF4-FFF2-40B4-BE49-F238E27FC236}">
                <a16:creationId xmlns:a16="http://schemas.microsoft.com/office/drawing/2014/main" id="{BA6326AE-FFF3-4C24-BD58-CAAC34A0DFA1}"/>
              </a:ext>
            </a:extLst>
          </p:cNvPr>
          <p:cNvGrpSpPr/>
          <p:nvPr/>
        </p:nvGrpSpPr>
        <p:grpSpPr>
          <a:xfrm>
            <a:off x="6826402" y="1714321"/>
            <a:ext cx="1668920" cy="1296618"/>
            <a:chOff x="7545362" y="967247"/>
            <a:chExt cx="1971920" cy="1951034"/>
          </a:xfrm>
        </p:grpSpPr>
        <p:pic>
          <p:nvPicPr>
            <p:cNvPr id="20" name="Picture 16" descr="ソース画像を表示">
              <a:extLst>
                <a:ext uri="{FF2B5EF4-FFF2-40B4-BE49-F238E27FC236}">
                  <a16:creationId xmlns:a16="http://schemas.microsoft.com/office/drawing/2014/main" id="{5A303058-5F56-4CAC-A090-A05BF3D13B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38790" y="1287389"/>
              <a:ext cx="878492" cy="1630892"/>
            </a:xfrm>
            <a:prstGeom prst="rect">
              <a:avLst/>
            </a:prstGeom>
            <a:noFill/>
            <a:extLst>
              <a:ext uri="{909E8E84-426E-40DD-AFC4-6F175D3DCCD1}">
                <a14:hiddenFill xmlns:a14="http://schemas.microsoft.com/office/drawing/2010/main">
                  <a:solidFill>
                    <a:srgbClr val="FFFFFF"/>
                  </a:solidFill>
                </a14:hiddenFill>
              </a:ext>
            </a:extLst>
          </p:spPr>
        </p:pic>
        <p:sp>
          <p:nvSpPr>
            <p:cNvPr id="21" name="吹き出し: 円形 20">
              <a:extLst>
                <a:ext uri="{FF2B5EF4-FFF2-40B4-BE49-F238E27FC236}">
                  <a16:creationId xmlns:a16="http://schemas.microsoft.com/office/drawing/2014/main" id="{CB3A124B-2186-433E-9C8E-B213FB83FC1B}"/>
                </a:ext>
              </a:extLst>
            </p:cNvPr>
            <p:cNvSpPr/>
            <p:nvPr/>
          </p:nvSpPr>
          <p:spPr>
            <a:xfrm>
              <a:off x="7545362" y="967247"/>
              <a:ext cx="1074482" cy="958550"/>
            </a:xfrm>
            <a:prstGeom prst="wedgeEllipseCallout">
              <a:avLst>
                <a:gd name="adj1" fmla="val 71396"/>
                <a:gd name="adj2" fmla="val 169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対応</a:t>
              </a:r>
              <a:r>
                <a:rPr kumimoji="1" lang="en-US" altLang="ja-JP" sz="1400" dirty="0">
                  <a:solidFill>
                    <a:schemeClr val="tx1"/>
                  </a:solidFill>
                </a:rPr>
                <a:t>OK</a:t>
              </a:r>
              <a:r>
                <a:rPr kumimoji="1" lang="en-US" altLang="ja-JP" dirty="0"/>
                <a:t>!</a:t>
              </a:r>
              <a:endParaRPr kumimoji="1" lang="ja-JP" altLang="en-US" dirty="0"/>
            </a:p>
          </p:txBody>
        </p:sp>
      </p:grpSp>
      <p:sp>
        <p:nvSpPr>
          <p:cNvPr id="22" name="波線 21">
            <a:extLst>
              <a:ext uri="{FF2B5EF4-FFF2-40B4-BE49-F238E27FC236}">
                <a16:creationId xmlns:a16="http://schemas.microsoft.com/office/drawing/2014/main" id="{ED2F6164-0A26-40DA-91CB-2879966F0D6B}"/>
              </a:ext>
            </a:extLst>
          </p:cNvPr>
          <p:cNvSpPr/>
          <p:nvPr/>
        </p:nvSpPr>
        <p:spPr>
          <a:xfrm>
            <a:off x="10051749" y="1585142"/>
            <a:ext cx="985299" cy="716799"/>
          </a:xfrm>
          <a:prstGeom prst="wave">
            <a:avLst>
              <a:gd name="adj1" fmla="val 6122"/>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席まで案内してくれた</a:t>
            </a:r>
          </a:p>
        </p:txBody>
      </p:sp>
      <p:sp>
        <p:nvSpPr>
          <p:cNvPr id="23" name="波線 22">
            <a:extLst>
              <a:ext uri="{FF2B5EF4-FFF2-40B4-BE49-F238E27FC236}">
                <a16:creationId xmlns:a16="http://schemas.microsoft.com/office/drawing/2014/main" id="{B0DE121E-977F-4E3E-BBDD-1B852573C771}"/>
              </a:ext>
            </a:extLst>
          </p:cNvPr>
          <p:cNvSpPr/>
          <p:nvPr/>
        </p:nvSpPr>
        <p:spPr>
          <a:xfrm>
            <a:off x="9117878" y="1815615"/>
            <a:ext cx="985299" cy="716799"/>
          </a:xfrm>
          <a:prstGeom prst="wave">
            <a:avLst>
              <a:gd name="adj1" fmla="val 6122"/>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メニューが見やすい！</a:t>
            </a:r>
          </a:p>
        </p:txBody>
      </p:sp>
      <p:sp>
        <p:nvSpPr>
          <p:cNvPr id="24" name="波線 23">
            <a:extLst>
              <a:ext uri="{FF2B5EF4-FFF2-40B4-BE49-F238E27FC236}">
                <a16:creationId xmlns:a16="http://schemas.microsoft.com/office/drawing/2014/main" id="{203727DD-4D88-4379-BDF0-A9A8ECC87DD3}"/>
              </a:ext>
            </a:extLst>
          </p:cNvPr>
          <p:cNvSpPr/>
          <p:nvPr/>
        </p:nvSpPr>
        <p:spPr>
          <a:xfrm>
            <a:off x="10026372" y="2284224"/>
            <a:ext cx="985299" cy="716799"/>
          </a:xfrm>
          <a:prstGeom prst="wave">
            <a:avLst>
              <a:gd name="adj1" fmla="val 6122"/>
              <a:gd name="adj2"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ゆっくり</a:t>
            </a:r>
            <a:endParaRPr kumimoji="1" lang="en-US" altLang="ja-JP" sz="1200" dirty="0">
              <a:solidFill>
                <a:schemeClr val="tx1"/>
              </a:solidFill>
            </a:endParaRPr>
          </a:p>
          <a:p>
            <a:pPr algn="ctr"/>
            <a:r>
              <a:rPr kumimoji="1" lang="ja-JP" altLang="en-US" sz="1200" dirty="0">
                <a:solidFill>
                  <a:schemeClr val="tx1"/>
                </a:solidFill>
              </a:rPr>
              <a:t>出来て良い</a:t>
            </a:r>
          </a:p>
        </p:txBody>
      </p:sp>
      <p:sp>
        <p:nvSpPr>
          <p:cNvPr id="25" name="テキスト ボックス 24">
            <a:extLst>
              <a:ext uri="{FF2B5EF4-FFF2-40B4-BE49-F238E27FC236}">
                <a16:creationId xmlns:a16="http://schemas.microsoft.com/office/drawing/2014/main" id="{F186571D-74E4-4E47-9702-FF91FF762163}"/>
              </a:ext>
            </a:extLst>
          </p:cNvPr>
          <p:cNvSpPr txBox="1"/>
          <p:nvPr/>
        </p:nvSpPr>
        <p:spPr>
          <a:xfrm>
            <a:off x="9275386" y="3155226"/>
            <a:ext cx="1898984" cy="830997"/>
          </a:xfrm>
          <a:prstGeom prst="rect">
            <a:avLst/>
          </a:prstGeom>
          <a:noFill/>
        </p:spPr>
        <p:txBody>
          <a:bodyPr wrap="square" rtlCol="0">
            <a:spAutoFit/>
          </a:bodyPr>
          <a:lstStyle/>
          <a:p>
            <a:pPr algn="ctr"/>
            <a:r>
              <a:rPr kumimoji="1" lang="ja-JP" altLang="en-US" sz="1600" dirty="0"/>
              <a:t>同システムの</a:t>
            </a:r>
            <a:endParaRPr kumimoji="1" lang="en-US" altLang="ja-JP" sz="1600" dirty="0"/>
          </a:p>
          <a:p>
            <a:pPr algn="ctr"/>
            <a:r>
              <a:rPr kumimoji="1" lang="ja-JP" altLang="en-US" sz="1600" u="sng" dirty="0"/>
              <a:t>利用者の口コミ</a:t>
            </a:r>
            <a:r>
              <a:rPr kumimoji="1" lang="ja-JP" altLang="en-US" sz="1600" dirty="0"/>
              <a:t>が聞ける</a:t>
            </a:r>
            <a:endParaRPr kumimoji="1" lang="en-US" altLang="ja-JP" sz="1600" dirty="0"/>
          </a:p>
        </p:txBody>
      </p:sp>
      <p:sp>
        <p:nvSpPr>
          <p:cNvPr id="26" name="テキスト ボックス 25">
            <a:extLst>
              <a:ext uri="{FF2B5EF4-FFF2-40B4-BE49-F238E27FC236}">
                <a16:creationId xmlns:a16="http://schemas.microsoft.com/office/drawing/2014/main" id="{281DE54B-95E1-4927-B295-D3A58983301F}"/>
              </a:ext>
            </a:extLst>
          </p:cNvPr>
          <p:cNvSpPr txBox="1"/>
          <p:nvPr/>
        </p:nvSpPr>
        <p:spPr>
          <a:xfrm>
            <a:off x="6365787" y="3149405"/>
            <a:ext cx="2527450" cy="830997"/>
          </a:xfrm>
          <a:prstGeom prst="rect">
            <a:avLst/>
          </a:prstGeom>
          <a:noFill/>
        </p:spPr>
        <p:txBody>
          <a:bodyPr wrap="square" rtlCol="0">
            <a:spAutoFit/>
          </a:bodyPr>
          <a:lstStyle/>
          <a:p>
            <a:pPr algn="ctr"/>
            <a:r>
              <a:rPr kumimoji="1" lang="ja-JP" altLang="en-US" sz="1600" dirty="0"/>
              <a:t>対応可能な店か</a:t>
            </a:r>
            <a:endParaRPr kumimoji="1" lang="en-US" altLang="ja-JP" sz="1600" dirty="0"/>
          </a:p>
          <a:p>
            <a:pPr algn="ctr"/>
            <a:r>
              <a:rPr kumimoji="1" lang="ja-JP" altLang="en-US" sz="1600" dirty="0"/>
              <a:t>事前に知れる</a:t>
            </a:r>
            <a:endParaRPr kumimoji="1" lang="en-US" altLang="ja-JP" sz="1600" dirty="0"/>
          </a:p>
          <a:p>
            <a:pPr algn="ctr"/>
            <a:r>
              <a:rPr kumimoji="1" lang="ja-JP" altLang="en-US" sz="1600" dirty="0"/>
              <a:t>　</a:t>
            </a:r>
            <a:r>
              <a:rPr kumimoji="1" lang="ja-JP" altLang="en-US" sz="1600" u="sng" dirty="0"/>
              <a:t>安心して入店</a:t>
            </a:r>
            <a:r>
              <a:rPr kumimoji="1" lang="ja-JP" altLang="en-US" sz="1600" dirty="0"/>
              <a:t>出来る</a:t>
            </a:r>
            <a:endParaRPr kumimoji="1" lang="en-US" altLang="ja-JP" sz="1600" dirty="0"/>
          </a:p>
        </p:txBody>
      </p:sp>
      <p:sp>
        <p:nvSpPr>
          <p:cNvPr id="29" name="テキスト ボックス 28">
            <a:extLst>
              <a:ext uri="{FF2B5EF4-FFF2-40B4-BE49-F238E27FC236}">
                <a16:creationId xmlns:a16="http://schemas.microsoft.com/office/drawing/2014/main" id="{7E1729C6-A145-48BA-924C-2E4A2DCEC8A0}"/>
              </a:ext>
            </a:extLst>
          </p:cNvPr>
          <p:cNvSpPr txBox="1"/>
          <p:nvPr/>
        </p:nvSpPr>
        <p:spPr>
          <a:xfrm>
            <a:off x="973493" y="4591081"/>
            <a:ext cx="4562892" cy="2308324"/>
          </a:xfrm>
          <a:prstGeom prst="rect">
            <a:avLst/>
          </a:prstGeom>
          <a:noFill/>
        </p:spPr>
        <p:txBody>
          <a:bodyPr wrap="square" rtlCol="0">
            <a:spAutoFit/>
          </a:bodyPr>
          <a:lstStyle/>
          <a:p>
            <a:r>
              <a:rPr kumimoji="1" lang="ja-JP" altLang="en-US" sz="2400" dirty="0"/>
              <a:t>◆現在地から</a:t>
            </a:r>
            <a:endParaRPr kumimoji="1" lang="en-US" altLang="ja-JP" sz="2400" dirty="0"/>
          </a:p>
          <a:p>
            <a:r>
              <a:rPr kumimoji="1" lang="ja-JP" altLang="en-US" sz="2400" dirty="0"/>
              <a:t>　近くの飲食店を調べられる</a:t>
            </a:r>
            <a:endParaRPr kumimoji="1" lang="en-US" altLang="ja-JP" sz="2400" dirty="0"/>
          </a:p>
          <a:p>
            <a:endParaRPr kumimoji="1" lang="en-US" altLang="ja-JP" dirty="0"/>
          </a:p>
          <a:p>
            <a:r>
              <a:rPr kumimoji="1" lang="ja-JP" altLang="en-US" dirty="0"/>
              <a:t>　　</a:t>
            </a:r>
            <a:r>
              <a:rPr kumimoji="1" lang="ja-JP" altLang="en-US" sz="2000" dirty="0"/>
              <a:t>→</a:t>
            </a:r>
            <a:r>
              <a:rPr kumimoji="1" lang="ja-JP" altLang="en-US" sz="2000" u="sng" dirty="0"/>
              <a:t>下調べ</a:t>
            </a:r>
            <a:r>
              <a:rPr kumimoji="1" lang="ja-JP" altLang="en-US" sz="2000" dirty="0"/>
              <a:t>が不要</a:t>
            </a:r>
            <a:endParaRPr kumimoji="1" lang="en-US" altLang="ja-JP" sz="2000" dirty="0"/>
          </a:p>
          <a:p>
            <a:r>
              <a:rPr kumimoji="1" lang="ja-JP" altLang="en-US" sz="2000" dirty="0"/>
              <a:t>　　→情報を暗記する必要なし</a:t>
            </a:r>
            <a:endParaRPr kumimoji="1" lang="en-US" altLang="ja-JP" sz="2000" dirty="0"/>
          </a:p>
          <a:p>
            <a:r>
              <a:rPr kumimoji="1" lang="ja-JP" altLang="en-US" sz="2000" dirty="0"/>
              <a:t>　　→その時食べたい物を探せる</a:t>
            </a:r>
            <a:endParaRPr kumimoji="1" lang="en-US" altLang="ja-JP" sz="2000" dirty="0"/>
          </a:p>
          <a:p>
            <a:endParaRPr kumimoji="1" lang="ja-JP" altLang="en-US" dirty="0"/>
          </a:p>
        </p:txBody>
      </p:sp>
      <p:sp>
        <p:nvSpPr>
          <p:cNvPr id="30" name="テキスト ボックス 29">
            <a:extLst>
              <a:ext uri="{FF2B5EF4-FFF2-40B4-BE49-F238E27FC236}">
                <a16:creationId xmlns:a16="http://schemas.microsoft.com/office/drawing/2014/main" id="{267F4193-DEC4-49F9-95E8-1F21266A369D}"/>
              </a:ext>
            </a:extLst>
          </p:cNvPr>
          <p:cNvSpPr txBox="1"/>
          <p:nvPr/>
        </p:nvSpPr>
        <p:spPr>
          <a:xfrm>
            <a:off x="9064311" y="5576407"/>
            <a:ext cx="2677453" cy="1077218"/>
          </a:xfrm>
          <a:prstGeom prst="rect">
            <a:avLst/>
          </a:prstGeom>
          <a:noFill/>
        </p:spPr>
        <p:txBody>
          <a:bodyPr wrap="square" rtlCol="0">
            <a:spAutoFit/>
          </a:bodyPr>
          <a:lstStyle/>
          <a:p>
            <a:pPr algn="ctr"/>
            <a:r>
              <a:rPr kumimoji="1" lang="ja-JP" altLang="en-US" sz="1600" dirty="0"/>
              <a:t>人に聞かなくてよい</a:t>
            </a:r>
            <a:endParaRPr kumimoji="1" lang="en-US" altLang="ja-JP" sz="1600" dirty="0"/>
          </a:p>
          <a:p>
            <a:pPr algn="ctr"/>
            <a:r>
              <a:rPr kumimoji="1" lang="ja-JP" altLang="en-US" sz="1600" dirty="0"/>
              <a:t>期間限定商品、</a:t>
            </a:r>
            <a:endParaRPr kumimoji="1" lang="en-US" altLang="ja-JP" sz="1600" dirty="0"/>
          </a:p>
          <a:p>
            <a:pPr algn="ctr"/>
            <a:r>
              <a:rPr kumimoji="1" lang="ja-JP" altLang="en-US" sz="1600" u="sng" dirty="0"/>
              <a:t>おススメのメニュー</a:t>
            </a:r>
            <a:r>
              <a:rPr kumimoji="1" lang="ja-JP" altLang="en-US" sz="1600" dirty="0"/>
              <a:t>も</a:t>
            </a:r>
            <a:endParaRPr kumimoji="1" lang="en-US" altLang="ja-JP" sz="1600" dirty="0"/>
          </a:p>
          <a:p>
            <a:pPr algn="ctr"/>
            <a:r>
              <a:rPr kumimoji="1" lang="ja-JP" altLang="en-US" sz="1600" dirty="0"/>
              <a:t>知れる</a:t>
            </a:r>
          </a:p>
        </p:txBody>
      </p:sp>
      <p:sp>
        <p:nvSpPr>
          <p:cNvPr id="27" name="テキスト ボックス 26">
            <a:extLst>
              <a:ext uri="{FF2B5EF4-FFF2-40B4-BE49-F238E27FC236}">
                <a16:creationId xmlns:a16="http://schemas.microsoft.com/office/drawing/2014/main" id="{B3E7792E-E620-4B6C-8EEA-553BBECAC2B9}"/>
              </a:ext>
            </a:extLst>
          </p:cNvPr>
          <p:cNvSpPr txBox="1"/>
          <p:nvPr/>
        </p:nvSpPr>
        <p:spPr>
          <a:xfrm>
            <a:off x="5198488" y="432727"/>
            <a:ext cx="5850162" cy="369332"/>
          </a:xfrm>
          <a:prstGeom prst="rect">
            <a:avLst/>
          </a:prstGeom>
          <a:noFill/>
        </p:spPr>
        <p:txBody>
          <a:bodyPr wrap="square" rtlCol="0">
            <a:spAutoFit/>
          </a:bodyPr>
          <a:lstStyle/>
          <a:p>
            <a:r>
              <a:rPr kumimoji="1" lang="ja-JP" altLang="en-US" dirty="0"/>
              <a:t>スライド３にあるアンケートの悩みを解決しています</a:t>
            </a:r>
          </a:p>
        </p:txBody>
      </p:sp>
    </p:spTree>
    <p:extLst>
      <p:ext uri="{BB962C8B-B14F-4D97-AF65-F5344CB8AC3E}">
        <p14:creationId xmlns:p14="http://schemas.microsoft.com/office/powerpoint/2010/main" val="97089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A4E03EB7-1594-42A0-895C-0CC9F31EDD9E}"/>
              </a:ext>
            </a:extLst>
          </p:cNvPr>
          <p:cNvSpPr/>
          <p:nvPr/>
        </p:nvSpPr>
        <p:spPr>
          <a:xfrm>
            <a:off x="370052" y="972808"/>
            <a:ext cx="5524071" cy="57474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四角形: 角を丸くする 12">
            <a:extLst>
              <a:ext uri="{FF2B5EF4-FFF2-40B4-BE49-F238E27FC236}">
                <a16:creationId xmlns:a16="http://schemas.microsoft.com/office/drawing/2014/main" id="{345BA9DE-B154-421D-B3F0-1AA30D1EA3D6}"/>
              </a:ext>
            </a:extLst>
          </p:cNvPr>
          <p:cNvSpPr/>
          <p:nvPr/>
        </p:nvSpPr>
        <p:spPr>
          <a:xfrm>
            <a:off x="6132355" y="936293"/>
            <a:ext cx="5524071" cy="57474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吹き出し: 角を丸めた四角形 2">
            <a:extLst>
              <a:ext uri="{FF2B5EF4-FFF2-40B4-BE49-F238E27FC236}">
                <a16:creationId xmlns:a16="http://schemas.microsoft.com/office/drawing/2014/main" id="{A537192A-654F-476A-AA1E-EE38CBE0DB0D}"/>
              </a:ext>
            </a:extLst>
          </p:cNvPr>
          <p:cNvSpPr/>
          <p:nvPr/>
        </p:nvSpPr>
        <p:spPr>
          <a:xfrm>
            <a:off x="6619500" y="1909266"/>
            <a:ext cx="4501538" cy="2724796"/>
          </a:xfrm>
          <a:prstGeom prst="wedgeRoundRectCallout">
            <a:avLst>
              <a:gd name="adj1" fmla="val -19361"/>
              <a:gd name="adj2" fmla="val 498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218314FF-F772-4FF2-9EE4-888A5065F9EF}"/>
              </a:ext>
            </a:extLst>
          </p:cNvPr>
          <p:cNvSpPr txBox="1"/>
          <p:nvPr/>
        </p:nvSpPr>
        <p:spPr>
          <a:xfrm>
            <a:off x="775913" y="1188723"/>
            <a:ext cx="4456052" cy="830997"/>
          </a:xfrm>
          <a:prstGeom prst="rect">
            <a:avLst/>
          </a:prstGeom>
          <a:noFill/>
        </p:spPr>
        <p:txBody>
          <a:bodyPr wrap="square" rtlCol="0">
            <a:spAutoFit/>
          </a:bodyPr>
          <a:lstStyle/>
          <a:p>
            <a:pPr algn="ctr"/>
            <a:r>
              <a:rPr kumimoji="1" lang="ja-JP" altLang="en-US" sz="2400" b="1" dirty="0">
                <a:solidFill>
                  <a:schemeClr val="bg1"/>
                </a:solidFill>
              </a:rPr>
              <a:t>③現在地からお店の入り口まで</a:t>
            </a:r>
            <a:r>
              <a:rPr kumimoji="1" lang="ja-JP" altLang="en-US" sz="2400" b="1" dirty="0">
                <a:solidFill>
                  <a:srgbClr val="FF0000"/>
                </a:solidFill>
              </a:rPr>
              <a:t>道案内</a:t>
            </a:r>
            <a:endParaRPr kumimoji="1" lang="en-US" altLang="ja-JP" sz="2400" b="1" dirty="0">
              <a:solidFill>
                <a:srgbClr val="FF0000"/>
              </a:solidFill>
            </a:endParaRPr>
          </a:p>
        </p:txBody>
      </p:sp>
      <p:sp>
        <p:nvSpPr>
          <p:cNvPr id="7" name="吹き出し: 角を丸めた四角形 6">
            <a:extLst>
              <a:ext uri="{FF2B5EF4-FFF2-40B4-BE49-F238E27FC236}">
                <a16:creationId xmlns:a16="http://schemas.microsoft.com/office/drawing/2014/main" id="{F5F945B3-BCC6-4D8C-98AF-F53197EE8849}"/>
              </a:ext>
            </a:extLst>
          </p:cNvPr>
          <p:cNvSpPr/>
          <p:nvPr/>
        </p:nvSpPr>
        <p:spPr>
          <a:xfrm>
            <a:off x="1035657" y="2096959"/>
            <a:ext cx="4073319" cy="2719956"/>
          </a:xfrm>
          <a:prstGeom prst="wedgeRoundRectCallout">
            <a:avLst>
              <a:gd name="adj1" fmla="val -19361"/>
              <a:gd name="adj2" fmla="val 49857"/>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29C8D264-C8EA-40B8-A2A7-B36FEC4180DD}"/>
              </a:ext>
            </a:extLst>
          </p:cNvPr>
          <p:cNvSpPr txBox="1"/>
          <p:nvPr/>
        </p:nvSpPr>
        <p:spPr>
          <a:xfrm>
            <a:off x="6108577" y="1243706"/>
            <a:ext cx="5547849" cy="461665"/>
          </a:xfrm>
          <a:prstGeom prst="rect">
            <a:avLst/>
          </a:prstGeom>
          <a:noFill/>
        </p:spPr>
        <p:txBody>
          <a:bodyPr wrap="square" rtlCol="0">
            <a:spAutoFit/>
          </a:bodyPr>
          <a:lstStyle/>
          <a:p>
            <a:pPr algn="ctr"/>
            <a:r>
              <a:rPr kumimoji="1" lang="ja-JP" altLang="en-US" sz="2400" b="1" dirty="0">
                <a:solidFill>
                  <a:schemeClr val="bg1"/>
                </a:solidFill>
              </a:rPr>
              <a:t>④事前予約ができる</a:t>
            </a:r>
            <a:endParaRPr kumimoji="1" lang="en-US" altLang="ja-JP" sz="2400" b="1" dirty="0">
              <a:solidFill>
                <a:schemeClr val="bg1"/>
              </a:solidFill>
            </a:endParaRPr>
          </a:p>
        </p:txBody>
      </p:sp>
      <p:sp>
        <p:nvSpPr>
          <p:cNvPr id="16" name="テキスト ボックス 15">
            <a:extLst>
              <a:ext uri="{FF2B5EF4-FFF2-40B4-BE49-F238E27FC236}">
                <a16:creationId xmlns:a16="http://schemas.microsoft.com/office/drawing/2014/main" id="{FF1C5571-09C5-4DA0-8B31-71802FE1B57B}"/>
              </a:ext>
            </a:extLst>
          </p:cNvPr>
          <p:cNvSpPr txBox="1"/>
          <p:nvPr/>
        </p:nvSpPr>
        <p:spPr>
          <a:xfrm>
            <a:off x="589564" y="5139577"/>
            <a:ext cx="5085046" cy="923330"/>
          </a:xfrm>
          <a:prstGeom prst="rect">
            <a:avLst/>
          </a:prstGeom>
          <a:noFill/>
        </p:spPr>
        <p:txBody>
          <a:bodyPr wrap="square" rtlCol="0">
            <a:spAutoFit/>
          </a:bodyPr>
          <a:lstStyle/>
          <a:p>
            <a:r>
              <a:rPr kumimoji="1" lang="ja-JP" altLang="en-US" dirty="0"/>
              <a:t>・</a:t>
            </a:r>
            <a:r>
              <a:rPr kumimoji="1" lang="en-US" altLang="ja-JP" dirty="0"/>
              <a:t>GPS</a:t>
            </a:r>
            <a:r>
              <a:rPr kumimoji="1" lang="ja-JP" altLang="en-US" dirty="0"/>
              <a:t>より現在地を推測</a:t>
            </a:r>
            <a:endParaRPr kumimoji="1" lang="en-US" altLang="ja-JP" dirty="0"/>
          </a:p>
          <a:p>
            <a:r>
              <a:rPr kumimoji="1" lang="ja-JP" altLang="en-US" dirty="0"/>
              <a:t>・歩道、点字ブロックのある道を優先的に案内</a:t>
            </a:r>
            <a:endParaRPr kumimoji="1" lang="en-US" altLang="ja-JP" dirty="0"/>
          </a:p>
          <a:p>
            <a:r>
              <a:rPr kumimoji="1" lang="ja-JP" altLang="en-US" dirty="0"/>
              <a:t>・複雑な道も店の入り口まで正確に案内</a:t>
            </a:r>
          </a:p>
        </p:txBody>
      </p:sp>
      <p:sp>
        <p:nvSpPr>
          <p:cNvPr id="17" name="テキスト ボックス 16">
            <a:extLst>
              <a:ext uri="{FF2B5EF4-FFF2-40B4-BE49-F238E27FC236}">
                <a16:creationId xmlns:a16="http://schemas.microsoft.com/office/drawing/2014/main" id="{33A8756C-5BDB-45E5-B87B-0045FBBA86D4}"/>
              </a:ext>
            </a:extLst>
          </p:cNvPr>
          <p:cNvSpPr txBox="1"/>
          <p:nvPr/>
        </p:nvSpPr>
        <p:spPr>
          <a:xfrm>
            <a:off x="1119695" y="172096"/>
            <a:ext cx="4646023" cy="877163"/>
          </a:xfrm>
          <a:prstGeom prst="rect">
            <a:avLst/>
          </a:prstGeom>
          <a:noFill/>
        </p:spPr>
        <p:txBody>
          <a:bodyPr wrap="square" rtlCol="0">
            <a:spAutoFit/>
          </a:bodyPr>
          <a:lstStyle/>
          <a:p>
            <a:r>
              <a:rPr kumimoji="1" lang="ja-JP" altLang="en-US" sz="5100" b="1" i="1" dirty="0">
                <a:solidFill>
                  <a:srgbClr val="2A1A00"/>
                </a:solidFill>
              </a:rPr>
              <a:t>使用方</a:t>
            </a:r>
            <a:r>
              <a:rPr kumimoji="1" lang="ja-JP" altLang="en-US" sz="5100" b="1" dirty="0">
                <a:solidFill>
                  <a:srgbClr val="2A1A00"/>
                </a:solidFill>
              </a:rPr>
              <a:t>法２</a:t>
            </a:r>
          </a:p>
        </p:txBody>
      </p:sp>
      <p:sp>
        <p:nvSpPr>
          <p:cNvPr id="18" name="テキスト ボックス 17">
            <a:extLst>
              <a:ext uri="{FF2B5EF4-FFF2-40B4-BE49-F238E27FC236}">
                <a16:creationId xmlns:a16="http://schemas.microsoft.com/office/drawing/2014/main" id="{11ACE60B-FC06-430D-885F-0D32D26BF55A}"/>
              </a:ext>
            </a:extLst>
          </p:cNvPr>
          <p:cNvSpPr txBox="1"/>
          <p:nvPr/>
        </p:nvSpPr>
        <p:spPr>
          <a:xfrm>
            <a:off x="6426283" y="5041851"/>
            <a:ext cx="5596780" cy="923330"/>
          </a:xfrm>
          <a:prstGeom prst="rect">
            <a:avLst/>
          </a:prstGeom>
          <a:noFill/>
        </p:spPr>
        <p:txBody>
          <a:bodyPr wrap="square" rtlCol="0">
            <a:spAutoFit/>
          </a:bodyPr>
          <a:lstStyle/>
          <a:p>
            <a:r>
              <a:rPr kumimoji="1" lang="ja-JP" altLang="en-US" dirty="0"/>
              <a:t>・席の予約</a:t>
            </a:r>
            <a:endParaRPr kumimoji="1" lang="en-US" altLang="ja-JP" dirty="0"/>
          </a:p>
          <a:p>
            <a:r>
              <a:rPr kumimoji="1" lang="ja-JP" altLang="en-US" dirty="0"/>
              <a:t>・点字ありのメニューや、介助の要望など</a:t>
            </a:r>
            <a:endParaRPr kumimoji="1" lang="en-US" altLang="ja-JP" dirty="0"/>
          </a:p>
          <a:p>
            <a:r>
              <a:rPr kumimoji="1" lang="ja-JP" altLang="en-US" dirty="0"/>
              <a:t>　事前に伝えられる（認証店舗のみ）</a:t>
            </a:r>
          </a:p>
        </p:txBody>
      </p:sp>
      <p:pic>
        <p:nvPicPr>
          <p:cNvPr id="2050" name="Picture 2">
            <a:extLst>
              <a:ext uri="{FF2B5EF4-FFF2-40B4-BE49-F238E27FC236}">
                <a16:creationId xmlns:a16="http://schemas.microsoft.com/office/drawing/2014/main" id="{A48DBD31-F14F-4480-88D9-E70CB52E2F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5362" y="2109983"/>
            <a:ext cx="2693907" cy="2693907"/>
          </a:xfrm>
          <a:prstGeom prst="rect">
            <a:avLst/>
          </a:prstGeom>
          <a:noFill/>
          <a:extLst>
            <a:ext uri="{909E8E84-426E-40DD-AFC4-6F175D3DCCD1}">
              <a14:hiddenFill xmlns:a14="http://schemas.microsoft.com/office/drawing/2010/main">
                <a:solidFill>
                  <a:srgbClr val="FFFFFF"/>
                </a:solidFill>
              </a14:hiddenFill>
            </a:ext>
          </a:extLst>
        </p:spPr>
      </p:pic>
      <p:sp>
        <p:nvSpPr>
          <p:cNvPr id="19" name="吹き出し: 円形 18">
            <a:extLst>
              <a:ext uri="{FF2B5EF4-FFF2-40B4-BE49-F238E27FC236}">
                <a16:creationId xmlns:a16="http://schemas.microsoft.com/office/drawing/2014/main" id="{D9988AE5-8DE5-43B0-9AD7-00372A625E9B}"/>
              </a:ext>
            </a:extLst>
          </p:cNvPr>
          <p:cNvSpPr/>
          <p:nvPr/>
        </p:nvSpPr>
        <p:spPr>
          <a:xfrm>
            <a:off x="1055516" y="2173410"/>
            <a:ext cx="1502720" cy="1099502"/>
          </a:xfrm>
          <a:prstGeom prst="wedgeEllipseCallout">
            <a:avLst>
              <a:gd name="adj1" fmla="val 26946"/>
              <a:gd name="adj2" fmla="val 5375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テキスト ボックス 19">
            <a:extLst>
              <a:ext uri="{FF2B5EF4-FFF2-40B4-BE49-F238E27FC236}">
                <a16:creationId xmlns:a16="http://schemas.microsoft.com/office/drawing/2014/main" id="{76D87278-89A8-46AC-B080-F86224649FF2}"/>
              </a:ext>
            </a:extLst>
          </p:cNvPr>
          <p:cNvSpPr txBox="1"/>
          <p:nvPr/>
        </p:nvSpPr>
        <p:spPr>
          <a:xfrm>
            <a:off x="1291818" y="2330415"/>
            <a:ext cx="1193800" cy="830997"/>
          </a:xfrm>
          <a:prstGeom prst="rect">
            <a:avLst/>
          </a:prstGeom>
          <a:noFill/>
        </p:spPr>
        <p:txBody>
          <a:bodyPr wrap="square" rtlCol="0">
            <a:spAutoFit/>
          </a:bodyPr>
          <a:lstStyle/>
          <a:p>
            <a:r>
              <a:rPr kumimoji="1" lang="ja-JP" altLang="en-US" sz="1600" dirty="0"/>
              <a:t>この先カーブが続きます</a:t>
            </a:r>
          </a:p>
        </p:txBody>
      </p:sp>
      <p:pic>
        <p:nvPicPr>
          <p:cNvPr id="2052" name="Picture 4">
            <a:extLst>
              <a:ext uri="{FF2B5EF4-FFF2-40B4-BE49-F238E27FC236}">
                <a16:creationId xmlns:a16="http://schemas.microsoft.com/office/drawing/2014/main" id="{87959654-730D-4B2B-840F-C9EC305B5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5852" y="2012784"/>
            <a:ext cx="2724796" cy="2621278"/>
          </a:xfrm>
          <a:prstGeom prst="rect">
            <a:avLst/>
          </a:prstGeom>
          <a:noFill/>
          <a:extLst>
            <a:ext uri="{909E8E84-426E-40DD-AFC4-6F175D3DCCD1}">
              <a14:hiddenFill xmlns:a14="http://schemas.microsoft.com/office/drawing/2010/main">
                <a:solidFill>
                  <a:srgbClr val="FFFFFF"/>
                </a:solidFill>
              </a14:hiddenFill>
            </a:ext>
          </a:extLst>
        </p:spPr>
      </p:pic>
      <p:sp>
        <p:nvSpPr>
          <p:cNvPr id="22" name="吹き出し: 円形 21">
            <a:extLst>
              <a:ext uri="{FF2B5EF4-FFF2-40B4-BE49-F238E27FC236}">
                <a16:creationId xmlns:a16="http://schemas.microsoft.com/office/drawing/2014/main" id="{F9080949-8F93-4879-B73A-AFCDDD672DC4}"/>
              </a:ext>
            </a:extLst>
          </p:cNvPr>
          <p:cNvSpPr/>
          <p:nvPr/>
        </p:nvSpPr>
        <p:spPr>
          <a:xfrm>
            <a:off x="6614866" y="2730500"/>
            <a:ext cx="1652834" cy="1079500"/>
          </a:xfrm>
          <a:prstGeom prst="wedgeEllipseCallout">
            <a:avLst>
              <a:gd name="adj1" fmla="val 56773"/>
              <a:gd name="adj2" fmla="val 2955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2"/>
                </a:solidFill>
              </a:rPr>
              <a:t>検索！</a:t>
            </a:r>
          </a:p>
        </p:txBody>
      </p:sp>
      <p:cxnSp>
        <p:nvCxnSpPr>
          <p:cNvPr id="25" name="直線矢印コネクタ 24">
            <a:extLst>
              <a:ext uri="{FF2B5EF4-FFF2-40B4-BE49-F238E27FC236}">
                <a16:creationId xmlns:a16="http://schemas.microsoft.com/office/drawing/2014/main" id="{A954E2C3-BBAF-4917-99F8-BA9330577EFC}"/>
              </a:ext>
            </a:extLst>
          </p:cNvPr>
          <p:cNvCxnSpPr>
            <a:cxnSpLocks/>
          </p:cNvCxnSpPr>
          <p:nvPr/>
        </p:nvCxnSpPr>
        <p:spPr>
          <a:xfrm flipV="1">
            <a:off x="9361522" y="2908300"/>
            <a:ext cx="201578" cy="5477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爆発: 8 pt 29">
            <a:extLst>
              <a:ext uri="{FF2B5EF4-FFF2-40B4-BE49-F238E27FC236}">
                <a16:creationId xmlns:a16="http://schemas.microsoft.com/office/drawing/2014/main" id="{A2BDB7D1-C7B8-4372-99B0-E4A4183D8469}"/>
              </a:ext>
            </a:extLst>
          </p:cNvPr>
          <p:cNvSpPr/>
          <p:nvPr/>
        </p:nvSpPr>
        <p:spPr>
          <a:xfrm>
            <a:off x="9361522" y="2908300"/>
            <a:ext cx="2412746" cy="1792903"/>
          </a:xfrm>
          <a:prstGeom prst="irregularSeal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FF0000"/>
                </a:solidFill>
              </a:rPr>
              <a:t>音声で</a:t>
            </a:r>
            <a:endParaRPr kumimoji="1" lang="en-US" altLang="ja-JP" sz="2400" b="1" dirty="0">
              <a:solidFill>
                <a:srgbClr val="FF0000"/>
              </a:solidFill>
            </a:endParaRPr>
          </a:p>
          <a:p>
            <a:pPr algn="ctr"/>
            <a:r>
              <a:rPr kumimoji="1" lang="ja-JP" altLang="en-US" sz="2400" b="1" dirty="0">
                <a:solidFill>
                  <a:srgbClr val="FF0000"/>
                </a:solidFill>
              </a:rPr>
              <a:t>予約</a:t>
            </a:r>
          </a:p>
        </p:txBody>
      </p:sp>
    </p:spTree>
    <p:extLst>
      <p:ext uri="{BB962C8B-B14F-4D97-AF65-F5344CB8AC3E}">
        <p14:creationId xmlns:p14="http://schemas.microsoft.com/office/powerpoint/2010/main" val="362267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E526B7D-FEA2-4865-B4E4-B709862A2AC2}"/>
              </a:ext>
            </a:extLst>
          </p:cNvPr>
          <p:cNvSpPr/>
          <p:nvPr/>
        </p:nvSpPr>
        <p:spPr>
          <a:xfrm>
            <a:off x="952465" y="1809123"/>
            <a:ext cx="4309489" cy="388460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3108C3B5-F725-4587-A7C4-6BDE5F0FC23C}"/>
              </a:ext>
            </a:extLst>
          </p:cNvPr>
          <p:cNvSpPr txBox="1"/>
          <p:nvPr/>
        </p:nvSpPr>
        <p:spPr>
          <a:xfrm>
            <a:off x="1259395" y="375296"/>
            <a:ext cx="5903405" cy="877163"/>
          </a:xfrm>
          <a:prstGeom prst="rect">
            <a:avLst/>
          </a:prstGeom>
          <a:noFill/>
        </p:spPr>
        <p:txBody>
          <a:bodyPr wrap="square" rtlCol="0">
            <a:spAutoFit/>
          </a:bodyPr>
          <a:lstStyle/>
          <a:p>
            <a:r>
              <a:rPr kumimoji="1" lang="en-US" altLang="ja-JP" sz="5100" b="1" dirty="0">
                <a:solidFill>
                  <a:srgbClr val="2A1A00"/>
                </a:solidFill>
              </a:rPr>
              <a:t>EATTO</a:t>
            </a:r>
            <a:r>
              <a:rPr kumimoji="1" lang="ja-JP" altLang="en-US" sz="5100" b="1" dirty="0">
                <a:solidFill>
                  <a:srgbClr val="2A1A00"/>
                </a:solidFill>
              </a:rPr>
              <a:t>認証制度</a:t>
            </a:r>
          </a:p>
        </p:txBody>
      </p:sp>
      <p:sp>
        <p:nvSpPr>
          <p:cNvPr id="3" name="テキスト ボックス 2">
            <a:extLst>
              <a:ext uri="{FF2B5EF4-FFF2-40B4-BE49-F238E27FC236}">
                <a16:creationId xmlns:a16="http://schemas.microsoft.com/office/drawing/2014/main" id="{9CCB5FC3-353C-4DCC-862C-2E5911C6884B}"/>
              </a:ext>
            </a:extLst>
          </p:cNvPr>
          <p:cNvSpPr txBox="1"/>
          <p:nvPr/>
        </p:nvSpPr>
        <p:spPr>
          <a:xfrm>
            <a:off x="1070988" y="1219921"/>
            <a:ext cx="11734800" cy="523220"/>
          </a:xfrm>
          <a:prstGeom prst="rect">
            <a:avLst/>
          </a:prstGeom>
          <a:noFill/>
        </p:spPr>
        <p:txBody>
          <a:bodyPr wrap="square" rtlCol="0">
            <a:spAutoFit/>
          </a:bodyPr>
          <a:lstStyle/>
          <a:p>
            <a:r>
              <a:rPr kumimoji="1" lang="en-US" altLang="ja-JP" sz="2800" dirty="0"/>
              <a:t>EATTO</a:t>
            </a:r>
            <a:r>
              <a:rPr kumimoji="1" lang="ja-JP" altLang="en-US" sz="2800" dirty="0"/>
              <a:t>独自の基準を設け、安心してご利用いただける制度です。</a:t>
            </a:r>
            <a:endParaRPr kumimoji="1" lang="en-US" altLang="ja-JP" sz="2800" dirty="0"/>
          </a:p>
        </p:txBody>
      </p:sp>
      <p:sp>
        <p:nvSpPr>
          <p:cNvPr id="4" name="テキスト ボックス 3">
            <a:extLst>
              <a:ext uri="{FF2B5EF4-FFF2-40B4-BE49-F238E27FC236}">
                <a16:creationId xmlns:a16="http://schemas.microsoft.com/office/drawing/2014/main" id="{80C87E15-2881-45D2-9B93-CA5EA2D29057}"/>
              </a:ext>
            </a:extLst>
          </p:cNvPr>
          <p:cNvSpPr txBox="1"/>
          <p:nvPr/>
        </p:nvSpPr>
        <p:spPr>
          <a:xfrm>
            <a:off x="1070988" y="1980751"/>
            <a:ext cx="2484945" cy="461665"/>
          </a:xfrm>
          <a:prstGeom prst="rect">
            <a:avLst/>
          </a:prstGeom>
          <a:noFill/>
        </p:spPr>
        <p:txBody>
          <a:bodyPr wrap="square" rtlCol="0">
            <a:spAutoFit/>
          </a:bodyPr>
          <a:lstStyle/>
          <a:p>
            <a:r>
              <a:rPr kumimoji="1" lang="ja-JP" altLang="en-US" sz="2400" b="1" i="1" dirty="0">
                <a:solidFill>
                  <a:schemeClr val="tx2">
                    <a:lumMod val="50000"/>
                    <a:lumOff val="50000"/>
                  </a:schemeClr>
                </a:solidFill>
              </a:rPr>
              <a:t>店員への教育</a:t>
            </a:r>
          </a:p>
        </p:txBody>
      </p:sp>
      <p:sp>
        <p:nvSpPr>
          <p:cNvPr id="9" name="テキスト ボックス 8">
            <a:extLst>
              <a:ext uri="{FF2B5EF4-FFF2-40B4-BE49-F238E27FC236}">
                <a16:creationId xmlns:a16="http://schemas.microsoft.com/office/drawing/2014/main" id="{B9E7EBF9-5B77-43DC-B769-BDC0080B9030}"/>
              </a:ext>
            </a:extLst>
          </p:cNvPr>
          <p:cNvSpPr txBox="1"/>
          <p:nvPr/>
        </p:nvSpPr>
        <p:spPr>
          <a:xfrm>
            <a:off x="1070988" y="2442416"/>
            <a:ext cx="4631245" cy="3323987"/>
          </a:xfrm>
          <a:prstGeom prst="rect">
            <a:avLst/>
          </a:prstGeom>
          <a:noFill/>
        </p:spPr>
        <p:txBody>
          <a:bodyPr wrap="square" rtlCol="0">
            <a:spAutoFit/>
          </a:bodyPr>
          <a:lstStyle/>
          <a:p>
            <a:r>
              <a:rPr kumimoji="1" lang="ja-JP" altLang="en-US" sz="2400" dirty="0"/>
              <a:t>希望店舗に対して、</a:t>
            </a:r>
            <a:endParaRPr kumimoji="1" lang="en-US" altLang="ja-JP" sz="2400" dirty="0"/>
          </a:p>
          <a:p>
            <a:r>
              <a:rPr kumimoji="1" lang="ja-JP" altLang="en-US" sz="2400" dirty="0"/>
              <a:t>社員アルバイト関係なく</a:t>
            </a:r>
            <a:endParaRPr kumimoji="1" lang="en-US" altLang="ja-JP" sz="2400" dirty="0"/>
          </a:p>
          <a:p>
            <a:r>
              <a:rPr kumimoji="1" lang="ja-JP" altLang="en-US" sz="2400" u="sng" dirty="0"/>
              <a:t>教育を実施</a:t>
            </a:r>
            <a:endParaRPr kumimoji="1" lang="en-US" altLang="ja-JP" sz="2400" u="sng" dirty="0"/>
          </a:p>
          <a:p>
            <a:r>
              <a:rPr kumimoji="1" lang="en-US" altLang="ja-JP" sz="2000" dirty="0">
                <a:solidFill>
                  <a:srgbClr val="92D050"/>
                </a:solidFill>
              </a:rPr>
              <a:t>EX…</a:t>
            </a:r>
          </a:p>
          <a:p>
            <a:r>
              <a:rPr kumimoji="1" lang="ja-JP" altLang="en-US" sz="2000" dirty="0"/>
              <a:t>　・視覚障がい者に対して、</a:t>
            </a:r>
            <a:endParaRPr kumimoji="1" lang="en-US" altLang="ja-JP" sz="2000" dirty="0"/>
          </a:p>
          <a:p>
            <a:r>
              <a:rPr kumimoji="1" lang="ja-JP" altLang="en-US" sz="2000" dirty="0"/>
              <a:t>　　適切な対応の仕方</a:t>
            </a:r>
            <a:endParaRPr kumimoji="1" lang="en-US" altLang="ja-JP" sz="2000" dirty="0"/>
          </a:p>
          <a:p>
            <a:r>
              <a:rPr kumimoji="1" lang="ja-JP" altLang="en-US" sz="2000" dirty="0"/>
              <a:t>　・どんなことを困っているのか</a:t>
            </a:r>
            <a:endParaRPr kumimoji="1" lang="en-US" altLang="ja-JP" sz="2000" dirty="0"/>
          </a:p>
          <a:p>
            <a:r>
              <a:rPr kumimoji="1" lang="ja-JP" altLang="en-US" sz="2000" dirty="0"/>
              <a:t>　・目が見えない状況で</a:t>
            </a:r>
            <a:endParaRPr kumimoji="1" lang="en-US" altLang="ja-JP" sz="2000" dirty="0"/>
          </a:p>
          <a:p>
            <a:r>
              <a:rPr kumimoji="1" lang="en-US" altLang="ja-JP" sz="2000" dirty="0"/>
              <a:t>   </a:t>
            </a:r>
            <a:r>
              <a:rPr kumimoji="1" lang="ja-JP" altLang="en-US" sz="2000" dirty="0"/>
              <a:t>　</a:t>
            </a:r>
            <a:r>
              <a:rPr kumimoji="1" lang="en-US" altLang="ja-JP" sz="2000" dirty="0"/>
              <a:t> </a:t>
            </a:r>
            <a:r>
              <a:rPr kumimoji="1" lang="ja-JP" altLang="en-US" sz="2000" dirty="0"/>
              <a:t>店を利用する体験</a:t>
            </a:r>
            <a:endParaRPr kumimoji="1" lang="en-US" altLang="ja-JP" sz="2000" dirty="0"/>
          </a:p>
          <a:p>
            <a:endParaRPr kumimoji="1" lang="en-US" altLang="ja-JP" dirty="0"/>
          </a:p>
        </p:txBody>
      </p:sp>
      <p:sp>
        <p:nvSpPr>
          <p:cNvPr id="11" name="テキスト ボックス 10">
            <a:extLst>
              <a:ext uri="{FF2B5EF4-FFF2-40B4-BE49-F238E27FC236}">
                <a16:creationId xmlns:a16="http://schemas.microsoft.com/office/drawing/2014/main" id="{9A85DCD5-D439-4AE1-8E27-DDDB23242B94}"/>
              </a:ext>
            </a:extLst>
          </p:cNvPr>
          <p:cNvSpPr txBox="1"/>
          <p:nvPr/>
        </p:nvSpPr>
        <p:spPr>
          <a:xfrm>
            <a:off x="1841500" y="5896795"/>
            <a:ext cx="10096500" cy="769441"/>
          </a:xfrm>
          <a:prstGeom prst="rect">
            <a:avLst/>
          </a:prstGeom>
          <a:noFill/>
        </p:spPr>
        <p:txBody>
          <a:bodyPr wrap="square" rtlCol="0">
            <a:spAutoFit/>
          </a:bodyPr>
          <a:lstStyle/>
          <a:p>
            <a:r>
              <a:rPr kumimoji="1" lang="ja-JP" altLang="en-US" sz="4400" b="1" dirty="0">
                <a:solidFill>
                  <a:srgbClr val="FF0000"/>
                </a:solidFill>
              </a:rPr>
              <a:t>バリアフリーな社会</a:t>
            </a:r>
            <a:r>
              <a:rPr kumimoji="1" lang="ja-JP" altLang="en-US" sz="4400" dirty="0"/>
              <a:t>を創生します</a:t>
            </a:r>
          </a:p>
        </p:txBody>
      </p:sp>
      <p:sp>
        <p:nvSpPr>
          <p:cNvPr id="12" name="矢印: 右 11">
            <a:extLst>
              <a:ext uri="{FF2B5EF4-FFF2-40B4-BE49-F238E27FC236}">
                <a16:creationId xmlns:a16="http://schemas.microsoft.com/office/drawing/2014/main" id="{1FE40F54-47E5-4540-B6DC-DF881A26DA8F}"/>
              </a:ext>
            </a:extLst>
          </p:cNvPr>
          <p:cNvSpPr/>
          <p:nvPr/>
        </p:nvSpPr>
        <p:spPr>
          <a:xfrm>
            <a:off x="5422833" y="2597630"/>
            <a:ext cx="831884" cy="2808483"/>
          </a:xfrm>
          <a:prstGeom prst="rightArrow">
            <a:avLst>
              <a:gd name="adj1" fmla="val 52276"/>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BA66D1E5-6586-4F89-ADB1-39D6896A069C}"/>
              </a:ext>
            </a:extLst>
          </p:cNvPr>
          <p:cNvSpPr txBox="1"/>
          <p:nvPr/>
        </p:nvSpPr>
        <p:spPr>
          <a:xfrm>
            <a:off x="6254717" y="3215464"/>
            <a:ext cx="6261100" cy="1938992"/>
          </a:xfrm>
          <a:prstGeom prst="rect">
            <a:avLst/>
          </a:prstGeom>
          <a:noFill/>
        </p:spPr>
        <p:txBody>
          <a:bodyPr wrap="square">
            <a:spAutoFit/>
          </a:bodyPr>
          <a:lstStyle/>
          <a:p>
            <a:r>
              <a:rPr kumimoji="1" lang="ja-JP" altLang="en-US" sz="3200" dirty="0"/>
              <a:t>店舗→</a:t>
            </a:r>
            <a:r>
              <a:rPr kumimoji="1" lang="ja-JP" altLang="en-US" sz="4000" u="sng" dirty="0"/>
              <a:t>人材の</a:t>
            </a:r>
            <a:r>
              <a:rPr kumimoji="1" lang="ja-JP" altLang="en-US" sz="4400" b="1" u="sng" dirty="0">
                <a:solidFill>
                  <a:srgbClr val="FF0000"/>
                </a:solidFill>
              </a:rPr>
              <a:t>成長</a:t>
            </a:r>
            <a:endParaRPr kumimoji="1" lang="en-US" altLang="ja-JP" sz="4400" b="1" u="sng" dirty="0">
              <a:solidFill>
                <a:srgbClr val="FF0000"/>
              </a:solidFill>
            </a:endParaRPr>
          </a:p>
          <a:p>
            <a:r>
              <a:rPr kumimoji="1" lang="ja-JP" altLang="en-US" sz="3200" dirty="0"/>
              <a:t>利用者→</a:t>
            </a:r>
            <a:r>
              <a:rPr kumimoji="1" lang="ja-JP" altLang="en-US" sz="4400" b="1" u="sng" dirty="0">
                <a:solidFill>
                  <a:srgbClr val="FF0000"/>
                </a:solidFill>
              </a:rPr>
              <a:t>安心</a:t>
            </a:r>
            <a:r>
              <a:rPr kumimoji="1" lang="ja-JP" altLang="en-US" sz="3200" u="sng" dirty="0"/>
              <a:t>して利用可能</a:t>
            </a:r>
            <a:endParaRPr kumimoji="1" lang="en-US" altLang="ja-JP" sz="3200" u="sng" dirty="0"/>
          </a:p>
          <a:p>
            <a:r>
              <a:rPr kumimoji="1" lang="ja-JP" altLang="en-US" sz="3200" dirty="0"/>
              <a:t>　　　　　</a:t>
            </a:r>
          </a:p>
        </p:txBody>
      </p:sp>
    </p:spTree>
    <p:extLst>
      <p:ext uri="{BB962C8B-B14F-4D97-AF65-F5344CB8AC3E}">
        <p14:creationId xmlns:p14="http://schemas.microsoft.com/office/powerpoint/2010/main" val="698213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A7D1AE-1402-4025-B2B0-F07E20AADC4F}"/>
              </a:ext>
            </a:extLst>
          </p:cNvPr>
          <p:cNvSpPr>
            <a:spLocks noGrp="1"/>
          </p:cNvSpPr>
          <p:nvPr>
            <p:ph type="title"/>
          </p:nvPr>
        </p:nvSpPr>
        <p:spPr>
          <a:xfrm>
            <a:off x="1302478" y="547485"/>
            <a:ext cx="10178322" cy="1492132"/>
          </a:xfrm>
        </p:spPr>
        <p:txBody>
          <a:bodyPr>
            <a:normAutofit/>
          </a:bodyPr>
          <a:lstStyle/>
          <a:p>
            <a:r>
              <a:rPr kumimoji="1" lang="ja-JP" altLang="en-US" b="1" dirty="0"/>
              <a:t>導入メリット</a:t>
            </a:r>
          </a:p>
        </p:txBody>
      </p:sp>
      <p:sp>
        <p:nvSpPr>
          <p:cNvPr id="4" name="テキスト ボックス 3">
            <a:extLst>
              <a:ext uri="{FF2B5EF4-FFF2-40B4-BE49-F238E27FC236}">
                <a16:creationId xmlns:a16="http://schemas.microsoft.com/office/drawing/2014/main" id="{EF233DDF-DEFB-4BFF-B5BF-97928F210B10}"/>
              </a:ext>
            </a:extLst>
          </p:cNvPr>
          <p:cNvSpPr txBox="1"/>
          <p:nvPr/>
        </p:nvSpPr>
        <p:spPr>
          <a:xfrm>
            <a:off x="1006839" y="1755200"/>
            <a:ext cx="11185161" cy="5447645"/>
          </a:xfrm>
          <a:prstGeom prst="rect">
            <a:avLst/>
          </a:prstGeom>
          <a:noFill/>
        </p:spPr>
        <p:txBody>
          <a:bodyPr wrap="square" rtlCol="0">
            <a:spAutoFit/>
          </a:bodyPr>
          <a:lstStyle/>
          <a:p>
            <a:pPr marL="0" indent="0">
              <a:buNone/>
            </a:pPr>
            <a:r>
              <a:rPr lang="ja-JP" altLang="en-US" sz="3600" b="1" dirty="0">
                <a:solidFill>
                  <a:schemeClr val="bg2">
                    <a:lumMod val="10000"/>
                  </a:schemeClr>
                </a:solidFill>
              </a:rPr>
              <a:t>①完全</a:t>
            </a:r>
            <a:r>
              <a:rPr lang="en-US" altLang="ja-JP" sz="3600" b="1" dirty="0">
                <a:solidFill>
                  <a:schemeClr val="bg2">
                    <a:lumMod val="10000"/>
                  </a:schemeClr>
                </a:solidFill>
              </a:rPr>
              <a:t>AI</a:t>
            </a:r>
            <a:r>
              <a:rPr lang="ja-JP" altLang="en-US" sz="3600" b="1" dirty="0">
                <a:solidFill>
                  <a:schemeClr val="bg2">
                    <a:lumMod val="10000"/>
                  </a:schemeClr>
                </a:solidFill>
              </a:rPr>
              <a:t>音声ガイド</a:t>
            </a:r>
            <a:endParaRPr lang="en-US" altLang="ja-JP" sz="3600" b="1" dirty="0">
              <a:solidFill>
                <a:schemeClr val="bg2">
                  <a:lumMod val="10000"/>
                </a:schemeClr>
              </a:solidFill>
            </a:endParaRPr>
          </a:p>
          <a:p>
            <a:pPr marL="0" indent="0">
              <a:buNone/>
            </a:pPr>
            <a:r>
              <a:rPr lang="ja-JP" altLang="en-US" sz="2000" dirty="0">
                <a:solidFill>
                  <a:schemeClr val="bg2">
                    <a:lumMod val="10000"/>
                  </a:schemeClr>
                </a:solidFill>
              </a:rPr>
              <a:t>　同行者、事前調べ一切不要！</a:t>
            </a:r>
            <a:r>
              <a:rPr lang="ja-JP" altLang="en-US" sz="2400" u="sng" dirty="0">
                <a:solidFill>
                  <a:srgbClr val="FF0000"/>
                </a:solidFill>
              </a:rPr>
              <a:t>気軽にいつでも、お食事を楽しめる</a:t>
            </a:r>
            <a:endParaRPr lang="en-US" altLang="ja-JP" sz="2400" u="sng" dirty="0">
              <a:solidFill>
                <a:srgbClr val="FF0000"/>
              </a:solidFill>
            </a:endParaRPr>
          </a:p>
          <a:p>
            <a:pPr marL="0" indent="0">
              <a:buNone/>
            </a:pPr>
            <a:endParaRPr lang="en-US" altLang="ja-JP" sz="2400" dirty="0">
              <a:solidFill>
                <a:schemeClr val="bg2">
                  <a:lumMod val="10000"/>
                </a:schemeClr>
              </a:solidFill>
            </a:endParaRPr>
          </a:p>
          <a:p>
            <a:pPr marL="0" indent="0">
              <a:buNone/>
            </a:pPr>
            <a:r>
              <a:rPr lang="ja-JP" altLang="en-US" sz="3600" b="1" dirty="0">
                <a:solidFill>
                  <a:schemeClr val="bg2">
                    <a:lumMod val="10000"/>
                  </a:schemeClr>
                </a:solidFill>
              </a:rPr>
              <a:t>②認証制度</a:t>
            </a:r>
            <a:endParaRPr lang="en-US" altLang="ja-JP" sz="3600" b="1" dirty="0">
              <a:solidFill>
                <a:schemeClr val="bg2">
                  <a:lumMod val="10000"/>
                </a:schemeClr>
              </a:solidFill>
            </a:endParaRPr>
          </a:p>
          <a:p>
            <a:pPr marL="0" indent="0">
              <a:buNone/>
            </a:pPr>
            <a:r>
              <a:rPr lang="ja-JP" altLang="en-US" sz="2000" dirty="0">
                <a:solidFill>
                  <a:schemeClr val="bg2">
                    <a:lumMod val="10000"/>
                  </a:schemeClr>
                </a:solidFill>
              </a:rPr>
              <a:t>　</a:t>
            </a:r>
            <a:r>
              <a:rPr lang="ja-JP" altLang="en-US" sz="2400" dirty="0">
                <a:solidFill>
                  <a:schemeClr val="bg2">
                    <a:lumMod val="10000"/>
                  </a:schemeClr>
                </a:solidFill>
              </a:rPr>
              <a:t>店と事前に視覚障がい者の方への対応マニュアル講座を行うことで、</a:t>
            </a:r>
            <a:endParaRPr lang="en-US" altLang="ja-JP" sz="2400" dirty="0">
              <a:solidFill>
                <a:schemeClr val="bg2">
                  <a:lumMod val="10000"/>
                </a:schemeClr>
              </a:solidFill>
            </a:endParaRPr>
          </a:p>
          <a:p>
            <a:pPr marL="0" indent="0">
              <a:buNone/>
            </a:pPr>
            <a:r>
              <a:rPr lang="ja-JP" altLang="en-US" sz="2400" dirty="0">
                <a:solidFill>
                  <a:schemeClr val="bg2">
                    <a:lumMod val="10000"/>
                  </a:schemeClr>
                </a:solidFill>
              </a:rPr>
              <a:t>　対応してくれなかった</a:t>
            </a:r>
            <a:r>
              <a:rPr lang="en-US" altLang="ja-JP" sz="2400" dirty="0">
                <a:solidFill>
                  <a:schemeClr val="bg2">
                    <a:lumMod val="10000"/>
                  </a:schemeClr>
                </a:solidFill>
              </a:rPr>
              <a:t>…</a:t>
            </a:r>
            <a:r>
              <a:rPr lang="ja-JP" altLang="en-US" sz="2400" dirty="0">
                <a:solidFill>
                  <a:schemeClr val="bg2">
                    <a:lumMod val="10000"/>
                  </a:schemeClr>
                </a:solidFill>
              </a:rPr>
              <a:t>等の悩みをなくし、</a:t>
            </a:r>
            <a:endParaRPr lang="en-US" altLang="ja-JP" sz="2400" dirty="0">
              <a:solidFill>
                <a:schemeClr val="bg2">
                  <a:lumMod val="10000"/>
                </a:schemeClr>
              </a:solidFill>
            </a:endParaRPr>
          </a:p>
          <a:p>
            <a:pPr marL="0" indent="0">
              <a:buNone/>
            </a:pPr>
            <a:r>
              <a:rPr lang="ja-JP" altLang="en-US" sz="2400" dirty="0">
                <a:solidFill>
                  <a:srgbClr val="FF0000"/>
                </a:solidFill>
              </a:rPr>
              <a:t>　</a:t>
            </a:r>
            <a:r>
              <a:rPr lang="ja-JP" altLang="en-US" sz="2800" u="sng" dirty="0">
                <a:solidFill>
                  <a:srgbClr val="FF0000"/>
                </a:solidFill>
              </a:rPr>
              <a:t>安心して店を利用できる</a:t>
            </a:r>
            <a:endParaRPr lang="en-US" altLang="ja-JP" sz="2800" u="sng" dirty="0">
              <a:solidFill>
                <a:srgbClr val="FF0000"/>
              </a:solidFill>
            </a:endParaRPr>
          </a:p>
          <a:p>
            <a:pPr marL="0" indent="0">
              <a:buNone/>
            </a:pPr>
            <a:endParaRPr lang="en-US" altLang="ja-JP" sz="2800" dirty="0">
              <a:solidFill>
                <a:schemeClr val="bg2">
                  <a:lumMod val="10000"/>
                </a:schemeClr>
              </a:solidFill>
            </a:endParaRPr>
          </a:p>
          <a:p>
            <a:pPr marL="0" indent="0">
              <a:buNone/>
            </a:pPr>
            <a:r>
              <a:rPr lang="ja-JP" altLang="en-US" sz="3600" b="1" dirty="0">
                <a:solidFill>
                  <a:schemeClr val="bg2">
                    <a:lumMod val="10000"/>
                  </a:schemeClr>
                </a:solidFill>
              </a:rPr>
              <a:t>③バリアフリー社会への促進</a:t>
            </a:r>
            <a:endParaRPr lang="en-US" altLang="ja-JP" sz="3600" b="1" dirty="0">
              <a:solidFill>
                <a:schemeClr val="bg2">
                  <a:lumMod val="10000"/>
                </a:schemeClr>
              </a:solidFill>
            </a:endParaRPr>
          </a:p>
          <a:p>
            <a:pPr marL="0" indent="0">
              <a:buNone/>
            </a:pPr>
            <a:r>
              <a:rPr lang="ja-JP" altLang="en-US" sz="2000" dirty="0">
                <a:solidFill>
                  <a:schemeClr val="bg2">
                    <a:lumMod val="10000"/>
                  </a:schemeClr>
                </a:solidFill>
              </a:rPr>
              <a:t>　</a:t>
            </a:r>
            <a:r>
              <a:rPr lang="ja-JP" altLang="en-US" sz="2400" dirty="0">
                <a:solidFill>
                  <a:schemeClr val="bg2">
                    <a:lumMod val="10000"/>
                  </a:schemeClr>
                </a:solidFill>
              </a:rPr>
              <a:t>身近な社会貢献、地域の支えあい、</a:t>
            </a:r>
            <a:r>
              <a:rPr lang="en-US" altLang="ja-JP" sz="2800" u="sng" dirty="0">
                <a:solidFill>
                  <a:srgbClr val="FF0000"/>
                </a:solidFill>
              </a:rPr>
              <a:t>CSR</a:t>
            </a:r>
            <a:r>
              <a:rPr lang="ja-JP" altLang="en-US" sz="2800" u="sng" dirty="0">
                <a:solidFill>
                  <a:srgbClr val="FF0000"/>
                </a:solidFill>
              </a:rPr>
              <a:t>活動の一環</a:t>
            </a:r>
            <a:r>
              <a:rPr lang="ja-JP" altLang="en-US" sz="2400" dirty="0">
                <a:solidFill>
                  <a:schemeClr val="bg2">
                    <a:lumMod val="10000"/>
                  </a:schemeClr>
                </a:solidFill>
              </a:rPr>
              <a:t>を行うことが可能</a:t>
            </a:r>
            <a:br>
              <a:rPr lang="en-US" altLang="ja-JP" sz="2400" dirty="0">
                <a:solidFill>
                  <a:schemeClr val="bg2">
                    <a:lumMod val="10000"/>
                  </a:schemeClr>
                </a:solidFill>
              </a:rPr>
            </a:br>
            <a:endParaRPr lang="en-US" altLang="ja-JP" sz="2400" dirty="0">
              <a:solidFill>
                <a:schemeClr val="bg2">
                  <a:lumMod val="10000"/>
                </a:schemeClr>
              </a:solidFill>
            </a:endParaRPr>
          </a:p>
          <a:p>
            <a:pPr marL="0" indent="0">
              <a:buNone/>
            </a:pPr>
            <a:br>
              <a:rPr lang="en-US" altLang="ja-JP" dirty="0"/>
            </a:br>
            <a:endParaRPr kumimoji="1" lang="ja-JP" altLang="en-US" dirty="0"/>
          </a:p>
        </p:txBody>
      </p:sp>
    </p:spTree>
    <p:extLst>
      <p:ext uri="{BB962C8B-B14F-4D97-AF65-F5344CB8AC3E}">
        <p14:creationId xmlns:p14="http://schemas.microsoft.com/office/powerpoint/2010/main" val="170539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B1D3A7C-51CF-4653-855D-1150EE50453E}"/>
              </a:ext>
            </a:extLst>
          </p:cNvPr>
          <p:cNvSpPr txBox="1"/>
          <p:nvPr/>
        </p:nvSpPr>
        <p:spPr>
          <a:xfrm>
            <a:off x="326571" y="365760"/>
            <a:ext cx="3056709" cy="769441"/>
          </a:xfrm>
          <a:prstGeom prst="rect">
            <a:avLst/>
          </a:prstGeom>
          <a:noFill/>
        </p:spPr>
        <p:txBody>
          <a:bodyPr wrap="square" rtlCol="0">
            <a:spAutoFit/>
          </a:bodyPr>
          <a:lstStyle/>
          <a:p>
            <a:r>
              <a:rPr kumimoji="1" lang="ja-JP" altLang="en-US" sz="4400" b="1" dirty="0"/>
              <a:t>まとめ</a:t>
            </a:r>
          </a:p>
        </p:txBody>
      </p:sp>
      <p:sp>
        <p:nvSpPr>
          <p:cNvPr id="3" name="タイトル 1">
            <a:extLst>
              <a:ext uri="{FF2B5EF4-FFF2-40B4-BE49-F238E27FC236}">
                <a16:creationId xmlns:a16="http://schemas.microsoft.com/office/drawing/2014/main" id="{406D9D4B-D4D8-4600-9605-D0C373C5E344}"/>
              </a:ext>
            </a:extLst>
          </p:cNvPr>
          <p:cNvSpPr>
            <a:spLocks noGrp="1"/>
          </p:cNvSpPr>
          <p:nvPr>
            <p:ph type="ctrTitle"/>
          </p:nvPr>
        </p:nvSpPr>
        <p:spPr>
          <a:xfrm>
            <a:off x="1329936" y="152400"/>
            <a:ext cx="9775371" cy="5052484"/>
          </a:xfrm>
        </p:spPr>
        <p:txBody>
          <a:bodyPr/>
          <a:lstStyle/>
          <a:p>
            <a:br>
              <a:rPr kumimoji="1" lang="en-US" altLang="ja-JP" dirty="0"/>
            </a:br>
            <a:r>
              <a:rPr kumimoji="1" lang="en-US" altLang="ja-JP" sz="6000" dirty="0" err="1"/>
              <a:t>eatto</a:t>
            </a:r>
            <a:r>
              <a:rPr lang="ja-JP" altLang="en-US" sz="4000" dirty="0"/>
              <a:t>は</a:t>
            </a:r>
            <a:br>
              <a:rPr lang="en-US" altLang="ja-JP" sz="4000" dirty="0"/>
            </a:br>
            <a:br>
              <a:rPr lang="en-US" altLang="ja-JP" sz="4000" dirty="0"/>
            </a:br>
            <a:r>
              <a:rPr lang="ja-JP" altLang="en-US" sz="3200" dirty="0"/>
              <a:t>視覚障がいがある方の</a:t>
            </a:r>
            <a:br>
              <a:rPr lang="en-US" altLang="ja-JP" sz="3200" dirty="0"/>
            </a:br>
            <a:r>
              <a:rPr kumimoji="1" lang="ja-JP" altLang="en-US" sz="4000" dirty="0"/>
              <a:t>食を</a:t>
            </a:r>
            <a:br>
              <a:rPr kumimoji="1" lang="en-US" altLang="ja-JP" sz="4000" dirty="0"/>
            </a:br>
            <a:r>
              <a:rPr kumimoji="1" lang="ja-JP" altLang="en-US" sz="4000" dirty="0"/>
              <a:t>全力で</a:t>
            </a:r>
            <a:br>
              <a:rPr kumimoji="1" lang="en-US" altLang="ja-JP" sz="4000" dirty="0"/>
            </a:br>
            <a:r>
              <a:rPr kumimoji="1" lang="ja-JP" altLang="en-US" sz="3200" dirty="0"/>
              <a:t>サポートします</a:t>
            </a:r>
          </a:p>
        </p:txBody>
      </p:sp>
      <p:sp>
        <p:nvSpPr>
          <p:cNvPr id="2" name="テキスト ボックス 1">
            <a:extLst>
              <a:ext uri="{FF2B5EF4-FFF2-40B4-BE49-F238E27FC236}">
                <a16:creationId xmlns:a16="http://schemas.microsoft.com/office/drawing/2014/main" id="{F3065DEF-9E6E-4997-98FF-87F5EAE2A262}"/>
              </a:ext>
            </a:extLst>
          </p:cNvPr>
          <p:cNvSpPr txBox="1"/>
          <p:nvPr/>
        </p:nvSpPr>
        <p:spPr>
          <a:xfrm>
            <a:off x="921721" y="6087795"/>
            <a:ext cx="10795000" cy="923330"/>
          </a:xfrm>
          <a:prstGeom prst="rect">
            <a:avLst/>
          </a:prstGeom>
          <a:noFill/>
        </p:spPr>
        <p:txBody>
          <a:bodyPr wrap="square" rtlCol="0">
            <a:spAutoFit/>
          </a:bodyPr>
          <a:lstStyle/>
          <a:p>
            <a:r>
              <a:rPr kumimoji="1" lang="ja-JP" altLang="en-US" sz="1200" dirty="0"/>
              <a:t>参考資料：</a:t>
            </a:r>
            <a:r>
              <a:rPr kumimoji="1" lang="en-US" altLang="ja-JP" sz="1200" dirty="0"/>
              <a:t>【 </a:t>
            </a:r>
            <a:r>
              <a:rPr kumimoji="1" lang="ja-JP" altLang="en-US" sz="1200" dirty="0"/>
              <a:t>アンケート </a:t>
            </a:r>
            <a:r>
              <a:rPr kumimoji="1" lang="en-US" altLang="ja-JP" sz="1200" dirty="0"/>
              <a:t>】</a:t>
            </a:r>
            <a:r>
              <a:rPr kumimoji="1" lang="ja-JP" altLang="en-US" sz="1200" dirty="0"/>
              <a:t>「視覚障害者の外出や点字ブロック、利用デバイス」に関するアンケート結果　</a:t>
            </a:r>
            <a:r>
              <a:rPr kumimoji="1" lang="en-US" altLang="ja-JP" sz="1050" dirty="0">
                <a:latin typeface="HGｺﾞｼｯｸM" panose="020B0609000000000000" pitchFamily="49" charset="-128"/>
                <a:ea typeface="HGｺﾞｼｯｸM" panose="020B0609000000000000" pitchFamily="49" charset="-128"/>
                <a:hlinkClick r:id="rId2"/>
              </a:rPr>
              <a:t>https://www.andhand-project.com/posts/5068599</a:t>
            </a:r>
            <a:endParaRPr kumimoji="1" lang="en-US" altLang="ja-JP" sz="1050" dirty="0">
              <a:latin typeface="HGｺﾞｼｯｸM" panose="020B0609000000000000" pitchFamily="49" charset="-128"/>
              <a:ea typeface="HGｺﾞｼｯｸM" panose="020B0609000000000000" pitchFamily="49" charset="-128"/>
            </a:endParaRPr>
          </a:p>
          <a:p>
            <a:br>
              <a:rPr kumimoji="1" lang="en-US" altLang="ja-JP" sz="1200" dirty="0"/>
            </a:br>
            <a:r>
              <a:rPr kumimoji="1" lang="ja-JP" altLang="en-US" sz="1200" dirty="0"/>
              <a:t>視覚障害者の外出に関する意識調査　</a:t>
            </a:r>
            <a:r>
              <a:rPr kumimoji="1" lang="en-US" altLang="ja-JP" sz="1050" dirty="0">
                <a:hlinkClick r:id="rId3"/>
              </a:rPr>
              <a:t>http://www.npo-kanagawa.org/houkoku2019/houkoku2019.pdf</a:t>
            </a:r>
            <a:endParaRPr kumimoji="1" lang="en-US" altLang="ja-JP" sz="1050" dirty="0">
              <a:latin typeface="HGｺﾞｼｯｸM" panose="020B0609000000000000" pitchFamily="49" charset="-128"/>
              <a:ea typeface="HGｺﾞｼｯｸM" panose="020B0609000000000000" pitchFamily="49" charset="-128"/>
            </a:endParaRPr>
          </a:p>
          <a:p>
            <a:endParaRPr kumimoji="1" lang="ja-JP" altLang="en-US" dirty="0"/>
          </a:p>
        </p:txBody>
      </p:sp>
    </p:spTree>
    <p:extLst>
      <p:ext uri="{BB962C8B-B14F-4D97-AF65-F5344CB8AC3E}">
        <p14:creationId xmlns:p14="http://schemas.microsoft.com/office/powerpoint/2010/main" val="3590071033"/>
      </p:ext>
    </p:extLst>
  </p:cSld>
  <p:clrMapOvr>
    <a:masterClrMapping/>
  </p:clrMapOvr>
</p:sld>
</file>

<file path=ppt/theme/theme1.xml><?xml version="1.0" encoding="utf-8"?>
<a:theme xmlns:a="http://schemas.openxmlformats.org/drawingml/2006/main" name="バッジ">
  <a:themeElements>
    <a:clrScheme name="バッジ">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バッジ">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バッ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TM10001106[[fn=バッジ]]</Template>
  <TotalTime>870</TotalTime>
  <Words>635</Words>
  <Application>Microsoft Office PowerPoint</Application>
  <PresentationFormat>ワイド画面</PresentationFormat>
  <Paragraphs>100</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HGｺﾞｼｯｸM</vt:lpstr>
      <vt:lpstr>メイリオ</vt:lpstr>
      <vt:lpstr>Arial</vt:lpstr>
      <vt:lpstr>Gill Sans MT</vt:lpstr>
      <vt:lpstr>Impact</vt:lpstr>
      <vt:lpstr>Times New Roman</vt:lpstr>
      <vt:lpstr>バッジ</vt:lpstr>
      <vt:lpstr>聴覚ガイドアプリ eatto ～食をサポート～</vt:lpstr>
      <vt:lpstr>身体障害者手帳 の交付を 受けた視覚障がい者人数は 2016年時点で   31万人。    日本人口の2000人に一人が 視覚障害を抱えています。  </vt:lpstr>
      <vt:lpstr>現状</vt:lpstr>
      <vt:lpstr>私たちが提案するのは 飲食店音声ガイドアプリ『EATTO』</vt:lpstr>
      <vt:lpstr>PowerPoint プレゼンテーション</vt:lpstr>
      <vt:lpstr>PowerPoint プレゼンテーション</vt:lpstr>
      <vt:lpstr>PowerPoint プレゼンテーション</vt:lpstr>
      <vt:lpstr>導入メリット</vt:lpstr>
      <vt:lpstr> eattoは  視覚障がいがある方の 食を 全力で サポートします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聴覚ガイド</dc:title>
  <dc:creator>山本　有紗</dc:creator>
  <cp:lastModifiedBy>山本　有紗</cp:lastModifiedBy>
  <cp:revision>88</cp:revision>
  <dcterms:created xsi:type="dcterms:W3CDTF">2021-08-10T07:39:47Z</dcterms:created>
  <dcterms:modified xsi:type="dcterms:W3CDTF">2021-09-28T08:10:29Z</dcterms:modified>
</cp:coreProperties>
</file>