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5" r:id="rId3"/>
    <p:sldId id="284" r:id="rId4"/>
    <p:sldId id="302" r:id="rId5"/>
    <p:sldId id="285" r:id="rId6"/>
    <p:sldId id="287" r:id="rId7"/>
    <p:sldId id="298" r:id="rId8"/>
    <p:sldId id="303" r:id="rId9"/>
    <p:sldId id="291" r:id="rId10"/>
    <p:sldId id="297" r:id="rId11"/>
    <p:sldId id="293" r:id="rId12"/>
    <p:sldId id="299" r:id="rId13"/>
    <p:sldId id="300" r:id="rId14"/>
    <p:sldId id="301" r:id="rId15"/>
    <p:sldId id="296" r:id="rId16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5587" autoAdjust="0"/>
  </p:normalViewPr>
  <p:slideViewPr>
    <p:cSldViewPr snapToGrid="0">
      <p:cViewPr varScale="1">
        <p:scale>
          <a:sx n="89" d="100"/>
          <a:sy n="89" d="100"/>
        </p:scale>
        <p:origin x="264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1C65A-48FA-4339-9133-908D24A71E3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DB75387C-848B-480A-AD0B-38865055A3BA}">
      <dgm:prSet phldrT="[テキスト]" custT="1"/>
      <dgm:spPr/>
      <dgm:t>
        <a:bodyPr/>
        <a:lstStyle/>
        <a:p>
          <a:r>
            <a:rPr lang="ja-JP" altLang="en-US" sz="2800" b="1" dirty="0"/>
            <a:t>家庭と農家の</a:t>
          </a:r>
          <a:endParaRPr lang="en-US" altLang="ja-JP" sz="2800" b="1" dirty="0"/>
        </a:p>
        <a:p>
          <a:r>
            <a:rPr lang="ja-JP" altLang="en-US" sz="2800" b="1" dirty="0"/>
            <a:t>マッチング</a:t>
          </a:r>
          <a:endParaRPr kumimoji="1" lang="ja-JP" altLang="en-US" sz="2800" b="1" dirty="0"/>
        </a:p>
      </dgm:t>
    </dgm:pt>
    <dgm:pt modelId="{5A0131E8-A68D-450F-8700-F3AD6EBD41A6}" type="parTrans" cxnId="{29D1B6B2-059D-4042-9E12-5D37557E7CFB}">
      <dgm:prSet/>
      <dgm:spPr/>
      <dgm:t>
        <a:bodyPr/>
        <a:lstStyle/>
        <a:p>
          <a:endParaRPr kumimoji="1" lang="ja-JP" altLang="en-US" b="1"/>
        </a:p>
      </dgm:t>
    </dgm:pt>
    <dgm:pt modelId="{952BF154-63D4-4BED-B905-B5FC3CFF71A2}" type="sibTrans" cxnId="{29D1B6B2-059D-4042-9E12-5D37557E7CFB}">
      <dgm:prSet/>
      <dgm:spPr/>
      <dgm:t>
        <a:bodyPr/>
        <a:lstStyle/>
        <a:p>
          <a:endParaRPr kumimoji="1" lang="ja-JP" altLang="en-US" b="1"/>
        </a:p>
      </dgm:t>
    </dgm:pt>
    <dgm:pt modelId="{46E50368-5087-4364-B85D-7C0BE4A8A717}">
      <dgm:prSet phldrT="[テキスト]" custT="1"/>
      <dgm:spPr/>
      <dgm:t>
        <a:bodyPr/>
        <a:lstStyle/>
        <a:p>
          <a:r>
            <a:rPr lang="ja-JP" altLang="en-US" sz="2800" b="1" dirty="0"/>
            <a:t>堆肥と野菜の</a:t>
          </a:r>
          <a:endParaRPr lang="en-US" altLang="ja-JP" sz="2800" b="1" dirty="0"/>
        </a:p>
        <a:p>
          <a:r>
            <a:rPr lang="ja-JP" altLang="en-US" sz="2800" b="1" dirty="0"/>
            <a:t>交換申請も行う</a:t>
          </a:r>
          <a:endParaRPr kumimoji="1" lang="ja-JP" altLang="en-US" sz="2800" b="1" dirty="0"/>
        </a:p>
      </dgm:t>
    </dgm:pt>
    <dgm:pt modelId="{2B044DCA-79DA-4597-A3A5-59393B2FB8DB}" type="parTrans" cxnId="{C85D1252-24B9-4539-843A-C9F14BCBC251}">
      <dgm:prSet/>
      <dgm:spPr/>
      <dgm:t>
        <a:bodyPr/>
        <a:lstStyle/>
        <a:p>
          <a:endParaRPr kumimoji="1" lang="ja-JP" altLang="en-US" b="1"/>
        </a:p>
      </dgm:t>
    </dgm:pt>
    <dgm:pt modelId="{3A112B9E-6DDA-478A-99AF-C4E7409C7CF3}" type="sibTrans" cxnId="{C85D1252-24B9-4539-843A-C9F14BCBC251}">
      <dgm:prSet/>
      <dgm:spPr/>
      <dgm:t>
        <a:bodyPr/>
        <a:lstStyle/>
        <a:p>
          <a:endParaRPr kumimoji="1" lang="ja-JP" altLang="en-US" b="1"/>
        </a:p>
      </dgm:t>
    </dgm:pt>
    <dgm:pt modelId="{BE69B13A-D7A7-440F-AF50-9399C188686B}">
      <dgm:prSet phldrT="[テキスト]" custT="1"/>
      <dgm:spPr/>
      <dgm:t>
        <a:bodyPr/>
        <a:lstStyle/>
        <a:p>
          <a:r>
            <a:rPr kumimoji="1" lang="ja-JP" altLang="en-US" sz="2800" b="1" dirty="0"/>
            <a:t>堆肥の</a:t>
          </a:r>
          <a:endParaRPr kumimoji="1" lang="en-US" altLang="ja-JP" sz="2800" b="1" dirty="0"/>
        </a:p>
        <a:p>
          <a:r>
            <a:rPr kumimoji="1" lang="ja-JP" altLang="en-US" sz="2800" b="1" dirty="0"/>
            <a:t>栄養測定器</a:t>
          </a:r>
          <a:endParaRPr kumimoji="1" lang="en-US" altLang="ja-JP" sz="2800" b="1" dirty="0"/>
        </a:p>
        <a:p>
          <a:r>
            <a:rPr kumimoji="1" lang="ja-JP" altLang="en-US" sz="2800" b="1" dirty="0"/>
            <a:t>との連携</a:t>
          </a:r>
        </a:p>
      </dgm:t>
    </dgm:pt>
    <dgm:pt modelId="{93C6C9EA-203F-4B97-9E33-5490BC39A048}" type="parTrans" cxnId="{66FC76D0-7DB0-40B6-8E10-B34E4694B49B}">
      <dgm:prSet/>
      <dgm:spPr/>
      <dgm:t>
        <a:bodyPr/>
        <a:lstStyle/>
        <a:p>
          <a:endParaRPr kumimoji="1" lang="ja-JP" altLang="en-US" b="1"/>
        </a:p>
      </dgm:t>
    </dgm:pt>
    <dgm:pt modelId="{262C7DD1-7382-4F55-B917-4F5B67DE6C60}" type="sibTrans" cxnId="{66FC76D0-7DB0-40B6-8E10-B34E4694B49B}">
      <dgm:prSet/>
      <dgm:spPr/>
      <dgm:t>
        <a:bodyPr/>
        <a:lstStyle/>
        <a:p>
          <a:endParaRPr kumimoji="1" lang="ja-JP" altLang="en-US" b="1"/>
        </a:p>
      </dgm:t>
    </dgm:pt>
    <dgm:pt modelId="{5B705045-BD2C-44F0-8DCF-6AAB5FAC1CAD}">
      <dgm:prSet phldrT="[テキスト]" custT="1"/>
      <dgm:spPr/>
      <dgm:t>
        <a:bodyPr/>
        <a:lstStyle/>
        <a:p>
          <a:r>
            <a:rPr kumimoji="1" lang="ja-JP" altLang="en-US" sz="2800" b="1" dirty="0"/>
            <a:t>お役立ち</a:t>
          </a:r>
          <a:endParaRPr kumimoji="1" lang="en-US" altLang="ja-JP" sz="2800" b="1" dirty="0"/>
        </a:p>
        <a:p>
          <a:r>
            <a:rPr kumimoji="1" lang="ja-JP" altLang="en-US" sz="2800" b="1" dirty="0"/>
            <a:t>情報コラム</a:t>
          </a:r>
        </a:p>
      </dgm:t>
    </dgm:pt>
    <dgm:pt modelId="{7BF8011B-34D2-4FE6-B68C-0E24E7442803}" type="parTrans" cxnId="{DA791CAA-C487-4DA6-BCD9-1653A3B7CA58}">
      <dgm:prSet/>
      <dgm:spPr/>
      <dgm:t>
        <a:bodyPr/>
        <a:lstStyle/>
        <a:p>
          <a:endParaRPr kumimoji="1" lang="ja-JP" altLang="en-US" b="1"/>
        </a:p>
      </dgm:t>
    </dgm:pt>
    <dgm:pt modelId="{9807D450-1814-4E99-9D45-8E13EEF32D52}" type="sibTrans" cxnId="{DA791CAA-C487-4DA6-BCD9-1653A3B7CA58}">
      <dgm:prSet/>
      <dgm:spPr/>
      <dgm:t>
        <a:bodyPr/>
        <a:lstStyle/>
        <a:p>
          <a:endParaRPr kumimoji="1" lang="ja-JP" altLang="en-US" b="1"/>
        </a:p>
      </dgm:t>
    </dgm:pt>
    <dgm:pt modelId="{4761AF93-75EE-4A5B-BA11-2C44B2429AFB}">
      <dgm:prSet phldrT="[テキスト]" custT="1"/>
      <dgm:spPr/>
      <dgm:t>
        <a:bodyPr/>
        <a:lstStyle/>
        <a:p>
          <a:r>
            <a:rPr kumimoji="1" lang="en-US" altLang="ja-JP" sz="2800" b="1" dirty="0"/>
            <a:t>SNS</a:t>
          </a:r>
          <a:r>
            <a:rPr kumimoji="1" lang="ja-JP" altLang="en-US" sz="2800" b="1" dirty="0"/>
            <a:t>機能</a:t>
          </a:r>
        </a:p>
      </dgm:t>
    </dgm:pt>
    <dgm:pt modelId="{15D8E4B8-C381-4CFE-BD7D-8A0EFD963EA7}" type="parTrans" cxnId="{3A8BBE62-A887-4ABF-A9E3-43A60DE8D6E3}">
      <dgm:prSet/>
      <dgm:spPr/>
      <dgm:t>
        <a:bodyPr/>
        <a:lstStyle/>
        <a:p>
          <a:endParaRPr kumimoji="1" lang="ja-JP" altLang="en-US" b="1"/>
        </a:p>
      </dgm:t>
    </dgm:pt>
    <dgm:pt modelId="{3F2B3AE3-51EB-4DC8-8F5C-FA0873312E19}" type="sibTrans" cxnId="{3A8BBE62-A887-4ABF-A9E3-43A60DE8D6E3}">
      <dgm:prSet/>
      <dgm:spPr/>
      <dgm:t>
        <a:bodyPr/>
        <a:lstStyle/>
        <a:p>
          <a:endParaRPr kumimoji="1" lang="ja-JP" altLang="en-US" b="1"/>
        </a:p>
      </dgm:t>
    </dgm:pt>
    <dgm:pt modelId="{3EFB843E-C061-4A91-9F57-2B5D30B570F3}">
      <dgm:prSet phldrT="[テキスト]" custT="1"/>
      <dgm:spPr/>
      <dgm:t>
        <a:bodyPr/>
        <a:lstStyle/>
        <a:p>
          <a:r>
            <a:rPr kumimoji="1" lang="ja-JP" altLang="en-US" sz="2800" b="1" dirty="0"/>
            <a:t>肥料の栄養価を</a:t>
          </a:r>
          <a:endParaRPr kumimoji="1" lang="en-US" altLang="ja-JP" sz="2800" b="1" dirty="0"/>
        </a:p>
        <a:p>
          <a:r>
            <a:rPr kumimoji="1" lang="ja-JP" altLang="en-US" sz="2800" b="1" dirty="0"/>
            <a:t>ランキング付け</a:t>
          </a:r>
        </a:p>
      </dgm:t>
    </dgm:pt>
    <dgm:pt modelId="{CA3A62D5-B284-4B28-9950-D2982665E14D}" type="parTrans" cxnId="{07001827-0C15-4D9F-9C86-F67A14F98C5B}">
      <dgm:prSet/>
      <dgm:spPr/>
      <dgm:t>
        <a:bodyPr/>
        <a:lstStyle/>
        <a:p>
          <a:endParaRPr kumimoji="1" lang="ja-JP" altLang="en-US" b="1"/>
        </a:p>
      </dgm:t>
    </dgm:pt>
    <dgm:pt modelId="{BD8F35D8-9F81-4835-8601-DCD45CD305F1}" type="sibTrans" cxnId="{07001827-0C15-4D9F-9C86-F67A14F98C5B}">
      <dgm:prSet/>
      <dgm:spPr/>
      <dgm:t>
        <a:bodyPr/>
        <a:lstStyle/>
        <a:p>
          <a:endParaRPr kumimoji="1" lang="ja-JP" altLang="en-US" b="1"/>
        </a:p>
      </dgm:t>
    </dgm:pt>
    <dgm:pt modelId="{A934957E-16B5-43F0-BA2F-4ED2604B68A5}" type="pres">
      <dgm:prSet presAssocID="{9EB1C65A-48FA-4339-9133-908D24A71E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F8D79B63-DF12-433A-8E64-7D7E8128EB76}" type="pres">
      <dgm:prSet presAssocID="{DB75387C-848B-480A-AD0B-38865055A3B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01E042D-AA5D-4818-835F-F49D563BE91B}" type="pres">
      <dgm:prSet presAssocID="{952BF154-63D4-4BED-B905-B5FC3CFF71A2}" presName="sibTrans" presStyleCnt="0"/>
      <dgm:spPr/>
    </dgm:pt>
    <dgm:pt modelId="{48CAEAD1-D0CD-4151-BE73-6536B80CC0FF}" type="pres">
      <dgm:prSet presAssocID="{46E50368-5087-4364-B85D-7C0BE4A8A7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FE0EAD3-EE7F-4911-9360-6654E5504CD7}" type="pres">
      <dgm:prSet presAssocID="{3A112B9E-6DDA-478A-99AF-C4E7409C7CF3}" presName="sibTrans" presStyleCnt="0"/>
      <dgm:spPr/>
    </dgm:pt>
    <dgm:pt modelId="{AEF16C8A-AB8C-430B-85F0-9898D3AF859E}" type="pres">
      <dgm:prSet presAssocID="{BE69B13A-D7A7-440F-AF50-9399C188686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8C889E2-CB16-4CD4-9F2B-0F2B9D793A81}" type="pres">
      <dgm:prSet presAssocID="{262C7DD1-7382-4F55-B917-4F5B67DE6C60}" presName="sibTrans" presStyleCnt="0"/>
      <dgm:spPr/>
    </dgm:pt>
    <dgm:pt modelId="{AC993E29-A7EF-4F4F-A151-1218CB662556}" type="pres">
      <dgm:prSet presAssocID="{5B705045-BD2C-44F0-8DCF-6AAB5FAC1CAD}" presName="node" presStyleLbl="node1" presStyleIdx="3" presStyleCnt="6" custLinFactNeighborX="-9382" custLinFactNeighborY="-1078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D712655-4B9C-4BDE-B82C-43941EF9A57B}" type="pres">
      <dgm:prSet presAssocID="{9807D450-1814-4E99-9D45-8E13EEF32D52}" presName="sibTrans" presStyleCnt="0"/>
      <dgm:spPr/>
    </dgm:pt>
    <dgm:pt modelId="{59E62057-D07D-4C6D-95F6-07600A29EC75}" type="pres">
      <dgm:prSet presAssocID="{4761AF93-75EE-4A5B-BA11-2C44B2429AF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1EA3AD5-1D96-4F78-A09F-DC6AC3D7485C}" type="pres">
      <dgm:prSet presAssocID="{3F2B3AE3-51EB-4DC8-8F5C-FA0873312E19}" presName="sibTrans" presStyleCnt="0"/>
      <dgm:spPr/>
    </dgm:pt>
    <dgm:pt modelId="{4FD83A58-F9CD-4258-9A78-C8B18BEEB5A4}" type="pres">
      <dgm:prSet presAssocID="{3EFB843E-C061-4A91-9F57-2B5D30B570F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565C2B15-6253-46DC-B734-CCC0585D36EA}" type="presOf" srcId="{3EFB843E-C061-4A91-9F57-2B5D30B570F3}" destId="{4FD83A58-F9CD-4258-9A78-C8B18BEEB5A4}" srcOrd="0" destOrd="0" presId="urn:microsoft.com/office/officeart/2005/8/layout/default"/>
    <dgm:cxn modelId="{DA791CAA-C487-4DA6-BCD9-1653A3B7CA58}" srcId="{9EB1C65A-48FA-4339-9133-908D24A71E38}" destId="{5B705045-BD2C-44F0-8DCF-6AAB5FAC1CAD}" srcOrd="3" destOrd="0" parTransId="{7BF8011B-34D2-4FE6-B68C-0E24E7442803}" sibTransId="{9807D450-1814-4E99-9D45-8E13EEF32D52}"/>
    <dgm:cxn modelId="{985AD101-0D3D-42C5-AAB4-EA1B919A8303}" type="presOf" srcId="{9EB1C65A-48FA-4339-9133-908D24A71E38}" destId="{A934957E-16B5-43F0-BA2F-4ED2604B68A5}" srcOrd="0" destOrd="0" presId="urn:microsoft.com/office/officeart/2005/8/layout/default"/>
    <dgm:cxn modelId="{07001827-0C15-4D9F-9C86-F67A14F98C5B}" srcId="{9EB1C65A-48FA-4339-9133-908D24A71E38}" destId="{3EFB843E-C061-4A91-9F57-2B5D30B570F3}" srcOrd="5" destOrd="0" parTransId="{CA3A62D5-B284-4B28-9950-D2982665E14D}" sibTransId="{BD8F35D8-9F81-4835-8601-DCD45CD305F1}"/>
    <dgm:cxn modelId="{29D1B6B2-059D-4042-9E12-5D37557E7CFB}" srcId="{9EB1C65A-48FA-4339-9133-908D24A71E38}" destId="{DB75387C-848B-480A-AD0B-38865055A3BA}" srcOrd="0" destOrd="0" parTransId="{5A0131E8-A68D-450F-8700-F3AD6EBD41A6}" sibTransId="{952BF154-63D4-4BED-B905-B5FC3CFF71A2}"/>
    <dgm:cxn modelId="{2886FA5A-C2F7-4F41-809C-C21D7076771F}" type="presOf" srcId="{BE69B13A-D7A7-440F-AF50-9399C188686B}" destId="{AEF16C8A-AB8C-430B-85F0-9898D3AF859E}" srcOrd="0" destOrd="0" presId="urn:microsoft.com/office/officeart/2005/8/layout/default"/>
    <dgm:cxn modelId="{C85D1252-24B9-4539-843A-C9F14BCBC251}" srcId="{9EB1C65A-48FA-4339-9133-908D24A71E38}" destId="{46E50368-5087-4364-B85D-7C0BE4A8A717}" srcOrd="1" destOrd="0" parTransId="{2B044DCA-79DA-4597-A3A5-59393B2FB8DB}" sibTransId="{3A112B9E-6DDA-478A-99AF-C4E7409C7CF3}"/>
    <dgm:cxn modelId="{AEDA4959-63DD-4551-8A88-FC77A000B13C}" type="presOf" srcId="{46E50368-5087-4364-B85D-7C0BE4A8A717}" destId="{48CAEAD1-D0CD-4151-BE73-6536B80CC0FF}" srcOrd="0" destOrd="0" presId="urn:microsoft.com/office/officeart/2005/8/layout/default"/>
    <dgm:cxn modelId="{3A8BBE62-A887-4ABF-A9E3-43A60DE8D6E3}" srcId="{9EB1C65A-48FA-4339-9133-908D24A71E38}" destId="{4761AF93-75EE-4A5B-BA11-2C44B2429AFB}" srcOrd="4" destOrd="0" parTransId="{15D8E4B8-C381-4CFE-BD7D-8A0EFD963EA7}" sibTransId="{3F2B3AE3-51EB-4DC8-8F5C-FA0873312E19}"/>
    <dgm:cxn modelId="{E7EAE165-A675-4C9B-BA30-3C85372B26E4}" type="presOf" srcId="{4761AF93-75EE-4A5B-BA11-2C44B2429AFB}" destId="{59E62057-D07D-4C6D-95F6-07600A29EC75}" srcOrd="0" destOrd="0" presId="urn:microsoft.com/office/officeart/2005/8/layout/default"/>
    <dgm:cxn modelId="{31C9F23E-F22E-49BF-824D-B489201BCAB2}" type="presOf" srcId="{5B705045-BD2C-44F0-8DCF-6AAB5FAC1CAD}" destId="{AC993E29-A7EF-4F4F-A151-1218CB662556}" srcOrd="0" destOrd="0" presId="urn:microsoft.com/office/officeart/2005/8/layout/default"/>
    <dgm:cxn modelId="{66FC76D0-7DB0-40B6-8E10-B34E4694B49B}" srcId="{9EB1C65A-48FA-4339-9133-908D24A71E38}" destId="{BE69B13A-D7A7-440F-AF50-9399C188686B}" srcOrd="2" destOrd="0" parTransId="{93C6C9EA-203F-4B97-9E33-5490BC39A048}" sibTransId="{262C7DD1-7382-4F55-B917-4F5B67DE6C60}"/>
    <dgm:cxn modelId="{922E0B0E-7C2F-4EC6-A1DF-CD57623667B0}" type="presOf" srcId="{DB75387C-848B-480A-AD0B-38865055A3BA}" destId="{F8D79B63-DF12-433A-8E64-7D7E8128EB76}" srcOrd="0" destOrd="0" presId="urn:microsoft.com/office/officeart/2005/8/layout/default"/>
    <dgm:cxn modelId="{73D30415-7B41-472A-95F0-EC83FBF7CB82}" type="presParOf" srcId="{A934957E-16B5-43F0-BA2F-4ED2604B68A5}" destId="{F8D79B63-DF12-433A-8E64-7D7E8128EB76}" srcOrd="0" destOrd="0" presId="urn:microsoft.com/office/officeart/2005/8/layout/default"/>
    <dgm:cxn modelId="{1D5174EE-6AFE-4B08-ACA7-C5F0672518E5}" type="presParOf" srcId="{A934957E-16B5-43F0-BA2F-4ED2604B68A5}" destId="{501E042D-AA5D-4818-835F-F49D563BE91B}" srcOrd="1" destOrd="0" presId="urn:microsoft.com/office/officeart/2005/8/layout/default"/>
    <dgm:cxn modelId="{366842A9-BDF8-47C1-B220-29EEA1060D79}" type="presParOf" srcId="{A934957E-16B5-43F0-BA2F-4ED2604B68A5}" destId="{48CAEAD1-D0CD-4151-BE73-6536B80CC0FF}" srcOrd="2" destOrd="0" presId="urn:microsoft.com/office/officeart/2005/8/layout/default"/>
    <dgm:cxn modelId="{77F23A0B-F3A4-4BA9-9F3B-947E1E6CF3CF}" type="presParOf" srcId="{A934957E-16B5-43F0-BA2F-4ED2604B68A5}" destId="{3FE0EAD3-EE7F-4911-9360-6654E5504CD7}" srcOrd="3" destOrd="0" presId="urn:microsoft.com/office/officeart/2005/8/layout/default"/>
    <dgm:cxn modelId="{4D0F2616-68E1-44F3-9201-808DD4E3CA79}" type="presParOf" srcId="{A934957E-16B5-43F0-BA2F-4ED2604B68A5}" destId="{AEF16C8A-AB8C-430B-85F0-9898D3AF859E}" srcOrd="4" destOrd="0" presId="urn:microsoft.com/office/officeart/2005/8/layout/default"/>
    <dgm:cxn modelId="{59A71722-B222-4FA4-9B21-2B039EC72578}" type="presParOf" srcId="{A934957E-16B5-43F0-BA2F-4ED2604B68A5}" destId="{A8C889E2-CB16-4CD4-9F2B-0F2B9D793A81}" srcOrd="5" destOrd="0" presId="urn:microsoft.com/office/officeart/2005/8/layout/default"/>
    <dgm:cxn modelId="{F7A0D448-F2B7-4E60-B650-787C60165F8E}" type="presParOf" srcId="{A934957E-16B5-43F0-BA2F-4ED2604B68A5}" destId="{AC993E29-A7EF-4F4F-A151-1218CB662556}" srcOrd="6" destOrd="0" presId="urn:microsoft.com/office/officeart/2005/8/layout/default"/>
    <dgm:cxn modelId="{1D7AB305-5F48-45EB-A5B4-039C3C475BA1}" type="presParOf" srcId="{A934957E-16B5-43F0-BA2F-4ED2604B68A5}" destId="{1D712655-4B9C-4BDE-B82C-43941EF9A57B}" srcOrd="7" destOrd="0" presId="urn:microsoft.com/office/officeart/2005/8/layout/default"/>
    <dgm:cxn modelId="{8D070554-F3BC-4C15-9B47-60FF6B44DE6F}" type="presParOf" srcId="{A934957E-16B5-43F0-BA2F-4ED2604B68A5}" destId="{59E62057-D07D-4C6D-95F6-07600A29EC75}" srcOrd="8" destOrd="0" presId="urn:microsoft.com/office/officeart/2005/8/layout/default"/>
    <dgm:cxn modelId="{70D71756-5571-438E-96E4-70C4CF96D1C0}" type="presParOf" srcId="{A934957E-16B5-43F0-BA2F-4ED2604B68A5}" destId="{01EA3AD5-1D96-4F78-A09F-DC6AC3D7485C}" srcOrd="9" destOrd="0" presId="urn:microsoft.com/office/officeart/2005/8/layout/default"/>
    <dgm:cxn modelId="{1FF37FBB-AACB-4869-92BD-5BD3FA8AAD60}" type="presParOf" srcId="{A934957E-16B5-43F0-BA2F-4ED2604B68A5}" destId="{4FD83A58-F9CD-4258-9A78-C8B18BEEB5A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3F4B9-AEB9-41FF-B6DA-AB8BD61F360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CD2AA158-4698-4CC8-9CBD-9F261E92C1CD}">
      <dgm:prSet phldrT="[テキスト]" custT="1"/>
      <dgm:spPr/>
      <dgm:t>
        <a:bodyPr/>
        <a:lstStyle/>
        <a:p>
          <a:r>
            <a:rPr lang="ja-JP" altLang="en-US" sz="4000" dirty="0"/>
            <a:t>返礼品と堆肥の</a:t>
          </a:r>
          <a:endParaRPr lang="en-US" altLang="ja-JP" sz="4000" dirty="0"/>
        </a:p>
        <a:p>
          <a:r>
            <a:rPr lang="ja-JP" altLang="en-US" sz="4000" dirty="0"/>
            <a:t>つり合いが取れない</a:t>
          </a:r>
          <a:endParaRPr kumimoji="1" lang="ja-JP" altLang="en-US" sz="4000" dirty="0"/>
        </a:p>
      </dgm:t>
    </dgm:pt>
    <dgm:pt modelId="{0ECC630D-D3A5-4B6A-B546-03265C06F160}" type="parTrans" cxnId="{29DC0633-0763-4C65-9FC5-34311DB8E7C4}">
      <dgm:prSet/>
      <dgm:spPr/>
      <dgm:t>
        <a:bodyPr/>
        <a:lstStyle/>
        <a:p>
          <a:endParaRPr kumimoji="1" lang="ja-JP" altLang="en-US" sz="1100"/>
        </a:p>
      </dgm:t>
    </dgm:pt>
    <dgm:pt modelId="{31B972CD-B8C9-42C9-9155-5C17A198B7E6}" type="sibTrans" cxnId="{29DC0633-0763-4C65-9FC5-34311DB8E7C4}">
      <dgm:prSet/>
      <dgm:spPr/>
      <dgm:t>
        <a:bodyPr/>
        <a:lstStyle/>
        <a:p>
          <a:endParaRPr kumimoji="1" lang="ja-JP" altLang="en-US" sz="1100"/>
        </a:p>
      </dgm:t>
    </dgm:pt>
    <dgm:pt modelId="{75A5FB90-9827-4071-81E4-86034DE4D839}">
      <dgm:prSet phldrT="[テキスト]" custT="1"/>
      <dgm:spPr/>
      <dgm:t>
        <a:bodyPr/>
        <a:lstStyle/>
        <a:p>
          <a:r>
            <a:rPr lang="ja-JP" altLang="en-US" sz="4000" dirty="0"/>
            <a:t>送料の負担を</a:t>
          </a:r>
          <a:endParaRPr lang="en-US" altLang="ja-JP" sz="4000" dirty="0"/>
        </a:p>
        <a:p>
          <a:r>
            <a:rPr lang="ja-JP" altLang="en-US" sz="4000" dirty="0"/>
            <a:t>だれがするか</a:t>
          </a:r>
          <a:endParaRPr kumimoji="1" lang="ja-JP" altLang="en-US" sz="4000" dirty="0"/>
        </a:p>
      </dgm:t>
    </dgm:pt>
    <dgm:pt modelId="{06D9473D-5FCC-4CEE-B162-405AE4C2839B}" type="parTrans" cxnId="{6D868355-3982-4280-9888-2CF7995B28B8}">
      <dgm:prSet/>
      <dgm:spPr/>
      <dgm:t>
        <a:bodyPr/>
        <a:lstStyle/>
        <a:p>
          <a:endParaRPr kumimoji="1" lang="ja-JP" altLang="en-US" sz="1100"/>
        </a:p>
      </dgm:t>
    </dgm:pt>
    <dgm:pt modelId="{A14301B3-2973-4650-9678-6A9A91F470D4}" type="sibTrans" cxnId="{6D868355-3982-4280-9888-2CF7995B28B8}">
      <dgm:prSet/>
      <dgm:spPr/>
      <dgm:t>
        <a:bodyPr/>
        <a:lstStyle/>
        <a:p>
          <a:endParaRPr kumimoji="1" lang="ja-JP" altLang="en-US" sz="1100"/>
        </a:p>
      </dgm:t>
    </dgm:pt>
    <dgm:pt modelId="{3F64B139-B8AC-4A00-93C4-57780381EAC0}" type="pres">
      <dgm:prSet presAssocID="{7753F4B9-AEB9-41FF-B6DA-AB8BD61F360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8CA7180-21BA-46B1-9274-B766B60D3DA3}" type="pres">
      <dgm:prSet presAssocID="{CD2AA158-4698-4CC8-9CBD-9F261E92C1CD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F23F8B2-B4E1-4B86-96CC-7A06563A06CE}" type="pres">
      <dgm:prSet presAssocID="{31B972CD-B8C9-42C9-9155-5C17A198B7E6}" presName="sibTrans" presStyleCnt="0"/>
      <dgm:spPr/>
    </dgm:pt>
    <dgm:pt modelId="{E9004EBC-95E0-4862-93CE-7FC0912984CD}" type="pres">
      <dgm:prSet presAssocID="{75A5FB90-9827-4071-81E4-86034DE4D839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785A74A-7E8C-4F92-A2C0-904707D475CD}" type="presOf" srcId="{7753F4B9-AEB9-41FF-B6DA-AB8BD61F360A}" destId="{3F64B139-B8AC-4A00-93C4-57780381EAC0}" srcOrd="0" destOrd="0" presId="urn:microsoft.com/office/officeart/2005/8/layout/default"/>
    <dgm:cxn modelId="{5D7931B8-A20C-417F-B8BF-8E39781974F8}" type="presOf" srcId="{CD2AA158-4698-4CC8-9CBD-9F261E92C1CD}" destId="{B8CA7180-21BA-46B1-9274-B766B60D3DA3}" srcOrd="0" destOrd="0" presId="urn:microsoft.com/office/officeart/2005/8/layout/default"/>
    <dgm:cxn modelId="{29DC0633-0763-4C65-9FC5-34311DB8E7C4}" srcId="{7753F4B9-AEB9-41FF-B6DA-AB8BD61F360A}" destId="{CD2AA158-4698-4CC8-9CBD-9F261E92C1CD}" srcOrd="0" destOrd="0" parTransId="{0ECC630D-D3A5-4B6A-B546-03265C06F160}" sibTransId="{31B972CD-B8C9-42C9-9155-5C17A198B7E6}"/>
    <dgm:cxn modelId="{6D868355-3982-4280-9888-2CF7995B28B8}" srcId="{7753F4B9-AEB9-41FF-B6DA-AB8BD61F360A}" destId="{75A5FB90-9827-4071-81E4-86034DE4D839}" srcOrd="1" destOrd="0" parTransId="{06D9473D-5FCC-4CEE-B162-405AE4C2839B}" sibTransId="{A14301B3-2973-4650-9678-6A9A91F470D4}"/>
    <dgm:cxn modelId="{0EF7DA98-27E4-46C5-9C20-E892171FA986}" type="presOf" srcId="{75A5FB90-9827-4071-81E4-86034DE4D839}" destId="{E9004EBC-95E0-4862-93CE-7FC0912984CD}" srcOrd="0" destOrd="0" presId="urn:microsoft.com/office/officeart/2005/8/layout/default"/>
    <dgm:cxn modelId="{E00440AE-02F6-4756-9C02-DB04FD882E90}" type="presParOf" srcId="{3F64B139-B8AC-4A00-93C4-57780381EAC0}" destId="{B8CA7180-21BA-46B1-9274-B766B60D3DA3}" srcOrd="0" destOrd="0" presId="urn:microsoft.com/office/officeart/2005/8/layout/default"/>
    <dgm:cxn modelId="{33889C1D-7787-4A77-B09C-BCD63534C368}" type="presParOf" srcId="{3F64B139-B8AC-4A00-93C4-57780381EAC0}" destId="{DF23F8B2-B4E1-4B86-96CC-7A06563A06CE}" srcOrd="1" destOrd="0" presId="urn:microsoft.com/office/officeart/2005/8/layout/default"/>
    <dgm:cxn modelId="{A335F181-E086-4A77-8C59-2049C5582061}" type="presParOf" srcId="{3F64B139-B8AC-4A00-93C4-57780381EAC0}" destId="{E9004EBC-95E0-4862-93CE-7FC0912984C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79B63-DF12-433A-8E64-7D7E8128EB76}">
      <dsp:nvSpPr>
        <dsp:cNvPr id="0" name=""/>
        <dsp:cNvSpPr/>
      </dsp:nvSpPr>
      <dsp:spPr>
        <a:xfrm>
          <a:off x="0" y="372484"/>
          <a:ext cx="2995025" cy="1797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800" b="1" kern="1200" dirty="0"/>
            <a:t>家庭と農家の</a:t>
          </a:r>
          <a:endParaRPr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800" b="1" kern="1200" dirty="0"/>
            <a:t>マッチング</a:t>
          </a:r>
          <a:endParaRPr kumimoji="1" lang="ja-JP" altLang="en-US" sz="2800" b="1" kern="1200" dirty="0"/>
        </a:p>
      </dsp:txBody>
      <dsp:txXfrm>
        <a:off x="0" y="372484"/>
        <a:ext cx="2995025" cy="1797015"/>
      </dsp:txXfrm>
    </dsp:sp>
    <dsp:sp modelId="{48CAEAD1-D0CD-4151-BE73-6536B80CC0FF}">
      <dsp:nvSpPr>
        <dsp:cNvPr id="0" name=""/>
        <dsp:cNvSpPr/>
      </dsp:nvSpPr>
      <dsp:spPr>
        <a:xfrm>
          <a:off x="3294528" y="372484"/>
          <a:ext cx="2995025" cy="1797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800" b="1" kern="1200" dirty="0"/>
            <a:t>堆肥と野菜の</a:t>
          </a:r>
          <a:endParaRPr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800" b="1" kern="1200" dirty="0"/>
            <a:t>交換申請も行う</a:t>
          </a:r>
          <a:endParaRPr kumimoji="1" lang="ja-JP" altLang="en-US" sz="2800" b="1" kern="1200" dirty="0"/>
        </a:p>
      </dsp:txBody>
      <dsp:txXfrm>
        <a:off x="3294528" y="372484"/>
        <a:ext cx="2995025" cy="1797015"/>
      </dsp:txXfrm>
    </dsp:sp>
    <dsp:sp modelId="{AEF16C8A-AB8C-430B-85F0-9898D3AF859E}">
      <dsp:nvSpPr>
        <dsp:cNvPr id="0" name=""/>
        <dsp:cNvSpPr/>
      </dsp:nvSpPr>
      <dsp:spPr>
        <a:xfrm>
          <a:off x="6589057" y="372484"/>
          <a:ext cx="2995025" cy="1797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堆肥の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栄養測定器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との連携</a:t>
          </a:r>
        </a:p>
      </dsp:txBody>
      <dsp:txXfrm>
        <a:off x="6589057" y="372484"/>
        <a:ext cx="2995025" cy="1797015"/>
      </dsp:txXfrm>
    </dsp:sp>
    <dsp:sp modelId="{AC993E29-A7EF-4F4F-A151-1218CB662556}">
      <dsp:nvSpPr>
        <dsp:cNvPr id="0" name=""/>
        <dsp:cNvSpPr/>
      </dsp:nvSpPr>
      <dsp:spPr>
        <a:xfrm>
          <a:off x="0" y="2449630"/>
          <a:ext cx="2995025" cy="1797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お役立ち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情報コラム</a:t>
          </a:r>
        </a:p>
      </dsp:txBody>
      <dsp:txXfrm>
        <a:off x="0" y="2449630"/>
        <a:ext cx="2995025" cy="1797015"/>
      </dsp:txXfrm>
    </dsp:sp>
    <dsp:sp modelId="{59E62057-D07D-4C6D-95F6-07600A29EC75}">
      <dsp:nvSpPr>
        <dsp:cNvPr id="0" name=""/>
        <dsp:cNvSpPr/>
      </dsp:nvSpPr>
      <dsp:spPr>
        <a:xfrm>
          <a:off x="3294528" y="2469002"/>
          <a:ext cx="2995025" cy="1797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800" b="1" kern="1200" dirty="0"/>
            <a:t>SNS</a:t>
          </a:r>
          <a:r>
            <a:rPr kumimoji="1" lang="ja-JP" altLang="en-US" sz="2800" b="1" kern="1200" dirty="0"/>
            <a:t>機能</a:t>
          </a:r>
        </a:p>
      </dsp:txBody>
      <dsp:txXfrm>
        <a:off x="3294528" y="2469002"/>
        <a:ext cx="2995025" cy="1797015"/>
      </dsp:txXfrm>
    </dsp:sp>
    <dsp:sp modelId="{4FD83A58-F9CD-4258-9A78-C8B18BEEB5A4}">
      <dsp:nvSpPr>
        <dsp:cNvPr id="0" name=""/>
        <dsp:cNvSpPr/>
      </dsp:nvSpPr>
      <dsp:spPr>
        <a:xfrm>
          <a:off x="6589057" y="2469002"/>
          <a:ext cx="2995025" cy="1797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肥料の栄養価を</a:t>
          </a:r>
          <a:endParaRPr kumimoji="1" lang="en-US" altLang="ja-JP" sz="2800" b="1" kern="1200" dirty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800" b="1" kern="1200" dirty="0"/>
            <a:t>ランキング付け</a:t>
          </a:r>
        </a:p>
      </dsp:txBody>
      <dsp:txXfrm>
        <a:off x="6589057" y="2469002"/>
        <a:ext cx="2995025" cy="1797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CA7180-21BA-46B1-9274-B766B60D3DA3}">
      <dsp:nvSpPr>
        <dsp:cNvPr id="0" name=""/>
        <dsp:cNvSpPr/>
      </dsp:nvSpPr>
      <dsp:spPr>
        <a:xfrm>
          <a:off x="1267" y="337797"/>
          <a:ext cx="4942550" cy="29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kern="1200" dirty="0"/>
            <a:t>返礼品と堆肥の</a:t>
          </a:r>
          <a:endParaRPr lang="en-US" altLang="ja-JP" sz="4000" kern="1200" dirty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kern="1200" dirty="0"/>
            <a:t>つり合いが取れない</a:t>
          </a:r>
          <a:endParaRPr kumimoji="1" lang="ja-JP" altLang="en-US" sz="4000" kern="1200" dirty="0"/>
        </a:p>
      </dsp:txBody>
      <dsp:txXfrm>
        <a:off x="1267" y="337797"/>
        <a:ext cx="4942550" cy="2965530"/>
      </dsp:txXfrm>
    </dsp:sp>
    <dsp:sp modelId="{E9004EBC-95E0-4862-93CE-7FC0912984CD}">
      <dsp:nvSpPr>
        <dsp:cNvPr id="0" name=""/>
        <dsp:cNvSpPr/>
      </dsp:nvSpPr>
      <dsp:spPr>
        <a:xfrm>
          <a:off x="5438073" y="337797"/>
          <a:ext cx="4942550" cy="29655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kern="1200" dirty="0"/>
            <a:t>送料の負担を</a:t>
          </a:r>
          <a:endParaRPr lang="en-US" altLang="ja-JP" sz="4000" kern="1200" dirty="0"/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4000" kern="1200" dirty="0"/>
            <a:t>だれがするか</a:t>
          </a:r>
          <a:endParaRPr kumimoji="1" lang="ja-JP" altLang="en-US" sz="4000" kern="1200" dirty="0"/>
        </a:p>
      </dsp:txBody>
      <dsp:txXfrm>
        <a:off x="5438073" y="337797"/>
        <a:ext cx="4942550" cy="2965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B03BE6D-D330-45F0-9681-F58E537858E3}" type="datetime4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2021年9月21日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428948-F85C-40F5-A0E6-1A702B928FCC}" type="datetime4">
              <a:rPr lang="ja-JP" altLang="en-US" smtClean="0"/>
              <a:pPr/>
              <a:t>2021年9月21日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dirty="0"/>
              <a:t>クリックしてマスター テキストのスタイルを編集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7542409-6A04-4DC6-AC3A-D3758287A8F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ja-JP" smtClean="0"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593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ja-JP" altLang="en-US" sz="900" dirty="0"/>
          </a:p>
          <a:p>
            <a:endParaRPr kumimoji="1" lang="en-US" altLang="ja-JP" sz="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ja-JP" smtClean="0"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462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9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7542409-6A04-4DC6-AC3A-D3758287A8F2}" type="slidenum">
              <a:rPr lang="en-US" altLang="ja-JP" smtClean="0"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362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ja-JP" altLang="en-US" sz="1200" dirty="0"/>
          </a:p>
          <a:p>
            <a:endParaRPr kumimoji="1" lang="en-US" altLang="ja-JP" sz="12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altLang="ja-JP" smtClean="0"/>
              <a:pPr/>
              <a:t>11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992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/>
              <a:t>マスター サブタイトルの書式設定</a:t>
            </a:r>
            <a:endParaRPr lang="ja-JP" altLang="en-US" dirty="0"/>
          </a:p>
        </p:txBody>
      </p:sp>
      <p:pic>
        <p:nvPicPr>
          <p:cNvPr id="8" name="画像 7" descr="真っ青な空に浮かぶふわふわとした白い雲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画像 9" descr="植物の新芽のクローズ アップ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画像 10" descr="波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DA74F8-8888-4BC9-840F-A8DFA3B5F9EE}" type="datetime4">
              <a:rPr lang="ja-JP" altLang="en-US" smtClean="0"/>
              <a:t>2021年9月21日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C27CDB-E3D0-451C-9112-C8D4BDC5D947}" type="datetime4">
              <a:rPr lang="ja-JP" altLang="en-US" smtClean="0"/>
              <a:t>2021年9月21日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926573-7359-4C16-A18E-9979E3F3B395}" type="datetime4">
              <a:rPr lang="ja-JP" altLang="en-US" smtClean="0"/>
              <a:t>2021年9月21日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pic>
        <p:nvPicPr>
          <p:cNvPr id="11" name="画像 10" descr="緑色の植物のクローズ アップ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画像 8" descr="波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F3D5D2-807E-40C4-9E89-A67C71B8570F}" type="datetime4">
              <a:rPr lang="ja-JP" altLang="en-US" smtClean="0"/>
              <a:t>2021年9月21日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/>
              <a:t>‹#›</a:t>
            </a:fld>
            <a:endParaRPr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D346C6-4F53-43E5-AB70-DA241CC20B08}" type="datetime4">
              <a:rPr lang="ja-JP" altLang="en-US" smtClean="0"/>
              <a:t>2021年9月21日</a:t>
            </a:fld>
            <a:endParaRPr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F378D3-ED99-44B6-8C84-295B577F9E81}" type="datetime4">
              <a:rPr lang="ja-JP" altLang="en-US" smtClean="0"/>
              <a:t>2021年9月21日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92BCAA-9B73-41A6-A601-0565753E8761}" type="datetime4">
              <a:rPr lang="ja-JP" altLang="en-US" smtClean="0"/>
              <a:t>2021年9月21日</a:t>
            </a:fld>
            <a:endParaRPr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  <a:p>
            <a:pPr lvl="1" rtl="0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rtl="0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rtl="0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rtl="0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B67B8-9519-436B-B463-7DE082A5D867}" type="datetime4">
              <a:rPr lang="ja-JP" altLang="en-US" smtClean="0"/>
              <a:t>2021年9月21日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/>
              <a:t>マスター タイトルの書式設定</a:t>
            </a:r>
            <a:endParaRPr lang="ja-JP" altLang="en-US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/>
              <a:t>アイコンをクリックして図を追加</a:t>
            </a:r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en-US" altLang="ja-JP" smtClean="0"/>
              <a:t>‹#›</a:t>
            </a:fld>
            <a:endParaRPr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D8FF83-14C1-4FAD-88BD-8782E3B786FA}" type="datetime4">
              <a:rPr lang="ja-JP" altLang="en-US" smtClean="0"/>
              <a:t>2021年9月21日</a:t>
            </a:fld>
            <a:endParaRPr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ja-JP" altLang="en-US" dirty="0"/>
              <a:t>フッターを追加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長方形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長方形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dirty="0"/>
              <a:t>マスター テキストのスタイルを編集する</a:t>
            </a:r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3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CD8D479-8942-46E8-A226-A4E01F7A105C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15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19F575A6-731E-471D-AFDE-B5ECDD82D801}" type="datetime4">
              <a:rPr lang="ja-JP" altLang="en-US" smtClean="0"/>
              <a:pPr/>
              <a:t>2021年9月21日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/>
              <a:t>フッターを追加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kumimoji="1" sz="3400" kern="1200">
          <a:solidFill>
            <a:schemeClr val="accent1">
              <a:lumMod val="7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ysafe.stisda.ac.id/2020/06/blog-post_726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licdomainq.net/corrugated-fiberboard-0041723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77349" y="2285998"/>
            <a:ext cx="4846320" cy="1887929"/>
          </a:xfrm>
        </p:spPr>
        <p:txBody>
          <a:bodyPr rtlCol="0">
            <a:normAutofit/>
          </a:bodyPr>
          <a:lstStyle/>
          <a:p>
            <a:pPr algn="ctr"/>
            <a:r>
              <a:rPr lang="en-US" altLang="ja-JP" sz="6600" dirty="0" smtClean="0"/>
              <a:t>COMP</a:t>
            </a:r>
            <a:r>
              <a:rPr lang="ja-JP" altLang="en-US" sz="6600" dirty="0" smtClean="0"/>
              <a:t>🍃</a:t>
            </a:r>
            <a:r>
              <a:rPr lang="en-US" altLang="ja-JP" sz="6600" dirty="0" smtClean="0"/>
              <a:t/>
            </a:r>
            <a:br>
              <a:rPr lang="en-US" altLang="ja-JP" sz="6600" dirty="0" smtClean="0"/>
            </a:br>
            <a:r>
              <a:rPr lang="ja-JP" altLang="en-US" sz="4000" dirty="0"/>
              <a:t>お手軽コンポストアプリ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751777" y="4369982"/>
            <a:ext cx="4846320" cy="481773"/>
          </a:xfrm>
        </p:spPr>
        <p:txBody>
          <a:bodyPr rtlCol="0">
            <a:normAutofit fontScale="92500"/>
          </a:bodyPr>
          <a:lstStyle/>
          <a:p>
            <a:r>
              <a:rPr lang="en-US" altLang="ja-JP" dirty="0"/>
              <a:t>AGS</a:t>
            </a:r>
            <a:r>
              <a:rPr lang="ja-JP" altLang="en-US" dirty="0"/>
              <a:t>株式会社　</a:t>
            </a:r>
            <a:r>
              <a:rPr lang="ja-JP" altLang="en-US" dirty="0" smtClean="0"/>
              <a:t>大田真衣、</a:t>
            </a:r>
            <a:r>
              <a:rPr lang="ja-JP" altLang="en-US" dirty="0"/>
              <a:t>古渡佳乃、</a:t>
            </a:r>
            <a:r>
              <a:rPr lang="ja-JP" altLang="en-US" dirty="0" smtClean="0"/>
              <a:t>長谷部里佳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9939" y="366703"/>
            <a:ext cx="9371949" cy="1183566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3-3.  </a:t>
            </a:r>
            <a:r>
              <a:rPr lang="ja-JP" altLang="en-US" sz="3600" dirty="0"/>
              <a:t>アプリケーションの機能紹介</a:t>
            </a:r>
            <a:endParaRPr kumimoji="1" lang="ja-JP" altLang="en-US" sz="3600" dirty="0"/>
          </a:p>
        </p:txBody>
      </p:sp>
      <p:graphicFrame>
        <p:nvGraphicFramePr>
          <p:cNvPr id="7" name="図表 6"/>
          <p:cNvGraphicFramePr/>
          <p:nvPr>
            <p:extLst>
              <p:ext uri="{D42A27DB-BD31-4B8C-83A1-F6EECF244321}">
                <p14:modId xmlns:p14="http://schemas.microsoft.com/office/powerpoint/2010/main" val="2673286394"/>
              </p:ext>
            </p:extLst>
          </p:nvPr>
        </p:nvGraphicFramePr>
        <p:xfrm>
          <a:off x="1338841" y="1695795"/>
          <a:ext cx="9584083" cy="4638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32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1085" y="317276"/>
            <a:ext cx="9371949" cy="1183566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4-1.</a:t>
            </a:r>
            <a:r>
              <a:rPr lang="ja-JP" altLang="en-US" sz="3600" dirty="0" smtClean="0"/>
              <a:t>当アプリの</a:t>
            </a:r>
            <a:r>
              <a:rPr lang="ja-JP" altLang="en-US" sz="3600" dirty="0"/>
              <a:t>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64276" y="1693851"/>
            <a:ext cx="10540539" cy="48015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ja-JP" altLang="en-US" sz="3200" dirty="0"/>
              <a:t>　</a:t>
            </a:r>
            <a:r>
              <a:rPr kumimoji="1" lang="ja-JP" altLang="en-US" sz="3200" dirty="0">
                <a:solidFill>
                  <a:srgbClr val="FF0000"/>
                </a:solidFill>
              </a:rPr>
              <a:t>食品ロスを減らす</a:t>
            </a:r>
            <a:r>
              <a:rPr kumimoji="1" lang="ja-JP" altLang="en-US" sz="3200" dirty="0"/>
              <a:t>ことができる</a:t>
            </a:r>
            <a:endParaRPr kumimoji="1" lang="en-US" altLang="ja-JP" sz="3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3200" dirty="0"/>
              <a:t>　地産地消で</a:t>
            </a:r>
            <a:r>
              <a:rPr lang="ja-JP" altLang="en-US" sz="3200" dirty="0">
                <a:solidFill>
                  <a:srgbClr val="FF0000"/>
                </a:solidFill>
              </a:rPr>
              <a:t>地域活性化</a:t>
            </a:r>
            <a:r>
              <a:rPr lang="ja-JP" altLang="en-US" sz="3200" dirty="0"/>
              <a:t>を促す</a:t>
            </a:r>
            <a:endParaRPr lang="en-US" altLang="ja-JP" sz="3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3200" dirty="0"/>
              <a:t>　環境問題への意識向上</a:t>
            </a:r>
            <a:endParaRPr lang="en-US" altLang="ja-JP" sz="3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3200" dirty="0"/>
              <a:t>　堆肥の需要にこたえる</a:t>
            </a:r>
            <a:endParaRPr lang="en-US" altLang="ja-JP" sz="3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3200" dirty="0"/>
              <a:t>　ダンボールコンポストを利用して、</a:t>
            </a:r>
            <a:r>
              <a:rPr lang="ja-JP" altLang="en-US" sz="3200" dirty="0">
                <a:solidFill>
                  <a:srgbClr val="FF0000"/>
                </a:solidFill>
              </a:rPr>
              <a:t>そのまま送る</a:t>
            </a:r>
            <a:r>
              <a:rPr lang="ja-JP" altLang="en-US" sz="3200" dirty="0"/>
              <a:t>ことができる</a:t>
            </a:r>
            <a:endParaRPr lang="en-US" altLang="ja-JP" sz="3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3200" dirty="0"/>
              <a:t>　</a:t>
            </a:r>
            <a:r>
              <a:rPr lang="ja-JP" altLang="en-US" sz="3200" dirty="0">
                <a:solidFill>
                  <a:srgbClr val="FF0000"/>
                </a:solidFill>
              </a:rPr>
              <a:t>無農薬野菜</a:t>
            </a:r>
            <a:r>
              <a:rPr lang="ja-JP" altLang="en-US" sz="3200" dirty="0"/>
              <a:t>の栽培に貢献</a:t>
            </a:r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lang="en-US" altLang="ja-JP" sz="2000" dirty="0"/>
          </a:p>
          <a:p>
            <a:pPr>
              <a:lnSpc>
                <a:spcPct val="150000"/>
              </a:lnSpc>
            </a:pP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85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0424" y="490639"/>
            <a:ext cx="9371949" cy="1183566"/>
          </a:xfrm>
        </p:spPr>
        <p:txBody>
          <a:bodyPr>
            <a:normAutofit/>
          </a:bodyPr>
          <a:lstStyle/>
          <a:p>
            <a:pPr marL="0" indent="0"/>
            <a:r>
              <a:rPr lang="en-US" altLang="ja-JP" sz="3600" dirty="0" smtClean="0"/>
              <a:t>4-2.</a:t>
            </a:r>
            <a:r>
              <a:rPr lang="ja-JP" altLang="en-US" sz="3600" dirty="0" smtClean="0"/>
              <a:t>当アプリの</a:t>
            </a:r>
            <a:r>
              <a:rPr lang="ja-JP" altLang="en-US" sz="3600" dirty="0"/>
              <a:t>課題点</a:t>
            </a:r>
            <a:endParaRPr lang="en-US" altLang="ja-JP" sz="3600" dirty="0"/>
          </a:p>
        </p:txBody>
      </p:sp>
      <p:graphicFrame>
        <p:nvGraphicFramePr>
          <p:cNvPr id="7" name="図表 6">
            <a:extLst>
              <a:ext uri="{FF2B5EF4-FFF2-40B4-BE49-F238E27FC236}">
                <a16:creationId xmlns:a16="http://schemas.microsoft.com/office/drawing/2014/main" id="{1B938EC3-5D22-4C25-BC04-EF8A81EFB3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149420"/>
              </p:ext>
            </p:extLst>
          </p:nvPr>
        </p:nvGraphicFramePr>
        <p:xfrm>
          <a:off x="1093417" y="2158313"/>
          <a:ext cx="10381891" cy="364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16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600" dirty="0"/>
              <a:t>5</a:t>
            </a:r>
            <a:r>
              <a:rPr lang="en-US" altLang="ja-JP" sz="3600" dirty="0" smtClean="0"/>
              <a:t>.</a:t>
            </a:r>
            <a:r>
              <a:rPr kumimoji="1" lang="ja-JP" altLang="en-US" sz="3600" dirty="0" smtClean="0"/>
              <a:t>今後</a:t>
            </a:r>
            <a:r>
              <a:rPr kumimoji="1" lang="ja-JP" altLang="en-US" sz="3600" dirty="0"/>
              <a:t>の展望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7205" y="1771902"/>
            <a:ext cx="11557590" cy="439012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kumimoji="1" lang="ja-JP" altLang="en-US" sz="2800" b="1" dirty="0">
                <a:solidFill>
                  <a:schemeClr val="tx1">
                    <a:lumMod val="50000"/>
                  </a:schemeClr>
                </a:solidFill>
              </a:rPr>
              <a:t>１．自治体との連携で地産地消の拡大</a:t>
            </a:r>
            <a:endParaRPr kumimoji="1" lang="en-US" altLang="ja-JP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kumimoji="1" lang="ja-JP" altLang="en-US" sz="2800" b="1" dirty="0">
                <a:solidFill>
                  <a:schemeClr val="tx1">
                    <a:lumMod val="50000"/>
                  </a:schemeClr>
                </a:solidFill>
              </a:rPr>
              <a:t>２．家庭だけでなく、学校と農家も</a:t>
            </a:r>
            <a:r>
              <a:rPr kumimoji="1" lang="ja-JP" altLang="en-US" sz="2800" b="1" dirty="0" smtClean="0">
                <a:solidFill>
                  <a:schemeClr val="tx1">
                    <a:lumMod val="50000"/>
                  </a:schemeClr>
                </a:solidFill>
              </a:rPr>
              <a:t>マッチング</a:t>
            </a:r>
            <a:r>
              <a:rPr lang="ja-JP" altLang="en-US" sz="2800" dirty="0" smtClean="0">
                <a:solidFill>
                  <a:schemeClr val="tx1">
                    <a:lumMod val="50000"/>
                  </a:schemeClr>
                </a:solidFill>
              </a:rPr>
              <a:t>（</a:t>
            </a:r>
            <a:r>
              <a:rPr kumimoji="1" lang="ja-JP" altLang="en-US" sz="2800" dirty="0" smtClean="0">
                <a:solidFill>
                  <a:schemeClr val="tx1">
                    <a:lumMod val="50000"/>
                  </a:schemeClr>
                </a:solidFill>
              </a:rPr>
              <a:t>給食の残飯をコンポストへ）</a:t>
            </a:r>
            <a:endParaRPr kumimoji="1" lang="en-US" altLang="ja-JP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2800" dirty="0">
                <a:solidFill>
                  <a:schemeClr val="tx1">
                    <a:lumMod val="50000"/>
                  </a:schemeClr>
                </a:solidFill>
              </a:rPr>
              <a:t>　　→子供たちに環境問題への関心を持たせる</a:t>
            </a:r>
            <a:endParaRPr lang="en-US" altLang="ja-JP" sz="28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ja-JP" altLang="en-US" sz="2800" b="1" dirty="0">
                <a:solidFill>
                  <a:schemeClr val="tx1">
                    <a:lumMod val="50000"/>
                  </a:schemeClr>
                </a:solidFill>
              </a:rPr>
              <a:t>３．ランキング上位者に特典を与え、さらなる需要増加へ</a:t>
            </a:r>
            <a:endParaRPr lang="en-US" altLang="ja-JP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ja-JP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図 6" descr="部屋, 時計 が含まれている画像&#10;&#10;自動的に生成された説明">
            <a:extLst>
              <a:ext uri="{FF2B5EF4-FFF2-40B4-BE49-F238E27FC236}">
                <a16:creationId xmlns:a16="http://schemas.microsoft.com/office/drawing/2014/main" id="{A8466CF0-47EA-467D-8FD8-F67E2C2B89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87459" y="3732028"/>
            <a:ext cx="2125226" cy="25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参考資料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atinLnBrk="1"/>
            <a:endParaRPr kumimoji="1" lang="en-US" altLang="ja-JP" sz="2400" dirty="0" smtClean="0"/>
          </a:p>
          <a:p>
            <a:pPr latinLnBrk="1"/>
            <a:r>
              <a:rPr kumimoji="1" lang="ja-JP" altLang="en-US" sz="2400" dirty="0" smtClean="0"/>
              <a:t>「</a:t>
            </a:r>
            <a:r>
              <a:rPr lang="ja-JP" altLang="en-US" sz="2400" dirty="0" smtClean="0"/>
              <a:t>食品</a:t>
            </a:r>
            <a:r>
              <a:rPr lang="ja-JP" altLang="en-US" sz="2400" dirty="0"/>
              <a:t>ロスとは：農林水産省</a:t>
            </a:r>
            <a:r>
              <a:rPr lang="ja-JP" altLang="en-US" sz="2400" dirty="0" smtClean="0"/>
              <a:t>」　</a:t>
            </a:r>
            <a:r>
              <a:rPr lang="en-US" altLang="ja-JP" sz="2400" dirty="0"/>
              <a:t>https://</a:t>
            </a:r>
            <a:r>
              <a:rPr lang="en-US" altLang="ja-JP" sz="2400" dirty="0" smtClean="0"/>
              <a:t>www.maff.go.jp/j/shokusan/recycle/syoku_loss/161227_4.html</a:t>
            </a:r>
          </a:p>
          <a:p>
            <a:pPr latinLnBrk="1"/>
            <a:r>
              <a:rPr kumimoji="1" lang="ja-JP" altLang="en-US" sz="2400" dirty="0" smtClean="0"/>
              <a:t>「</a:t>
            </a:r>
            <a:r>
              <a:rPr lang="ja-JP" altLang="en-US" sz="2400" dirty="0" smtClean="0"/>
              <a:t>さいたま</a:t>
            </a:r>
            <a:r>
              <a:rPr lang="ja-JP" altLang="en-US" sz="2400" dirty="0"/>
              <a:t>市／さいたま市食品ロス削減</a:t>
            </a:r>
            <a:r>
              <a:rPr lang="ja-JP" altLang="en-US" sz="2400" dirty="0" smtClean="0"/>
              <a:t>プロジェクト」</a:t>
            </a:r>
            <a:r>
              <a:rPr lang="en-US" altLang="ja-JP" sz="2400" dirty="0" smtClean="0"/>
              <a:t> https</a:t>
            </a:r>
            <a:r>
              <a:rPr lang="en-US" altLang="ja-JP" sz="2400" dirty="0"/>
              <a:t>://</a:t>
            </a:r>
            <a:r>
              <a:rPr lang="en-US" altLang="ja-JP" sz="2400" dirty="0" smtClean="0"/>
              <a:t>www.city.saitama.jp/001/006/012/001/p060846.html</a:t>
            </a:r>
            <a:endParaRPr kumimoji="1" lang="en-US" altLang="ja-JP" sz="2400" dirty="0" smtClean="0"/>
          </a:p>
          <a:p>
            <a:pPr latinLnBrk="1"/>
            <a:r>
              <a:rPr kumimoji="1" lang="ja-JP" altLang="en-US" sz="2400" smtClean="0"/>
              <a:t>「</a:t>
            </a:r>
            <a:r>
              <a:rPr lang="ja-JP" altLang="en-US" sz="2400" smtClean="0"/>
              <a:t>コンポスト</a:t>
            </a:r>
            <a:r>
              <a:rPr lang="ja-JP" altLang="en-US" sz="2400" dirty="0"/>
              <a:t>とは？やり方、方法、作り方、メリット、デメリット、種類、堆肥、特徴など  </a:t>
            </a:r>
            <a:r>
              <a:rPr lang="en-US" altLang="ja-JP" sz="2400" dirty="0"/>
              <a:t>LFC</a:t>
            </a:r>
            <a:r>
              <a:rPr lang="ja-JP" altLang="en-US" sz="2400" dirty="0"/>
              <a:t>コンポスト</a:t>
            </a:r>
            <a:r>
              <a:rPr lang="ja-JP" altLang="en-US" sz="2400" dirty="0" smtClean="0"/>
              <a:t>」</a:t>
            </a:r>
            <a:r>
              <a:rPr lang="ja-JP" altLang="en-US" sz="2400" dirty="0"/>
              <a:t>　</a:t>
            </a:r>
            <a:r>
              <a:rPr lang="en-US" altLang="ja-JP" sz="2800" dirty="0" smtClean="0"/>
              <a:t>https</a:t>
            </a:r>
            <a:r>
              <a:rPr lang="en-US" altLang="ja-JP" sz="2800" dirty="0"/>
              <a:t>://lfc-compost.jp/about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39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425281" y="5524666"/>
            <a:ext cx="6474940" cy="716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19960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ja-JP" altLang="en-US" sz="3600" dirty="0"/>
              <a:t>目次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96779" y="1660787"/>
            <a:ext cx="11195221" cy="4349578"/>
          </a:xfrm>
        </p:spPr>
        <p:txBody>
          <a:bodyPr numCol="2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1-1.  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現在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の食品ロス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問題</a:t>
            </a:r>
            <a:endParaRPr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1-2.  </a:t>
            </a:r>
            <a:r>
              <a:rPr lang="ja-JP" altLang="en-US" sz="2400" dirty="0" smtClean="0"/>
              <a:t>さいたま</a:t>
            </a:r>
            <a:r>
              <a:rPr lang="ja-JP" altLang="en-US" sz="2400" dirty="0"/>
              <a:t>市の食品ロス問題</a:t>
            </a:r>
            <a:endParaRPr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2-1.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　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コンポスト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とは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2-2.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　コンポスト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の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メリット</a:t>
            </a:r>
            <a:endParaRPr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2-3.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　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コンポスト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を取り巻く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課題点</a:t>
            </a:r>
            <a:endParaRPr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ja-JP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3-1.  COMP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🍃について</a:t>
            </a:r>
            <a:endParaRPr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3-2.  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アプリケーションの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概要</a:t>
            </a:r>
            <a:endParaRPr lang="en-US" altLang="ja-JP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3-3.  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アプリケーション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の機能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紹介</a:t>
            </a:r>
            <a:endParaRPr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4-1.  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当アプリのメリット</a:t>
            </a:r>
            <a:endParaRPr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4-2.  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当アプリの課題点</a:t>
            </a:r>
            <a:endParaRPr lang="en-US" altLang="ja-JP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</a:rPr>
              <a:t>5.</a:t>
            </a:r>
            <a:r>
              <a:rPr lang="ja-JP" alt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ja-JP" altLang="en-US" sz="2400" dirty="0" smtClean="0">
                <a:solidFill>
                  <a:schemeClr val="accent1">
                    <a:lumMod val="50000"/>
                  </a:schemeClr>
                </a:solidFill>
              </a:rPr>
              <a:t>    今後の展望</a:t>
            </a:r>
            <a:endParaRPr lang="en-US" altLang="ja-JP" sz="2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C6B332-E9C3-4E43-9BE2-6D1365C2C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3" y="364809"/>
            <a:ext cx="9371949" cy="1183566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１</a:t>
            </a:r>
            <a:r>
              <a:rPr kumimoji="1" lang="en-US" altLang="ja-JP" sz="3600" dirty="0" smtClean="0"/>
              <a:t>-1</a:t>
            </a:r>
            <a:r>
              <a:rPr kumimoji="1" lang="ja-JP" altLang="en-US" sz="3600" dirty="0" err="1" smtClean="0"/>
              <a:t>．</a:t>
            </a:r>
            <a:r>
              <a:rPr kumimoji="1" lang="ja-JP" altLang="en-US" sz="3600" dirty="0"/>
              <a:t>現在の食品ロス問題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E2228AB-8949-4E39-9C27-8A8108057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12" y="1734185"/>
            <a:ext cx="9720092" cy="462068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000" dirty="0"/>
              <a:t>食品ロスは現在世界的な社会問題となっており、</a:t>
            </a:r>
            <a:r>
              <a:rPr lang="en-US" altLang="ja-JP" sz="2000" dirty="0"/>
              <a:t>SDGs</a:t>
            </a:r>
            <a:r>
              <a:rPr lang="ja-JP" altLang="en-US" sz="2000" dirty="0"/>
              <a:t>のターゲットの一つとなっている。</a:t>
            </a:r>
            <a:endParaRPr lang="en-US" altLang="ja-JP" sz="2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000" dirty="0"/>
              <a:t>現在日本でも、</a:t>
            </a:r>
            <a:r>
              <a:rPr lang="ja-JP" altLang="en-US" sz="2000" u="sng" dirty="0"/>
              <a:t>食品ロス削減推進法</a:t>
            </a:r>
            <a:r>
              <a:rPr lang="ja-JP" altLang="en-US" sz="2000" dirty="0"/>
              <a:t>が令和元年に交付・施行されるなど、</a:t>
            </a:r>
            <a:endParaRPr lang="en-US" altLang="ja-JP" sz="2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000" dirty="0"/>
              <a:t>解決に向けて意識が高まっている。</a:t>
            </a:r>
            <a:endParaRPr lang="en-US" altLang="ja-JP" sz="2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000" dirty="0"/>
              <a:t>日本の食品廃棄物等は</a:t>
            </a:r>
            <a:r>
              <a:rPr lang="ja-JP" altLang="en-US" sz="2400" dirty="0">
                <a:solidFill>
                  <a:srgbClr val="FF0000"/>
                </a:solidFill>
              </a:rPr>
              <a:t>年間</a:t>
            </a:r>
            <a:r>
              <a:rPr lang="en-US" altLang="ja-JP" sz="2400" dirty="0">
                <a:solidFill>
                  <a:srgbClr val="FF0000"/>
                </a:solidFill>
              </a:rPr>
              <a:t>2,531</a:t>
            </a:r>
            <a:r>
              <a:rPr lang="ja-JP" altLang="en-US" sz="2400" dirty="0">
                <a:solidFill>
                  <a:srgbClr val="FF0000"/>
                </a:solidFill>
              </a:rPr>
              <a:t>万</a:t>
            </a:r>
            <a:r>
              <a:rPr lang="en-US" altLang="ja-JP" sz="2400" dirty="0">
                <a:solidFill>
                  <a:srgbClr val="FF0000"/>
                </a:solidFill>
              </a:rPr>
              <a:t>t</a:t>
            </a:r>
            <a:r>
              <a:rPr lang="ja-JP" altLang="en-US" sz="2000" dirty="0"/>
              <a:t>、</a:t>
            </a:r>
            <a:endParaRPr lang="en-US" altLang="ja-JP" sz="2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000" dirty="0"/>
              <a:t>その中で本来食べられるのに捨てられる食品</a:t>
            </a:r>
            <a:endParaRPr lang="en-US" altLang="ja-JP" sz="2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000" dirty="0"/>
              <a:t>「食品ロス」の量は</a:t>
            </a:r>
            <a:r>
              <a:rPr lang="ja-JP" altLang="en-US" sz="2400" dirty="0">
                <a:solidFill>
                  <a:srgbClr val="FF0000"/>
                </a:solidFill>
              </a:rPr>
              <a:t>年間</a:t>
            </a:r>
            <a:r>
              <a:rPr lang="en-US" altLang="ja-JP" sz="2400" dirty="0">
                <a:solidFill>
                  <a:srgbClr val="FF0000"/>
                </a:solidFill>
              </a:rPr>
              <a:t>600</a:t>
            </a:r>
            <a:r>
              <a:rPr lang="ja-JP" altLang="en-US" sz="2400" dirty="0">
                <a:solidFill>
                  <a:srgbClr val="FF0000"/>
                </a:solidFill>
              </a:rPr>
              <a:t>万</a:t>
            </a:r>
            <a:r>
              <a:rPr lang="en-US" altLang="ja-JP" sz="2400" dirty="0">
                <a:solidFill>
                  <a:srgbClr val="FF0000"/>
                </a:solidFill>
              </a:rPr>
              <a:t>t</a:t>
            </a:r>
            <a:r>
              <a:rPr lang="ja-JP" altLang="en-US" sz="2000" dirty="0"/>
              <a:t>。</a:t>
            </a:r>
            <a:endParaRPr lang="en-US" altLang="ja-JP" sz="2000" dirty="0"/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000" dirty="0"/>
              <a:t>燃えるゴミの約４割は、生ごみである。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03E6EF-A9C9-4292-B0B5-74C8D92FF03B}"/>
              </a:ext>
            </a:extLst>
          </p:cNvPr>
          <p:cNvSpPr txBox="1"/>
          <p:nvPr/>
        </p:nvSpPr>
        <p:spPr>
          <a:xfrm>
            <a:off x="6262585" y="6106179"/>
            <a:ext cx="684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参考文献：農林水産省より</a:t>
            </a:r>
            <a:r>
              <a:rPr kumimoji="1" lang="en-US" altLang="ja-JP" sz="1400" dirty="0"/>
              <a:t>https://www.maff.go.jp/j/shokusan/recycle/syoku_loss/161227_4.html</a:t>
            </a:r>
            <a:endParaRPr kumimoji="1" lang="ja-JP" altLang="en-US" sz="1400" dirty="0"/>
          </a:p>
        </p:txBody>
      </p:sp>
      <p:pic>
        <p:nvPicPr>
          <p:cNvPr id="9" name="図 8" descr="グラフ&#10;&#10;自動的に生成された説明">
            <a:extLst>
              <a:ext uri="{FF2B5EF4-FFF2-40B4-BE49-F238E27FC236}">
                <a16:creationId xmlns:a16="http://schemas.microsoft.com/office/drawing/2014/main" id="{C8155C25-51B1-4420-BF0C-3B58BA91F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08" y="2923867"/>
            <a:ext cx="6255989" cy="30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4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29403" y="366508"/>
            <a:ext cx="9371949" cy="1183566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1-2.</a:t>
            </a:r>
            <a:r>
              <a:rPr kumimoji="1" lang="ja-JP" altLang="en-US" sz="3600" dirty="0" smtClean="0"/>
              <a:t>さいたま市の食品ロス問題</a:t>
            </a:r>
            <a:endParaRPr kumimoji="1" lang="ja-JP" altLang="en-US" sz="36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428" y="3597485"/>
            <a:ext cx="7814629" cy="264458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701749" y="1743739"/>
            <a:ext cx="109090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・市内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家庭から出る燃えるゴミのうち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6.3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％が、食品ロス（手</a:t>
            </a:r>
            <a:r>
              <a:rPr kumimoji="1" lang="ja-JP" altLang="en-US" sz="24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べ残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しや手つかず食品）</a:t>
            </a:r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2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・さいたま市では年間、約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14000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トン（市民一人当たり約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グラム）の食品が発生していると見込まれ、これは市内で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年収穫されるお米の約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倍の量に匹敵する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10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56439" y="370700"/>
            <a:ext cx="9371949" cy="1183566"/>
          </a:xfrm>
        </p:spPr>
        <p:txBody>
          <a:bodyPr rtlCol="0"/>
          <a:lstStyle/>
          <a:p>
            <a:r>
              <a:rPr lang="en-US" altLang="ja-JP" sz="3600" dirty="0" smtClean="0"/>
              <a:t>2-1.</a:t>
            </a:r>
            <a:r>
              <a:rPr lang="ja-JP" altLang="en-US" sz="3600" dirty="0" smtClean="0"/>
              <a:t>コンポスト</a:t>
            </a:r>
            <a:r>
              <a:rPr lang="ja-JP" altLang="en-US" sz="3600" dirty="0"/>
              <a:t>とは</a:t>
            </a:r>
            <a:r>
              <a:rPr lang="en-US" altLang="ja-JP" sz="3600" dirty="0"/>
              <a:t>…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07584" y="1692156"/>
            <a:ext cx="10506812" cy="4223412"/>
          </a:xfrm>
        </p:spPr>
        <p:txBody>
          <a:bodyPr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/>
              <a:t>家庭からでる食べ残し等の生ごみを資材と混ぜ、微生物の働きを活用して発酵・分解させ、堆肥に変換するシステム。</a:t>
            </a:r>
            <a:endParaRPr lang="en-US" altLang="ja-JP" sz="2400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sz="2400" dirty="0"/>
              <a:t>→</a:t>
            </a:r>
            <a:r>
              <a:rPr lang="ja-JP" altLang="en-US" sz="2400" dirty="0">
                <a:solidFill>
                  <a:srgbClr val="FF0000"/>
                </a:solidFill>
              </a:rPr>
              <a:t>コンポストは食品ロスの削減に</a:t>
            </a:r>
            <a:r>
              <a:rPr lang="ja-JP" altLang="en-US" sz="2400" dirty="0" smtClean="0">
                <a:solidFill>
                  <a:srgbClr val="FF0000"/>
                </a:solidFill>
              </a:rPr>
              <a:t>貢献できる！</a:t>
            </a:r>
            <a:endParaRPr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A4C695D6-CCF4-41D6-B09D-55D612BD8696}"/>
              </a:ext>
            </a:extLst>
          </p:cNvPr>
          <p:cNvSpPr/>
          <p:nvPr/>
        </p:nvSpPr>
        <p:spPr>
          <a:xfrm>
            <a:off x="435595" y="3281178"/>
            <a:ext cx="10413635" cy="2634390"/>
          </a:xfrm>
          <a:prstGeom prst="wedgeRoundRectCallout">
            <a:avLst>
              <a:gd name="adj1" fmla="val 49456"/>
              <a:gd name="adj2" fmla="val -6290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2400" b="1" dirty="0">
              <a:latin typeface="Amasis MT Pro Medium" panose="020B0604020202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800" dirty="0">
                <a:latin typeface="Amasis MT Pro Medium" panose="020B0604020202020204" pitchFamily="18" charset="0"/>
              </a:rPr>
              <a:t>ダンボールに資材を入れ、生ごみを投入してよくかき混ぜる</a:t>
            </a:r>
            <a:endParaRPr lang="en-US" altLang="ja-JP" sz="2800" dirty="0">
              <a:latin typeface="Amasis MT Pro Medium" panose="020B0604020202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800" dirty="0">
                <a:latin typeface="Amasis MT Pro Medium" panose="020B0604020202020204" pitchFamily="18" charset="0"/>
              </a:rPr>
              <a:t>最後に３週間ほど熟成させる</a:t>
            </a:r>
            <a:endParaRPr lang="en-US" altLang="ja-JP" sz="2800" dirty="0">
              <a:latin typeface="Amasis MT Pro Medium" panose="020B0604020202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800" dirty="0">
                <a:latin typeface="Amasis MT Pro Medium" panose="020B0604020202020204" pitchFamily="18" charset="0"/>
              </a:rPr>
              <a:t>安価で作り方が簡単なコンポスト</a:t>
            </a:r>
            <a:endParaRPr lang="en-US" altLang="ja-JP" sz="2800" dirty="0">
              <a:latin typeface="Amasis MT Pro Medium" panose="020B0604020202020204" pitchFamily="18" charset="0"/>
            </a:endParaRPr>
          </a:p>
        </p:txBody>
      </p:sp>
      <p:pic>
        <p:nvPicPr>
          <p:cNvPr id="9" name="図 8" descr="テーブル, ボックス が含まれている画像&#10;&#10;自動的に生成された説明">
            <a:extLst>
              <a:ext uri="{FF2B5EF4-FFF2-40B4-BE49-F238E27FC236}">
                <a16:creationId xmlns:a16="http://schemas.microsoft.com/office/drawing/2014/main" id="{A2B2A541-CD77-4E5C-8878-42D58A5F7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8310477" y="4598373"/>
            <a:ext cx="2538753" cy="189842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56439" y="3511474"/>
            <a:ext cx="4529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chemeClr val="accent3"/>
                </a:solidFill>
              </a:rPr>
              <a:t>ダンボールコンポスト</a:t>
            </a:r>
            <a:endParaRPr kumimoji="1" lang="ja-JP" altLang="en-US" sz="32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63781" y="309039"/>
            <a:ext cx="9371949" cy="1183566"/>
          </a:xfrm>
        </p:spPr>
        <p:txBody>
          <a:bodyPr rtlCol="0"/>
          <a:lstStyle/>
          <a:p>
            <a:r>
              <a:rPr lang="en-US" altLang="ja-JP" sz="3600" dirty="0" smtClean="0"/>
              <a:t>2-2.</a:t>
            </a:r>
            <a:r>
              <a:rPr lang="ja-JP" altLang="en-US" sz="3600" dirty="0" smtClean="0"/>
              <a:t>コンポスト</a:t>
            </a:r>
            <a:r>
              <a:rPr lang="ja-JP" altLang="en-US" sz="3600" dirty="0"/>
              <a:t>のメリット　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3781" y="2094805"/>
            <a:ext cx="10706793" cy="4125127"/>
          </a:xfrm>
        </p:spPr>
        <p:txBody>
          <a:bodyPr rtlCol="0"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3200" u="sng" dirty="0"/>
              <a:t>生ごみを捨てる手間がなくなる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3200" u="sng" dirty="0"/>
              <a:t>栄養豊富な堆肥を自作することができる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3200" u="sng" dirty="0"/>
              <a:t>できた堆肥は家庭菜園や花の栽培に活用できる</a:t>
            </a:r>
            <a:endParaRPr lang="en-US" altLang="ja-JP" sz="3200" u="sng" dirty="0"/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ja-JP" altLang="en-US" sz="3200" u="sng" dirty="0"/>
              <a:t>ごみ処理につかう二酸化炭素の排出量が削減される</a:t>
            </a:r>
          </a:p>
        </p:txBody>
      </p:sp>
    </p:spTree>
    <p:extLst>
      <p:ext uri="{BB962C8B-B14F-4D97-AF65-F5344CB8AC3E}">
        <p14:creationId xmlns:p14="http://schemas.microsoft.com/office/powerpoint/2010/main" val="39104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88750" y="374942"/>
            <a:ext cx="9371949" cy="1183566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2-3.</a:t>
            </a:r>
            <a:r>
              <a:rPr lang="ja-JP" altLang="en-US" sz="3600" dirty="0" smtClean="0"/>
              <a:t>コンポスト</a:t>
            </a:r>
            <a:r>
              <a:rPr lang="ja-JP" altLang="en-US" sz="3600" dirty="0"/>
              <a:t>を取り巻く課題点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10027" y="1742759"/>
            <a:ext cx="9371948" cy="46206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2800" u="sng" dirty="0"/>
              <a:t>コンポストの認知度が低い</a:t>
            </a:r>
            <a:endParaRPr kumimoji="1" lang="en-US" altLang="ja-JP" sz="2800" u="sng" dirty="0"/>
          </a:p>
          <a:p>
            <a:pPr marL="0" indent="0" algn="ctr">
              <a:buNone/>
            </a:pPr>
            <a:r>
              <a:rPr lang="ja-JP" altLang="en-US" sz="2800" u="sng" dirty="0"/>
              <a:t>家庭で堆肥を有効活用ができない</a:t>
            </a:r>
            <a:endParaRPr lang="en-US" altLang="ja-JP" sz="2800" u="sng" dirty="0"/>
          </a:p>
          <a:p>
            <a:pPr marL="0" indent="0" algn="ctr">
              <a:buNone/>
            </a:pPr>
            <a:r>
              <a:rPr lang="ja-JP" altLang="en-US" sz="2800" u="sng" dirty="0"/>
              <a:t>完成した堆肥が余る</a:t>
            </a:r>
            <a:endParaRPr lang="en-US" altLang="ja-JP" sz="2800" u="sng" dirty="0"/>
          </a:p>
          <a:p>
            <a:pPr marL="0" indent="0" algn="ctr">
              <a:buNone/>
            </a:pPr>
            <a:r>
              <a:rPr lang="ja-JP" altLang="en-US" sz="2800" u="sng" dirty="0"/>
              <a:t>堆肥の貰い手を見つける手段がない</a:t>
            </a:r>
            <a:endParaRPr lang="en-US" altLang="ja-JP" sz="2800" u="sng" dirty="0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5CD7074C-D654-489D-A7CC-B8163C7BA8A7}"/>
              </a:ext>
            </a:extLst>
          </p:cNvPr>
          <p:cNvSpPr/>
          <p:nvPr/>
        </p:nvSpPr>
        <p:spPr>
          <a:xfrm>
            <a:off x="1637716" y="3705135"/>
            <a:ext cx="9731799" cy="2658306"/>
          </a:xfrm>
          <a:prstGeom prst="rightArrow">
            <a:avLst>
              <a:gd name="adj1" fmla="val 64545"/>
              <a:gd name="adj2" fmla="val 4566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/>
              <a:t>コンポストの価値を広め、</a:t>
            </a:r>
            <a:endParaRPr kumimoji="1" lang="en-US" altLang="ja-JP" sz="3200" dirty="0"/>
          </a:p>
          <a:p>
            <a:pPr algn="ctr"/>
            <a:r>
              <a:rPr kumimoji="1" lang="ja-JP" altLang="en-US" sz="3200" dirty="0"/>
              <a:t>かつ堆肥の有効活用ができる環境が必要</a:t>
            </a:r>
          </a:p>
        </p:txBody>
      </p:sp>
    </p:spTree>
    <p:extLst>
      <p:ext uri="{BB962C8B-B14F-4D97-AF65-F5344CB8AC3E}">
        <p14:creationId xmlns:p14="http://schemas.microsoft.com/office/powerpoint/2010/main" val="4527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10026" y="626961"/>
            <a:ext cx="9371949" cy="1183566"/>
          </a:xfrm>
        </p:spPr>
        <p:txBody>
          <a:bodyPr/>
          <a:lstStyle/>
          <a:p>
            <a:r>
              <a:rPr lang="en-US" altLang="ja-JP" sz="3600" dirty="0">
                <a:solidFill>
                  <a:schemeClr val="accent1">
                    <a:lumMod val="50000"/>
                  </a:schemeClr>
                </a:solidFill>
              </a:rPr>
              <a:t>3-1.     </a:t>
            </a:r>
            <a:r>
              <a:rPr lang="en-US" altLang="ja-JP" sz="3600" dirty="0" smtClean="0">
                <a:solidFill>
                  <a:schemeClr val="accent1">
                    <a:lumMod val="50000"/>
                  </a:schemeClr>
                </a:solidFill>
              </a:rPr>
              <a:t>COMP</a:t>
            </a:r>
            <a:r>
              <a:rPr lang="ja-JP" altLang="en-US" sz="3600" dirty="0" smtClean="0">
                <a:solidFill>
                  <a:schemeClr val="accent1">
                    <a:lumMod val="50000"/>
                  </a:schemeClr>
                </a:solidFill>
              </a:rPr>
              <a:t>🍃について</a:t>
            </a:r>
            <a:r>
              <a:rPr lang="en-US" altLang="ja-JP" sz="3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ja-JP" sz="3600" dirty="0">
                <a:solidFill>
                  <a:schemeClr val="accent1">
                    <a:lumMod val="50000"/>
                  </a:schemeClr>
                </a:solidFill>
              </a:rPr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10027" y="1470308"/>
            <a:ext cx="9371948" cy="4620682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400" dirty="0" smtClean="0"/>
              <a:t>食品ロスとコンポストを取り巻く課題を解決するアプリケーション</a:t>
            </a:r>
            <a:r>
              <a:rPr kumimoji="1" lang="ja-JP" altLang="en-US" sz="3200" dirty="0" smtClean="0"/>
              <a:t>　</a:t>
            </a:r>
            <a:r>
              <a:rPr kumimoji="1" lang="ja-JP" altLang="en-US" sz="2800" dirty="0" smtClean="0"/>
              <a:t>　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lang="en-US" altLang="ja-JP" sz="2800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kumimoji="1" lang="en-US" altLang="ja-JP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altLang="ja-JP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kumimoji="1" lang="en-US" altLang="ja-JP" sz="8000" dirty="0" smtClean="0">
                <a:solidFill>
                  <a:srgbClr val="00B050"/>
                </a:solidFill>
              </a:rPr>
              <a:t>                        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86727" y="2337446"/>
            <a:ext cx="4018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dirty="0" smtClean="0">
                <a:solidFill>
                  <a:schemeClr val="accent1">
                    <a:lumMod val="75000"/>
                  </a:schemeClr>
                </a:solidFill>
              </a:rPr>
              <a:t>COMP</a:t>
            </a:r>
            <a:r>
              <a:rPr kumimoji="1" lang="ja-JP" altLang="en-US" sz="8000" dirty="0" smtClean="0">
                <a:solidFill>
                  <a:schemeClr val="accent1">
                    <a:lumMod val="75000"/>
                  </a:schemeClr>
                </a:solidFill>
              </a:rPr>
              <a:t>🍃</a:t>
            </a:r>
            <a:endParaRPr kumimoji="1" lang="ja-JP" alt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51596" y="4319059"/>
            <a:ext cx="9888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Comp</a:t>
            </a:r>
            <a:r>
              <a:rPr kumimoji="1" lang="en-US" altLang="ja-JP" sz="2800" dirty="0" smtClean="0"/>
              <a:t>ost</a:t>
            </a:r>
            <a:r>
              <a:rPr kumimoji="1" lang="ja-JP" altLang="en-US" sz="2800" dirty="0" smtClean="0"/>
              <a:t>の頭</a:t>
            </a:r>
            <a:r>
              <a:rPr kumimoji="1" lang="ja-JP" altLang="en-US" sz="2800" dirty="0"/>
              <a:t>３</a:t>
            </a:r>
            <a:r>
              <a:rPr kumimoji="1" lang="ja-JP" altLang="en-US" sz="2800" dirty="0" smtClean="0"/>
              <a:t>文字</a:t>
            </a:r>
            <a:endParaRPr kumimoji="1" lang="en-US" altLang="ja-JP" sz="2800" dirty="0" smtClean="0"/>
          </a:p>
          <a:p>
            <a:r>
              <a:rPr kumimoji="1" lang="en-US" altLang="ja-JP" sz="2800" dirty="0" smtClean="0">
                <a:solidFill>
                  <a:schemeClr val="accent1">
                    <a:lumMod val="75000"/>
                  </a:schemeClr>
                </a:solidFill>
              </a:rPr>
              <a:t>Com</a:t>
            </a:r>
            <a:r>
              <a:rPr kumimoji="1" lang="en-US" altLang="ja-JP" sz="2800" dirty="0" smtClean="0"/>
              <a:t> =</a:t>
            </a:r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“</a:t>
            </a:r>
            <a:r>
              <a:rPr kumimoji="1" lang="ja-JP" altLang="en-US" sz="2800" dirty="0" smtClean="0"/>
              <a:t>共に</a:t>
            </a:r>
            <a:r>
              <a:rPr kumimoji="1" lang="en-US" altLang="ja-JP" sz="2800" dirty="0" smtClean="0"/>
              <a:t>”</a:t>
            </a:r>
            <a:r>
              <a:rPr kumimoji="1" lang="ja-JP" altLang="en-US" sz="2800" dirty="0" smtClean="0"/>
              <a:t>　家庭と農家が共に地域活性化を生み出す</a:t>
            </a:r>
            <a:r>
              <a:rPr kumimoji="1" lang="en-US" altLang="ja-JP" sz="2800" dirty="0" smtClean="0"/>
              <a:t> </a:t>
            </a:r>
            <a:endParaRPr kumimoji="1" lang="ja-JP" altLang="en-US" sz="2800" dirty="0"/>
          </a:p>
        </p:txBody>
      </p:sp>
      <p:sp>
        <p:nvSpPr>
          <p:cNvPr id="9" name="角丸四角形 8"/>
          <p:cNvSpPr/>
          <p:nvPr/>
        </p:nvSpPr>
        <p:spPr>
          <a:xfrm>
            <a:off x="826590" y="3796651"/>
            <a:ext cx="10538820" cy="1998921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409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123" y="228811"/>
            <a:ext cx="9371949" cy="1183566"/>
          </a:xfrm>
        </p:spPr>
        <p:txBody>
          <a:bodyPr/>
          <a:lstStyle/>
          <a:p>
            <a:r>
              <a:rPr lang="en-US" altLang="ja-JP" sz="3600" dirty="0" smtClean="0"/>
              <a:t>3-2. </a:t>
            </a:r>
            <a:r>
              <a:rPr lang="ja-JP" altLang="en-US" sz="3600" dirty="0"/>
              <a:t>アプリケーション</a:t>
            </a:r>
            <a:r>
              <a:rPr lang="ja-JP" altLang="en-US" sz="3600" dirty="0" smtClean="0"/>
              <a:t>の</a:t>
            </a:r>
            <a:r>
              <a:rPr lang="ja-JP" altLang="en-US" sz="3600" dirty="0"/>
              <a:t>概要</a:t>
            </a:r>
            <a:endParaRPr lang="en-US" altLang="ja-JP" sz="36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182420" y="1471122"/>
            <a:ext cx="7695351" cy="3604915"/>
            <a:chOff x="1344123" y="2059838"/>
            <a:chExt cx="8922614" cy="4263529"/>
          </a:xfrm>
        </p:grpSpPr>
        <p:sp>
          <p:nvSpPr>
            <p:cNvPr id="7" name="角丸四角形 6"/>
            <p:cNvSpPr/>
            <p:nvPr/>
          </p:nvSpPr>
          <p:spPr>
            <a:xfrm>
              <a:off x="1344123" y="2830930"/>
              <a:ext cx="3656245" cy="2710250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/>
                <a:t>家庭</a:t>
              </a:r>
              <a:endParaRPr kumimoji="1" lang="en-US" altLang="ja-JP" sz="2400" b="1" dirty="0"/>
            </a:p>
            <a:p>
              <a:pPr algn="ctr"/>
              <a:endParaRPr kumimoji="1" lang="en-US" altLang="ja-JP" sz="1600" dirty="0"/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・家庭ごみをコンポストで</a:t>
              </a:r>
              <a:endPara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堆肥に変える</a:t>
              </a:r>
              <a:endPara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・堆肥を農家へ</a:t>
              </a:r>
              <a:endPara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kumimoji="1" lang="ja-JP" altLang="en-US" sz="1600" dirty="0"/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6610492" y="2784802"/>
              <a:ext cx="3656245" cy="2710250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b="1" dirty="0"/>
                <a:t>農家</a:t>
              </a:r>
              <a:endParaRPr kumimoji="1" lang="en-US" altLang="ja-JP" sz="2400" b="1" dirty="0"/>
            </a:p>
            <a:p>
              <a:pPr algn="ctr"/>
              <a:endParaRPr kumimoji="1" lang="en-US" altLang="ja-JP" sz="1600" dirty="0"/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・堆肥を家庭から貰う</a:t>
              </a:r>
              <a:endPara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・返礼品で野菜を提供する</a:t>
              </a:r>
              <a:endParaRPr kumimoji="1" lang="en-US" altLang="ja-JP" sz="2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endParaRPr kumimoji="1" lang="en-US" altLang="ja-JP" sz="1600" dirty="0"/>
            </a:p>
            <a:p>
              <a:pPr algn="ctr"/>
              <a:endParaRPr kumimoji="1" lang="ja-JP" altLang="en-US" sz="1600" dirty="0"/>
            </a:p>
          </p:txBody>
        </p:sp>
        <p:sp>
          <p:nvSpPr>
            <p:cNvPr id="11" name="下カーブ矢印 10"/>
            <p:cNvSpPr/>
            <p:nvPr/>
          </p:nvSpPr>
          <p:spPr>
            <a:xfrm>
              <a:off x="4456670" y="2059838"/>
              <a:ext cx="2940908" cy="56841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下カーブ矢印 13"/>
            <p:cNvSpPr/>
            <p:nvPr/>
          </p:nvSpPr>
          <p:spPr>
            <a:xfrm flipH="1" flipV="1">
              <a:off x="4456670" y="5754957"/>
              <a:ext cx="2940908" cy="56841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AA19617-C48B-40F6-91A6-DD7C4C4E8406}"/>
              </a:ext>
            </a:extLst>
          </p:cNvPr>
          <p:cNvSpPr/>
          <p:nvPr/>
        </p:nvSpPr>
        <p:spPr>
          <a:xfrm>
            <a:off x="1344123" y="5478645"/>
            <a:ext cx="10166833" cy="74814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さいたま市内で</a:t>
            </a:r>
            <a:r>
              <a:rPr kumimoji="1" lang="ja-JP" altLang="en-US" sz="2000" b="1" dirty="0"/>
              <a:t>コンポストを行う家庭と農家をマッチングさせるアプリケーション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453376" y="1640695"/>
            <a:ext cx="1512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1">
                    <a:lumMod val="75000"/>
                  </a:schemeClr>
                </a:solidFill>
              </a:rPr>
              <a:t>段ボールに</a:t>
            </a:r>
            <a:endParaRPr kumimoji="1" lang="en-US" altLang="ja-JP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1">
                    <a:lumMod val="75000"/>
                  </a:schemeClr>
                </a:solidFill>
              </a:rPr>
              <a:t>入った堆肥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5752644" y="4486275"/>
            <a:ext cx="914400" cy="451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chemeClr val="accent1">
                    <a:lumMod val="75000"/>
                  </a:schemeClr>
                </a:solidFill>
              </a:rPr>
              <a:t>返礼品</a:t>
            </a:r>
          </a:p>
        </p:txBody>
      </p:sp>
    </p:spTree>
    <p:extLst>
      <p:ext uri="{BB962C8B-B14F-4D97-AF65-F5344CB8AC3E}">
        <p14:creationId xmlns:p14="http://schemas.microsoft.com/office/powerpoint/2010/main" val="33717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環境保護 16 x 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0_TF03098889.potx" id="{59149FCB-0328-4034-A41E-B77E05CBC25E}" vid="{0929C2EF-0ECE-4D88-B3ED-4640F1EB2043}"/>
    </a:ext>
  </a:extLst>
</a:theme>
</file>

<file path=ppt/theme/theme2.xml><?xml version="1.0" encoding="utf-8"?>
<a:theme xmlns:a="http://schemas.openxmlformats.org/drawingml/2006/main" name="Office テーマ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自然環境保護の教育用写真入りプレゼンテーション</Template>
  <TotalTime>610</TotalTime>
  <Words>775</Words>
  <Application>Microsoft Office PowerPoint</Application>
  <PresentationFormat>ワイド画面</PresentationFormat>
  <Paragraphs>125</Paragraphs>
  <Slides>15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2" baseType="lpstr">
      <vt:lpstr>Amasis MT Pro Medium</vt:lpstr>
      <vt:lpstr>Meiryo UI</vt:lpstr>
      <vt:lpstr>ＭＳ ゴシック</vt:lpstr>
      <vt:lpstr>Arial</vt:lpstr>
      <vt:lpstr>Corbel</vt:lpstr>
      <vt:lpstr>Wingdings</vt:lpstr>
      <vt:lpstr>環境保護 16 x 9</vt:lpstr>
      <vt:lpstr>COMP🍃 お手軽コンポストアプリ</vt:lpstr>
      <vt:lpstr>目次</vt:lpstr>
      <vt:lpstr>１-1．現在の食品ロス問題</vt:lpstr>
      <vt:lpstr>1-2.さいたま市の食品ロス問題</vt:lpstr>
      <vt:lpstr>2-1.コンポストとは…</vt:lpstr>
      <vt:lpstr>2-2.コンポストのメリット　</vt:lpstr>
      <vt:lpstr>2-3.コンポストを取り巻く課題点</vt:lpstr>
      <vt:lpstr>3-1.     COMP🍃について </vt:lpstr>
      <vt:lpstr>3-2. アプリケーションの概要</vt:lpstr>
      <vt:lpstr>3-3.  アプリケーションの機能紹介</vt:lpstr>
      <vt:lpstr>4-1.当アプリのメリット</vt:lpstr>
      <vt:lpstr>4-2.当アプリの課題点</vt:lpstr>
      <vt:lpstr>5.今後の展望</vt:lpstr>
      <vt:lpstr>参考資料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タイトル(仮)</dc:title>
  <dc:creator>古渡　佳乃</dc:creator>
  <cp:lastModifiedBy>大田　真衣</cp:lastModifiedBy>
  <cp:revision>79</cp:revision>
  <dcterms:created xsi:type="dcterms:W3CDTF">2021-08-10T01:50:01Z</dcterms:created>
  <dcterms:modified xsi:type="dcterms:W3CDTF">2021-09-21T02:29:45Z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