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7"/>
  </p:notesMasterIdLst>
  <p:sldIdLst>
    <p:sldId id="256" r:id="rId2"/>
    <p:sldId id="274" r:id="rId3"/>
    <p:sldId id="275" r:id="rId4"/>
    <p:sldId id="276" r:id="rId5"/>
    <p:sldId id="277" r:id="rId6"/>
    <p:sldId id="286" r:id="rId7"/>
    <p:sldId id="283" r:id="rId8"/>
    <p:sldId id="284" r:id="rId9"/>
    <p:sldId id="278" r:id="rId10"/>
    <p:sldId id="279" r:id="rId11"/>
    <p:sldId id="285" r:id="rId12"/>
    <p:sldId id="270" r:id="rId13"/>
    <p:sldId id="259" r:id="rId14"/>
    <p:sldId id="287" r:id="rId15"/>
    <p:sldId id="28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800"/>
    <a:srgbClr val="EB8407"/>
    <a:srgbClr val="F99E2F"/>
    <a:srgbClr val="F6A55C"/>
    <a:srgbClr val="F4953E"/>
    <a:srgbClr val="00B050"/>
    <a:srgbClr val="87CB3D"/>
    <a:srgbClr val="7ABC32"/>
    <a:srgbClr val="FDFEC6"/>
    <a:srgbClr val="DEE2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59895" autoAdjust="0"/>
  </p:normalViewPr>
  <p:slideViewPr>
    <p:cSldViewPr snapToGrid="0">
      <p:cViewPr varScale="1">
        <p:scale>
          <a:sx n="41" d="100"/>
          <a:sy n="41" d="100"/>
        </p:scale>
        <p:origin x="1904" y="2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900218251613659E-2"/>
          <c:y val="3.1991380338976014E-2"/>
          <c:w val="0.86314299522391869"/>
          <c:h val="0.93003172388032584"/>
        </c:manualLayout>
      </c:layout>
      <c:lineChart>
        <c:grouping val="standard"/>
        <c:varyColors val="0"/>
        <c:ser>
          <c:idx val="0"/>
          <c:order val="0"/>
          <c:tx>
            <c:strRef>
              <c:f>Sheet1!$B$1</c:f>
              <c:strCache>
                <c:ptCount val="1"/>
                <c:pt idx="0">
                  <c:v>系列 1</c:v>
                </c:pt>
              </c:strCache>
            </c:strRef>
          </c:tx>
          <c:spPr>
            <a:ln w="28575" cap="rnd">
              <a:solidFill>
                <a:schemeClr val="bg1"/>
              </a:solidFill>
              <a:round/>
            </a:ln>
            <a:effectLst/>
          </c:spPr>
          <c:marker>
            <c:symbol val="circle"/>
            <c:size val="5"/>
            <c:spPr>
              <a:solidFill>
                <a:schemeClr val="bg1"/>
              </a:solidFill>
              <a:ln w="9525">
                <a:solidFill>
                  <a:schemeClr val="bg1"/>
                </a:solidFill>
              </a:ln>
              <a:effectLst/>
            </c:spPr>
          </c:marker>
          <c:cat>
            <c:strRef>
              <c:f>Sheet1!$A$2:$A$5</c:f>
              <c:strCache>
                <c:ptCount val="4"/>
                <c:pt idx="0">
                  <c:v>分類 1</c:v>
                </c:pt>
                <c:pt idx="1">
                  <c:v>分類 2</c:v>
                </c:pt>
                <c:pt idx="2">
                  <c:v>分類 3</c:v>
                </c:pt>
                <c:pt idx="3">
                  <c:v>分類 4</c:v>
                </c:pt>
              </c:strCache>
            </c:strRef>
          </c:cat>
          <c:val>
            <c:numRef>
              <c:f>Sheet1!$B$2:$B$5</c:f>
              <c:numCache>
                <c:formatCode>General</c:formatCode>
                <c:ptCount val="4"/>
                <c:pt idx="0">
                  <c:v>36.5</c:v>
                </c:pt>
                <c:pt idx="1">
                  <c:v>36.700000000000003</c:v>
                </c:pt>
                <c:pt idx="2">
                  <c:v>37.1</c:v>
                </c:pt>
                <c:pt idx="3">
                  <c:v>36.700000000000003</c:v>
                </c:pt>
              </c:numCache>
            </c:numRef>
          </c:val>
          <c:smooth val="0"/>
          <c:extLst>
            <c:ext xmlns:c16="http://schemas.microsoft.com/office/drawing/2014/chart" uri="{C3380CC4-5D6E-409C-BE32-E72D297353CC}">
              <c16:uniqueId val="{00000000-A359-4030-8C36-5D7FEFA3609C}"/>
            </c:ext>
          </c:extLst>
        </c:ser>
        <c:dLbls>
          <c:showLegendKey val="0"/>
          <c:showVal val="0"/>
          <c:showCatName val="0"/>
          <c:showSerName val="0"/>
          <c:showPercent val="0"/>
          <c:showBubbleSize val="0"/>
        </c:dLbls>
        <c:marker val="1"/>
        <c:smooth val="0"/>
        <c:axId val="338451992"/>
        <c:axId val="338452976"/>
      </c:lineChart>
      <c:catAx>
        <c:axId val="338451992"/>
        <c:scaling>
          <c:orientation val="minMax"/>
        </c:scaling>
        <c:delete val="1"/>
        <c:axPos val="b"/>
        <c:numFmt formatCode="General" sourceLinked="1"/>
        <c:majorTickMark val="none"/>
        <c:minorTickMark val="none"/>
        <c:tickLblPos val="nextTo"/>
        <c:crossAx val="338452976"/>
        <c:crosses val="autoZero"/>
        <c:auto val="1"/>
        <c:lblAlgn val="ctr"/>
        <c:lblOffset val="100"/>
        <c:noMultiLvlLbl val="0"/>
      </c:catAx>
      <c:valAx>
        <c:axId val="338452976"/>
        <c:scaling>
          <c:orientation val="minMax"/>
        </c:scaling>
        <c:delete val="1"/>
        <c:axPos val="l"/>
        <c:majorGridlines>
          <c:spPr>
            <a:ln w="3175" cap="flat" cmpd="sng" algn="ctr">
              <a:solidFill>
                <a:schemeClr val="bg1"/>
              </a:solidFill>
              <a:round/>
            </a:ln>
            <a:effectLst/>
          </c:spPr>
        </c:majorGridlines>
        <c:numFmt formatCode="General" sourceLinked="1"/>
        <c:majorTickMark val="none"/>
        <c:minorTickMark val="none"/>
        <c:tickLblPos val="nextTo"/>
        <c:crossAx val="338451992"/>
        <c:crosses val="autoZero"/>
        <c:crossBetween val="between"/>
      </c:valAx>
      <c:spPr>
        <a:noFill/>
        <a:ln w="9525">
          <a:noFill/>
        </a:ln>
        <a:effectLst/>
      </c:spPr>
    </c:plotArea>
    <c:plotVisOnly val="1"/>
    <c:dispBlanksAs val="gap"/>
    <c:showDLblsOverMax val="0"/>
  </c:chart>
  <c:spPr>
    <a:solidFill>
      <a:schemeClr val="tx1"/>
    </a:solid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D53C62-845D-4E71-995F-069FE0B86DCF}" type="datetimeFigureOut">
              <a:rPr kumimoji="1" lang="ja-JP" altLang="en-US" smtClean="0"/>
              <a:t>2020/1/27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266F74-3496-4EE7-B50D-E7E5ACF83116}" type="slidenum">
              <a:rPr kumimoji="1" lang="ja-JP" altLang="en-US" smtClean="0"/>
              <a:t>‹#›</a:t>
            </a:fld>
            <a:endParaRPr kumimoji="1" lang="ja-JP" altLang="en-US"/>
          </a:p>
        </p:txBody>
      </p:sp>
    </p:spTree>
    <p:extLst>
      <p:ext uri="{BB962C8B-B14F-4D97-AF65-F5344CB8AC3E}">
        <p14:creationId xmlns:p14="http://schemas.microsoft.com/office/powerpoint/2010/main" val="6562214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サイバーセキュリティ学科１年</a:t>
            </a:r>
            <a:endParaRPr kumimoji="1" lang="en-US" altLang="ja-JP" dirty="0" smtClean="0"/>
          </a:p>
          <a:p>
            <a:endParaRPr kumimoji="1" lang="en-US" altLang="ja-JP" dirty="0" smtClean="0"/>
          </a:p>
          <a:p>
            <a:endParaRPr kumimoji="1" lang="en-US" altLang="ja-JP" dirty="0" smtClean="0"/>
          </a:p>
          <a:p>
            <a:r>
              <a:rPr kumimoji="1" lang="ja-JP" altLang="en-US" dirty="0" smtClean="0"/>
              <a:t>チーム「</a:t>
            </a:r>
            <a:r>
              <a:rPr kumimoji="1" lang="en-US" altLang="ja-JP" dirty="0" smtClean="0"/>
              <a:t>Holiday</a:t>
            </a:r>
            <a:r>
              <a:rPr kumimoji="1" lang="ja-JP" altLang="en-US" dirty="0" smtClean="0"/>
              <a:t>」の発表を始めます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a:t>
            </a:fld>
            <a:endParaRPr kumimoji="1" lang="ja-JP" altLang="en-US"/>
          </a:p>
        </p:txBody>
      </p:sp>
    </p:spTree>
    <p:extLst>
      <p:ext uri="{BB962C8B-B14F-4D97-AF65-F5344CB8AC3E}">
        <p14:creationId xmlns:p14="http://schemas.microsoft.com/office/powerpoint/2010/main" val="3904848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ほかにも、「</a:t>
            </a:r>
            <a:r>
              <a:rPr kumimoji="1" lang="en-US" altLang="ja-JP" dirty="0" smtClean="0"/>
              <a:t>9</a:t>
            </a:r>
            <a:r>
              <a:rPr kumimoji="1" lang="ja-JP" altLang="en-US" dirty="0" smtClean="0"/>
              <a:t>分」と入れたい場合に、</a:t>
            </a:r>
            <a:endParaRPr kumimoji="1" lang="en-US" altLang="ja-JP" dirty="0" smtClean="0"/>
          </a:p>
          <a:p>
            <a:r>
              <a:rPr kumimoji="1" lang="ja-JP" altLang="en-US" dirty="0" smtClean="0"/>
              <a:t>変換例として、「九部」・「きゅうぶ」・「キューブ」などの候補を入れておき</a:t>
            </a:r>
            <a:endParaRPr kumimoji="1" lang="en-US" altLang="ja-JP" dirty="0" smtClean="0"/>
          </a:p>
          <a:p>
            <a:r>
              <a:rPr kumimoji="1" lang="ja-JP" altLang="en-US" dirty="0" smtClean="0"/>
              <a:t>どのように認識されても正しく変換されるようにしました</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10</a:t>
            </a:fld>
            <a:endParaRPr kumimoji="1" lang="ja-JP" altLang="en-US"/>
          </a:p>
        </p:txBody>
      </p:sp>
    </p:spTree>
    <p:extLst>
      <p:ext uri="{BB962C8B-B14F-4D97-AF65-F5344CB8AC3E}">
        <p14:creationId xmlns:p14="http://schemas.microsoft.com/office/powerpoint/2010/main" val="4214201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実機説明に入ります。</a:t>
            </a:r>
            <a:endParaRPr kumimoji="1" lang="en-US" altLang="ja-JP" dirty="0" smtClean="0"/>
          </a:p>
          <a:p>
            <a:endParaRPr kumimoji="1" lang="en-US" altLang="ja-JP" dirty="0" smtClean="0"/>
          </a:p>
          <a:p>
            <a:r>
              <a:rPr kumimoji="1" lang="ja-JP" altLang="en-US" dirty="0" smtClean="0"/>
              <a:t>アプリを起動するとホーム画面が表示されます。</a:t>
            </a:r>
            <a:endParaRPr kumimoji="1" lang="en-US" altLang="ja-JP" dirty="0" smtClean="0"/>
          </a:p>
          <a:p>
            <a:r>
              <a:rPr kumimoji="1" lang="ja-JP" altLang="en-US" dirty="0" smtClean="0"/>
              <a:t>ホーム画面には、マイクのイラストが描かれた「音声入力ボタン」と</a:t>
            </a:r>
            <a:endParaRPr kumimoji="1" lang="en-US" altLang="ja-JP" dirty="0" smtClean="0"/>
          </a:p>
          <a:p>
            <a:r>
              <a:rPr kumimoji="1" lang="ja-JP" altLang="en-US" dirty="0" smtClean="0"/>
              <a:t>入力を確定する「</a:t>
            </a:r>
            <a:r>
              <a:rPr kumimoji="1" lang="en-US" altLang="ja-JP" dirty="0" smtClean="0"/>
              <a:t>OK</a:t>
            </a:r>
            <a:r>
              <a:rPr kumimoji="1" lang="ja-JP" altLang="en-US" dirty="0" smtClean="0"/>
              <a:t>ボタン」</a:t>
            </a:r>
            <a:endParaRPr kumimoji="1" lang="en-US" altLang="ja-JP" dirty="0" smtClean="0"/>
          </a:p>
          <a:p>
            <a:r>
              <a:rPr kumimoji="1" lang="ja-JP" altLang="en-US" dirty="0" smtClean="0"/>
              <a:t>グラフのイラストが描かれた「グラフ表示ボタン」があります。</a:t>
            </a:r>
            <a:endParaRPr kumimoji="1" lang="en-US" altLang="ja-JP" dirty="0" smtClean="0"/>
          </a:p>
          <a:p>
            <a:r>
              <a:rPr kumimoji="1" lang="ja-JP" altLang="en-US" dirty="0" smtClean="0"/>
              <a:t>体温を測った後、音声入力ボタンを押し、入力します。（入力）</a:t>
            </a:r>
            <a:endParaRPr kumimoji="1" lang="en-US" altLang="ja-JP" dirty="0" smtClean="0"/>
          </a:p>
          <a:p>
            <a:r>
              <a:rPr kumimoji="1" lang="ja-JP" altLang="en-US" dirty="0" smtClean="0"/>
              <a:t>入力をすると変換された文字が表示されるので、確認し確定ボタンを押します。（</a:t>
            </a:r>
            <a:r>
              <a:rPr kumimoji="1" lang="en-US" altLang="ja-JP" dirty="0" smtClean="0"/>
              <a:t>OK)</a:t>
            </a:r>
          </a:p>
          <a:p>
            <a:r>
              <a:rPr kumimoji="1" lang="ja-JP" altLang="en-US" dirty="0" smtClean="0"/>
              <a:t>確定ボタンを押すとトーストで「データが入力されました。」と表示がされます。</a:t>
            </a:r>
            <a:endParaRPr kumimoji="1" lang="en-US" altLang="ja-JP" dirty="0" smtClean="0"/>
          </a:p>
          <a:p>
            <a:r>
              <a:rPr kumimoji="1" lang="ja-JP" altLang="en-US" dirty="0" smtClean="0"/>
              <a:t>最後に、グラフを見たいときは下にあるグラフのイラストの描かれたボタンを押します。</a:t>
            </a:r>
            <a:endParaRPr kumimoji="1" lang="en-US" altLang="ja-JP" dirty="0" smtClean="0"/>
          </a:p>
          <a:p>
            <a:r>
              <a:rPr kumimoji="1" lang="ja-JP" altLang="en-US" dirty="0" smtClean="0"/>
              <a:t>このようにグラフは一週間のデータを折れ線グラフで表示します。</a:t>
            </a:r>
            <a:endParaRPr kumimoji="1" lang="en-US" altLang="ja-JP" dirty="0" smtClean="0"/>
          </a:p>
          <a:p>
            <a:r>
              <a:rPr kumimoji="1" lang="ja-JP" altLang="en-US" dirty="0" smtClean="0"/>
              <a:t>下にスクロールをするとテキスト化されたデータが表示され、日付、時間、温度を表示しています。</a:t>
            </a:r>
            <a:endParaRPr kumimoji="1" lang="en-US" altLang="ja-JP" dirty="0" smtClean="0"/>
          </a:p>
          <a:p>
            <a:r>
              <a:rPr kumimoji="1" lang="ja-JP" altLang="en-US" dirty="0" smtClean="0"/>
              <a:t>右上には「データクリアボタン」があり、ボタンを押すと全てのデータがクリアされます。</a:t>
            </a:r>
            <a:endParaRPr kumimoji="1" lang="en-US" altLang="ja-JP" dirty="0" smtClean="0"/>
          </a:p>
          <a:p>
            <a:r>
              <a:rPr kumimoji="1" lang="ja-JP" altLang="en-US" dirty="0" smtClean="0"/>
              <a:t>病気が治った後などにデータを消すことが出来ます。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11</a:t>
            </a:fld>
            <a:endParaRPr kumimoji="1" lang="ja-JP" altLang="en-US"/>
          </a:p>
        </p:txBody>
      </p:sp>
    </p:spTree>
    <p:extLst>
      <p:ext uri="{BB962C8B-B14F-4D97-AF65-F5344CB8AC3E}">
        <p14:creationId xmlns:p14="http://schemas.microsoft.com/office/powerpoint/2010/main" val="2524397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さて、ここでライバルアプリを調べてみました。</a:t>
            </a:r>
            <a:endParaRPr kumimoji="1" lang="en-US" altLang="ja-JP" dirty="0" smtClean="0"/>
          </a:p>
          <a:p>
            <a:r>
              <a:rPr kumimoji="1" lang="ja-JP" altLang="en-US" dirty="0" smtClean="0"/>
              <a:t>体温を自動でグラフにしてくれるアプリは数多くありましたが</a:t>
            </a:r>
            <a:r>
              <a:rPr kumimoji="1" lang="ja-JP" altLang="en-US" dirty="0" smtClean="0"/>
              <a:t>、</a:t>
            </a:r>
            <a:endParaRPr kumimoji="1" lang="en-US" altLang="ja-JP" dirty="0" smtClean="0"/>
          </a:p>
          <a:p>
            <a:r>
              <a:rPr kumimoji="1" lang="ja-JP" altLang="en-US" dirty="0" smtClean="0"/>
              <a:t>★音声</a:t>
            </a:r>
            <a:r>
              <a:rPr kumimoji="1" lang="ja-JP" altLang="en-US" dirty="0" smtClean="0"/>
              <a:t>入力ができるものは見当たりませんでした。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12</a:t>
            </a:fld>
            <a:endParaRPr kumimoji="1" lang="ja-JP" altLang="en-US"/>
          </a:p>
        </p:txBody>
      </p:sp>
    </p:spTree>
    <p:extLst>
      <p:ext uri="{BB962C8B-B14F-4D97-AF65-F5344CB8AC3E}">
        <p14:creationId xmlns:p14="http://schemas.microsoft.com/office/powerpoint/2010/main" val="747619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そこで音声入力に特化させることで他のアプリとの差別化を図りました。</a:t>
            </a:r>
            <a:endParaRPr kumimoji="1" lang="en-US" altLang="ja-JP" dirty="0" smtClean="0"/>
          </a:p>
          <a:p>
            <a:r>
              <a:rPr kumimoji="1" lang="ja-JP" altLang="en-US" dirty="0" smtClean="0"/>
              <a:t>音声入力であれば手間もかからないし、</a:t>
            </a:r>
            <a:endParaRPr kumimoji="1" lang="en-US" altLang="ja-JP" dirty="0" smtClean="0"/>
          </a:p>
          <a:p>
            <a:r>
              <a:rPr kumimoji="1" lang="ja-JP" altLang="en-US" dirty="0" smtClean="0"/>
              <a:t>長時間画面を見る必要が無い</a:t>
            </a:r>
            <a:r>
              <a:rPr kumimoji="1" lang="ja-JP" altLang="en-US" dirty="0" smtClean="0"/>
              <a:t>ので</a:t>
            </a:r>
            <a:endParaRPr kumimoji="1" lang="en-US" altLang="ja-JP" dirty="0" smtClean="0"/>
          </a:p>
          <a:p>
            <a:r>
              <a:rPr kumimoji="1" lang="ja-JP" altLang="en-US" dirty="0" smtClean="0"/>
              <a:t>負担</a:t>
            </a:r>
            <a:r>
              <a:rPr kumimoji="1" lang="ja-JP" altLang="en-US" dirty="0" smtClean="0"/>
              <a:t>を減らすことが出来ます。</a:t>
            </a:r>
            <a:endParaRPr kumimoji="1" lang="en-US" altLang="ja-JP" dirty="0" smtClean="0"/>
          </a:p>
          <a:p>
            <a:r>
              <a:rPr kumimoji="1" lang="ja-JP" altLang="en-US" dirty="0" smtClean="0"/>
              <a:t>さらに、グラフの下にあるリスト</a:t>
            </a:r>
            <a:r>
              <a:rPr kumimoji="1" lang="ja-JP" altLang="en-US" dirty="0" smtClean="0"/>
              <a:t>は</a:t>
            </a:r>
            <a:endParaRPr kumimoji="1" lang="en-US" altLang="ja-JP" dirty="0" smtClean="0"/>
          </a:p>
          <a:p>
            <a:r>
              <a:rPr kumimoji="1" lang="ja-JP" altLang="en-US" dirty="0" smtClean="0"/>
              <a:t>コピー</a:t>
            </a:r>
            <a:r>
              <a:rPr kumimoji="1" lang="ja-JP" altLang="en-US" dirty="0" smtClean="0"/>
              <a:t>できるので</a:t>
            </a:r>
            <a:r>
              <a:rPr kumimoji="1" lang="ja-JP" altLang="en-US" dirty="0" smtClean="0"/>
              <a:t>、</a:t>
            </a:r>
            <a:endParaRPr kumimoji="1" lang="en-US" altLang="ja-JP" dirty="0" smtClean="0"/>
          </a:p>
          <a:p>
            <a:r>
              <a:rPr kumimoji="1" lang="ja-JP" altLang="en-US" dirty="0" smtClean="0"/>
              <a:t>家族</a:t>
            </a:r>
            <a:r>
              <a:rPr kumimoji="1" lang="ja-JP" altLang="en-US" dirty="0" smtClean="0"/>
              <a:t>に自分の状況をメールで送ることができます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13</a:t>
            </a:fld>
            <a:endParaRPr kumimoji="1" lang="ja-JP" altLang="en-US"/>
          </a:p>
        </p:txBody>
      </p:sp>
    </p:spTree>
    <p:extLst>
      <p:ext uri="{BB962C8B-B14F-4D97-AF65-F5344CB8AC3E}">
        <p14:creationId xmlns:p14="http://schemas.microsoft.com/office/powerpoint/2010/main" val="340041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このアプリを使うことで、正確な記録があるため病院に行きやすくなり、的確</a:t>
            </a:r>
            <a:r>
              <a:rPr kumimoji="1" lang="ja-JP" altLang="en-US" smtClean="0"/>
              <a:t>な</a:t>
            </a:r>
            <a:r>
              <a:rPr kumimoji="1" lang="ja-JP" altLang="en-US" smtClean="0"/>
              <a:t>診断を受ける助け</a:t>
            </a:r>
            <a:r>
              <a:rPr kumimoji="1" lang="ja-JP" altLang="en-US" dirty="0" smtClean="0"/>
              <a:t>になります。</a:t>
            </a:r>
            <a:endParaRPr kumimoji="1" lang="en-US" altLang="ja-JP" dirty="0" smtClean="0"/>
          </a:p>
          <a:p>
            <a:r>
              <a:rPr kumimoji="1" lang="ja-JP" altLang="en-US" dirty="0" smtClean="0"/>
              <a:t>記録のテキスト化により、医師や看護師が見たとき現状把握がしやすくなるので負担も減ります。</a:t>
            </a:r>
            <a:endParaRPr kumimoji="1" lang="en-US" altLang="ja-JP" dirty="0" smtClean="0"/>
          </a:p>
          <a:p>
            <a:r>
              <a:rPr kumimoji="1" lang="ja-JP" altLang="en-US" dirty="0" smtClean="0"/>
              <a:t>そして最終的には負担が減ったことにより、少しでも診断が楽になればいいと考えています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14</a:t>
            </a:fld>
            <a:endParaRPr kumimoji="1" lang="ja-JP" altLang="en-US"/>
          </a:p>
        </p:txBody>
      </p:sp>
    </p:spTree>
    <p:extLst>
      <p:ext uri="{BB962C8B-B14F-4D97-AF65-F5344CB8AC3E}">
        <p14:creationId xmlns:p14="http://schemas.microsoft.com/office/powerpoint/2010/main" val="671184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これで発表を終わります。</a:t>
            </a:r>
            <a:endParaRPr kumimoji="1" lang="en-US" altLang="ja-JP" dirty="0" smtClean="0"/>
          </a:p>
          <a:p>
            <a:r>
              <a:rPr kumimoji="1" lang="ja-JP" altLang="en-US" dirty="0" smtClean="0"/>
              <a:t>ご清聴ありがとうございました。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15</a:t>
            </a:fld>
            <a:endParaRPr kumimoji="1" lang="ja-JP" altLang="en-US"/>
          </a:p>
        </p:txBody>
      </p:sp>
    </p:spTree>
    <p:extLst>
      <p:ext uri="{BB962C8B-B14F-4D97-AF65-F5344CB8AC3E}">
        <p14:creationId xmlns:p14="http://schemas.microsoft.com/office/powerpoint/2010/main" val="3359930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突然ですが、みなさん</a:t>
            </a:r>
            <a:r>
              <a:rPr kumimoji="1" lang="ja-JP" altLang="en-US" dirty="0" smtClean="0"/>
              <a:t>は</a:t>
            </a:r>
            <a:endParaRPr kumimoji="1" lang="en-US" altLang="ja-JP" dirty="0" smtClean="0"/>
          </a:p>
          <a:p>
            <a:r>
              <a:rPr kumimoji="1" lang="ja-JP" altLang="en-US" dirty="0" smtClean="0"/>
              <a:t>病院</a:t>
            </a:r>
            <a:r>
              <a:rPr kumimoji="1" lang="ja-JP" altLang="en-US" dirty="0" smtClean="0"/>
              <a:t>で　　体温を</a:t>
            </a:r>
            <a:r>
              <a:rPr kumimoji="1" lang="ja-JP" altLang="en-US" dirty="0" smtClean="0"/>
              <a:t>聞かれたら</a:t>
            </a:r>
            <a:endParaRPr kumimoji="1" lang="en-US" altLang="ja-JP" dirty="0" smtClean="0"/>
          </a:p>
          <a:p>
            <a:r>
              <a:rPr kumimoji="1" lang="ja-JP" altLang="en-US" dirty="0" smtClean="0"/>
              <a:t>どう</a:t>
            </a:r>
            <a:r>
              <a:rPr kumimoji="1" lang="ja-JP" altLang="en-US" dirty="0" smtClean="0"/>
              <a:t>答えていますか</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2</a:t>
            </a:fld>
            <a:endParaRPr kumimoji="1" lang="ja-JP" altLang="en-US"/>
          </a:p>
        </p:txBody>
      </p:sp>
    </p:spTree>
    <p:extLst>
      <p:ext uri="{BB962C8B-B14F-4D97-AF65-F5344CB8AC3E}">
        <p14:creationId xmlns:p14="http://schemas.microsoft.com/office/powerpoint/2010/main" val="3022397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熱が出ているのに</a:t>
            </a:r>
            <a:r>
              <a:rPr kumimoji="1" lang="ja-JP" altLang="en-US" dirty="0" smtClean="0"/>
              <a:t>、★</a:t>
            </a:r>
            <a:endParaRPr kumimoji="1" lang="en-US" altLang="ja-JP" dirty="0" smtClean="0"/>
          </a:p>
          <a:p>
            <a:endParaRPr kumimoji="1" lang="en-US" altLang="ja-JP" dirty="0" smtClean="0"/>
          </a:p>
          <a:p>
            <a:r>
              <a:rPr kumimoji="1" lang="ja-JP" altLang="en-US" dirty="0" smtClean="0"/>
              <a:t>自分の記憶</a:t>
            </a:r>
            <a:r>
              <a:rPr kumimoji="1" lang="ja-JP" altLang="en-US" dirty="0" smtClean="0"/>
              <a:t>を頼り</a:t>
            </a:r>
            <a:r>
              <a:rPr kumimoji="1" lang="ja-JP" altLang="en-US" dirty="0" smtClean="0"/>
              <a:t>にしますか</a:t>
            </a:r>
            <a:r>
              <a:rPr kumimoji="1" lang="ja-JP" altLang="en-US" dirty="0" smtClean="0"/>
              <a:t>？</a:t>
            </a:r>
            <a:endParaRPr kumimoji="1" lang="en-US" altLang="ja-JP" dirty="0" smtClean="0"/>
          </a:p>
          <a:p>
            <a:endParaRPr kumimoji="1" lang="en-US" altLang="ja-JP" dirty="0" smtClean="0"/>
          </a:p>
          <a:p>
            <a:r>
              <a:rPr kumimoji="1" lang="ja-JP" altLang="en-US" dirty="0" smtClean="0"/>
              <a:t>それ</a:t>
            </a:r>
            <a:r>
              <a:rPr kumimoji="1" lang="ja-JP" altLang="en-US" dirty="0" smtClean="0"/>
              <a:t>とも　★　メモ</a:t>
            </a:r>
            <a:r>
              <a:rPr kumimoji="1" lang="ja-JP" altLang="en-US" dirty="0" smtClean="0"/>
              <a:t>書き</a:t>
            </a:r>
            <a:r>
              <a:rPr kumimoji="1" lang="ja-JP" altLang="en-US" dirty="0" smtClean="0"/>
              <a:t>をして</a:t>
            </a:r>
            <a:r>
              <a:rPr kumimoji="1" lang="ja-JP" altLang="en-US" dirty="0" smtClean="0"/>
              <a:t>いますか</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3</a:t>
            </a:fld>
            <a:endParaRPr kumimoji="1" lang="ja-JP" altLang="en-US"/>
          </a:p>
        </p:txBody>
      </p:sp>
    </p:spTree>
    <p:extLst>
      <p:ext uri="{BB962C8B-B14F-4D97-AF65-F5344CB8AC3E}">
        <p14:creationId xmlns:p14="http://schemas.microsoft.com/office/powerpoint/2010/main" val="1739065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アプリに記録する場合</a:t>
            </a:r>
            <a:r>
              <a:rPr kumimoji="1" lang="ja-JP" altLang="en-US" dirty="0" smtClean="0"/>
              <a:t>は★</a:t>
            </a:r>
            <a:endParaRPr kumimoji="1" lang="en-US" altLang="ja-JP" dirty="0" smtClean="0"/>
          </a:p>
          <a:p>
            <a:r>
              <a:rPr kumimoji="1" lang="ja-JP" altLang="en-US" dirty="0" smtClean="0"/>
              <a:t>わざわざ</a:t>
            </a:r>
            <a:r>
              <a:rPr kumimoji="1" lang="ja-JP" altLang="en-US" dirty="0" smtClean="0"/>
              <a:t>　</a:t>
            </a:r>
            <a:r>
              <a:rPr kumimoji="1" lang="ja-JP" altLang="en-US" dirty="0" smtClean="0"/>
              <a:t>手入力をします</a:t>
            </a:r>
            <a:r>
              <a:rPr kumimoji="1" lang="ja-JP" altLang="en-US" dirty="0" smtClean="0"/>
              <a:t>か</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4</a:t>
            </a:fld>
            <a:endParaRPr kumimoji="1" lang="ja-JP" altLang="en-US"/>
          </a:p>
        </p:txBody>
      </p:sp>
    </p:spTree>
    <p:extLst>
      <p:ext uri="{BB962C8B-B14F-4D97-AF65-F5344CB8AC3E}">
        <p14:creationId xmlns:p14="http://schemas.microsoft.com/office/powerpoint/2010/main" val="1345725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そんな　　わずら　わしさを　　</a:t>
            </a:r>
            <a:endParaRPr kumimoji="1" lang="en-US" altLang="ja-JP" dirty="0" smtClean="0"/>
          </a:p>
          <a:p>
            <a:r>
              <a:rPr kumimoji="1" lang="ja-JP" altLang="en-US" dirty="0" smtClean="0"/>
              <a:t>解決</a:t>
            </a:r>
            <a:r>
              <a:rPr kumimoji="1" lang="ja-JP" altLang="en-US" dirty="0" smtClean="0"/>
              <a:t>するのが　このアプリ「ろくおん」です。</a:t>
            </a:r>
            <a:endParaRPr kumimoji="1" lang="en-US" altLang="ja-JP" dirty="0" smtClean="0"/>
          </a:p>
          <a:p>
            <a:endParaRPr kumimoji="1" lang="en-US" altLang="ja-JP" dirty="0" smtClean="0"/>
          </a:p>
          <a:p>
            <a:r>
              <a:rPr kumimoji="1" lang="ja-JP" altLang="en-US" dirty="0" smtClean="0"/>
              <a:t>体温計を　　そのまま読み上げるだけで、</a:t>
            </a:r>
            <a:endParaRPr kumimoji="1" lang="en-US" altLang="ja-JP" dirty="0" smtClean="0"/>
          </a:p>
          <a:p>
            <a:r>
              <a:rPr kumimoji="1" lang="ja-JP" altLang="en-US" dirty="0" smtClean="0"/>
              <a:t>　              </a:t>
            </a:r>
            <a:endParaRPr kumimoji="1" lang="en-US" altLang="ja-JP" dirty="0" smtClean="0"/>
          </a:p>
          <a:p>
            <a:r>
              <a:rPr kumimoji="1" lang="ja-JP" altLang="en-US" dirty="0" smtClean="0"/>
              <a:t>体温</a:t>
            </a:r>
            <a:r>
              <a:rPr kumimoji="1" lang="ja-JP" altLang="en-US" dirty="0" smtClean="0"/>
              <a:t>を記録することが　　　出来ます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5</a:t>
            </a:fld>
            <a:endParaRPr kumimoji="1" lang="ja-JP" altLang="en-US"/>
          </a:p>
        </p:txBody>
      </p:sp>
    </p:spTree>
    <p:extLst>
      <p:ext uri="{BB962C8B-B14F-4D97-AF65-F5344CB8AC3E}">
        <p14:creationId xmlns:p14="http://schemas.microsoft.com/office/powerpoint/2010/main" val="1857944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このアプリはまず最初に　　　　　</a:t>
            </a:r>
            <a:endParaRPr kumimoji="1" lang="en-US" altLang="ja-JP" dirty="0" smtClean="0"/>
          </a:p>
          <a:p>
            <a:r>
              <a:rPr kumimoji="1" lang="ja-JP" altLang="en-US" dirty="0" smtClean="0"/>
              <a:t>上</a:t>
            </a:r>
            <a:r>
              <a:rPr kumimoji="1" lang="ja-JP" altLang="en-US" dirty="0" smtClean="0"/>
              <a:t>のオレンジ色</a:t>
            </a:r>
            <a:r>
              <a:rPr kumimoji="1" lang="ja-JP" altLang="en-US" dirty="0" smtClean="0"/>
              <a:t>の★</a:t>
            </a:r>
            <a:r>
              <a:rPr kumimoji="1" lang="ja-JP" altLang="en-US" dirty="0" smtClean="0"/>
              <a:t>　　　</a:t>
            </a:r>
            <a:endParaRPr kumimoji="1" lang="en-US" altLang="ja-JP" dirty="0" smtClean="0"/>
          </a:p>
          <a:p>
            <a:r>
              <a:rPr kumimoji="1" lang="ja-JP" altLang="en-US" dirty="0" smtClean="0"/>
              <a:t>「</a:t>
            </a:r>
            <a:r>
              <a:rPr kumimoji="1" lang="ja-JP" altLang="en-US" dirty="0" smtClean="0"/>
              <a:t>音声入力」ボタンを押して</a:t>
            </a:r>
            <a:r>
              <a:rPr kumimoji="1" lang="ja-JP" altLang="en-US" dirty="0" smtClean="0"/>
              <a:t>、</a:t>
            </a:r>
            <a:endParaRPr kumimoji="1" lang="en-US" altLang="ja-JP" dirty="0" smtClean="0"/>
          </a:p>
          <a:p>
            <a:endParaRPr kumimoji="1" lang="en-US" altLang="ja-JP" dirty="0" smtClean="0"/>
          </a:p>
          <a:p>
            <a:r>
              <a:rPr kumimoji="1" lang="ja-JP" altLang="en-US" dirty="0" smtClean="0"/>
              <a:t>★今</a:t>
            </a:r>
            <a:r>
              <a:rPr kumimoji="1" lang="ja-JP" altLang="en-US" dirty="0" smtClean="0"/>
              <a:t>の体温を入力します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EFA4E6A3-8382-43BE-A016-9DD956FC4540}" type="slidenum">
              <a:rPr kumimoji="1" lang="ja-JP" altLang="en-US" smtClean="0"/>
              <a:t>6</a:t>
            </a:fld>
            <a:endParaRPr kumimoji="1" lang="ja-JP" altLang="en-US"/>
          </a:p>
        </p:txBody>
      </p:sp>
    </p:spTree>
    <p:extLst>
      <p:ext uri="{BB962C8B-B14F-4D97-AF65-F5344CB8AC3E}">
        <p14:creationId xmlns:p14="http://schemas.microsoft.com/office/powerpoint/2010/main" val="1743876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入力されたデータは</a:t>
            </a:r>
            <a:endParaRPr kumimoji="1" lang="en-US" altLang="ja-JP" dirty="0" smtClean="0"/>
          </a:p>
          <a:p>
            <a:endParaRPr kumimoji="1" lang="en-US" altLang="ja-JP" dirty="0" smtClean="0"/>
          </a:p>
          <a:p>
            <a:r>
              <a:rPr kumimoji="1" lang="ja-JP" altLang="en-US" dirty="0" smtClean="0"/>
              <a:t>★「</a:t>
            </a:r>
            <a:r>
              <a:rPr kumimoji="1" lang="en-US" altLang="ja-JP" dirty="0" smtClean="0"/>
              <a:t>OK</a:t>
            </a:r>
            <a:r>
              <a:rPr kumimoji="1" lang="ja-JP" altLang="en-US" dirty="0" smtClean="0"/>
              <a:t>」ボタンを押すことで</a:t>
            </a:r>
            <a:endParaRPr kumimoji="1" lang="en-US" altLang="ja-JP" dirty="0" smtClean="0"/>
          </a:p>
          <a:p>
            <a:endParaRPr kumimoji="1" lang="en-US" altLang="ja-JP" dirty="0" smtClean="0"/>
          </a:p>
          <a:p>
            <a:r>
              <a:rPr kumimoji="1" lang="ja-JP" altLang="en-US" dirty="0" smtClean="0"/>
              <a:t>★すぐ</a:t>
            </a:r>
            <a:r>
              <a:rPr kumimoji="1" lang="ja-JP" altLang="en-US" dirty="0" smtClean="0"/>
              <a:t>に自動で　　　テキストやグラフになります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7</a:t>
            </a:fld>
            <a:endParaRPr kumimoji="1" lang="ja-JP" altLang="en-US"/>
          </a:p>
        </p:txBody>
      </p:sp>
    </p:spTree>
    <p:extLst>
      <p:ext uri="{BB962C8B-B14F-4D97-AF65-F5344CB8AC3E}">
        <p14:creationId xmlns:p14="http://schemas.microsoft.com/office/powerpoint/2010/main" val="2625075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なので、　　　下にある「グラフ」ボタンを　　</a:t>
            </a:r>
            <a:endParaRPr kumimoji="1" lang="en-US" altLang="ja-JP" dirty="0" smtClean="0"/>
          </a:p>
          <a:p>
            <a:r>
              <a:rPr kumimoji="1" lang="ja-JP" altLang="en-US" dirty="0" smtClean="0"/>
              <a:t>★押して</a:t>
            </a:r>
            <a:r>
              <a:rPr kumimoji="1" lang="ja-JP" altLang="en-US" dirty="0" smtClean="0"/>
              <a:t>いただくと</a:t>
            </a:r>
            <a:endParaRPr kumimoji="1" lang="en-US" altLang="ja-JP" dirty="0" smtClean="0"/>
          </a:p>
          <a:p>
            <a:r>
              <a:rPr kumimoji="1" lang="ja-JP" altLang="en-US" dirty="0" smtClean="0"/>
              <a:t>★この</a:t>
            </a:r>
            <a:r>
              <a:rPr kumimoji="1" lang="ja-JP" altLang="en-US" dirty="0" smtClean="0"/>
              <a:t>ようにグラフが</a:t>
            </a:r>
            <a:r>
              <a:rPr kumimoji="1" lang="ja-JP" altLang="en-US" dirty="0" smtClean="0"/>
              <a:t>見られます★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8</a:t>
            </a:fld>
            <a:endParaRPr kumimoji="1" lang="ja-JP" altLang="en-US"/>
          </a:p>
        </p:txBody>
      </p:sp>
    </p:spTree>
    <p:extLst>
      <p:ext uri="{BB962C8B-B14F-4D97-AF65-F5344CB8AC3E}">
        <p14:creationId xmlns:p14="http://schemas.microsoft.com/office/powerpoint/2010/main" val="3029011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音声入力の例として、</a:t>
            </a:r>
            <a:endParaRPr kumimoji="1" lang="en-US" altLang="ja-JP" dirty="0" smtClean="0"/>
          </a:p>
          <a:p>
            <a:r>
              <a:rPr kumimoji="1" lang="ja-JP" altLang="en-US" dirty="0" smtClean="0"/>
              <a:t>「</a:t>
            </a:r>
            <a:r>
              <a:rPr kumimoji="1" lang="en-US" altLang="ja-JP" dirty="0" smtClean="0"/>
              <a:t>37</a:t>
            </a:r>
            <a:r>
              <a:rPr kumimoji="1" lang="ja-JP" altLang="en-US" dirty="0" smtClean="0"/>
              <a:t>度２分」と言った場合　　　　</a:t>
            </a:r>
            <a:endParaRPr kumimoji="1" lang="en-US" altLang="ja-JP" dirty="0" smtClean="0"/>
          </a:p>
          <a:p>
            <a:r>
              <a:rPr kumimoji="1" lang="ja-JP" altLang="en-US" dirty="0" smtClean="0"/>
              <a:t>★「</a:t>
            </a:r>
            <a:r>
              <a:rPr kumimoji="1" lang="en-US" altLang="ja-JP" dirty="0" smtClean="0"/>
              <a:t>37.2</a:t>
            </a:r>
            <a:r>
              <a:rPr kumimoji="1" lang="ja-JP" altLang="en-US" dirty="0" smtClean="0"/>
              <a:t>」へ</a:t>
            </a:r>
            <a:endParaRPr kumimoji="1" lang="en-US" altLang="ja-JP" dirty="0" smtClean="0"/>
          </a:p>
          <a:p>
            <a:r>
              <a:rPr kumimoji="1" lang="ja-JP" altLang="en-US" dirty="0" smtClean="0"/>
              <a:t>アプリ</a:t>
            </a:r>
            <a:r>
              <a:rPr kumimoji="1" lang="ja-JP" altLang="en-US" dirty="0" smtClean="0"/>
              <a:t>が自動変換してくれます。</a:t>
            </a:r>
            <a:endParaRPr kumimoji="1" lang="en-US" altLang="ja-JP" dirty="0" smtClean="0"/>
          </a:p>
          <a:p>
            <a:endParaRPr kumimoji="1" lang="en-US" altLang="ja-JP" dirty="0" smtClean="0"/>
          </a:p>
          <a:p>
            <a:r>
              <a:rPr kumimoji="1" lang="ja-JP" altLang="en-US" dirty="0" smtClean="0"/>
              <a:t>体温計</a:t>
            </a:r>
            <a:r>
              <a:rPr kumimoji="1" lang="ja-JP" altLang="en-US" dirty="0" smtClean="0"/>
              <a:t>を読み上げるときの</a:t>
            </a:r>
            <a:endParaRPr kumimoji="1" lang="en-US" altLang="ja-JP" dirty="0" smtClean="0"/>
          </a:p>
          <a:p>
            <a:r>
              <a:rPr kumimoji="1" lang="ja-JP" altLang="en-US" dirty="0" smtClean="0"/>
              <a:t>特有</a:t>
            </a:r>
            <a:r>
              <a:rPr kumimoji="1" lang="ja-JP" altLang="en-US" dirty="0" smtClean="0"/>
              <a:t>の言い方に完全対応しています</a:t>
            </a:r>
            <a:r>
              <a:rPr kumimoji="1" lang="ja-JP" altLang="en-US"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4266F74-3496-4EE7-B50D-E7E5ACF83116}" type="slidenum">
              <a:rPr kumimoji="1" lang="ja-JP" altLang="en-US" smtClean="0"/>
              <a:t>9</a:t>
            </a:fld>
            <a:endParaRPr kumimoji="1" lang="ja-JP" altLang="en-US"/>
          </a:p>
        </p:txBody>
      </p:sp>
    </p:spTree>
    <p:extLst>
      <p:ext uri="{BB962C8B-B14F-4D97-AF65-F5344CB8AC3E}">
        <p14:creationId xmlns:p14="http://schemas.microsoft.com/office/powerpoint/2010/main" val="3903664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360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0780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5202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133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43842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2010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793705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59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966302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8171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15832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3374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2948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6687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smtClean="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0234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8402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4459940"/>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68831" y="2064633"/>
            <a:ext cx="5175864" cy="1646302"/>
          </a:xfrm>
        </p:spPr>
        <p:txBody>
          <a:bodyPr/>
          <a:lstStyle/>
          <a:p>
            <a:r>
              <a:rPr lang="ja-JP" altLang="en-US" sz="9600" b="1" dirty="0" smtClean="0">
                <a:latin typeface="Century Gothic" panose="020B0502020202020204" pitchFamily="34" charset="0"/>
              </a:rPr>
              <a:t>「録温」</a:t>
            </a:r>
            <a:endParaRPr kumimoji="1" lang="ja-JP" altLang="en-US" sz="7200" dirty="0"/>
          </a:p>
        </p:txBody>
      </p:sp>
      <p:sp>
        <p:nvSpPr>
          <p:cNvPr id="3" name="サブタイトル 2"/>
          <p:cNvSpPr>
            <a:spLocks noGrp="1"/>
          </p:cNvSpPr>
          <p:nvPr>
            <p:ph type="subTitle" idx="1"/>
          </p:nvPr>
        </p:nvSpPr>
        <p:spPr>
          <a:xfrm>
            <a:off x="464330" y="4746663"/>
            <a:ext cx="8615501" cy="2328797"/>
          </a:xfrm>
        </p:spPr>
        <p:txBody>
          <a:bodyPr>
            <a:normAutofit/>
          </a:bodyPr>
          <a:lstStyle/>
          <a:p>
            <a:r>
              <a:rPr lang="ja-JP" altLang="en-US" sz="2000" dirty="0" smtClean="0"/>
              <a:t>トライデント</a:t>
            </a:r>
            <a:r>
              <a:rPr lang="ja-JP" altLang="en-US" sz="2000" dirty="0"/>
              <a:t>コンピュータ専門</a:t>
            </a:r>
            <a:r>
              <a:rPr lang="ja-JP" altLang="en-US" sz="2000" dirty="0" smtClean="0"/>
              <a:t>学校</a:t>
            </a:r>
            <a:endParaRPr lang="en-US" altLang="ja-JP" sz="2000" dirty="0" smtClean="0"/>
          </a:p>
          <a:p>
            <a:r>
              <a:rPr lang="ja-JP" altLang="en-US" sz="2000" dirty="0" smtClean="0"/>
              <a:t>サイバーセキュリティ学科　</a:t>
            </a:r>
            <a:r>
              <a:rPr lang="en-US" altLang="ja-JP" sz="2000" dirty="0" smtClean="0"/>
              <a:t>1</a:t>
            </a:r>
            <a:r>
              <a:rPr lang="ja-JP" altLang="en-US" sz="2000" dirty="0" smtClean="0"/>
              <a:t>年</a:t>
            </a:r>
            <a:endParaRPr lang="en-US" altLang="ja-JP" sz="2000" dirty="0" smtClean="0"/>
          </a:p>
          <a:p>
            <a:r>
              <a:rPr lang="en-US" altLang="ja-JP" sz="2000" dirty="0" smtClean="0"/>
              <a:t>H</a:t>
            </a:r>
            <a:r>
              <a:rPr kumimoji="1" lang="en-US" altLang="ja-JP" sz="2000" dirty="0" smtClean="0"/>
              <a:t>oliday</a:t>
            </a:r>
            <a:r>
              <a:rPr kumimoji="1" lang="ja-JP" altLang="en-US" sz="2000" dirty="0" smtClean="0"/>
              <a:t>　</a:t>
            </a:r>
            <a:r>
              <a:rPr kumimoji="1" lang="en-US" altLang="ja-JP" sz="2000" dirty="0" smtClean="0"/>
              <a:t>AB</a:t>
            </a:r>
            <a:r>
              <a:rPr kumimoji="1" lang="ja-JP" altLang="en-US" sz="2000" dirty="0" smtClean="0"/>
              <a:t>：市川望天</a:t>
            </a:r>
            <a:endParaRPr kumimoji="1" lang="en-US" altLang="ja-JP" sz="2000" dirty="0" smtClean="0"/>
          </a:p>
          <a:p>
            <a:r>
              <a:rPr lang="ja-JP" altLang="en-US" sz="2000" dirty="0" smtClean="0"/>
              <a:t>伊藤汐音</a:t>
            </a:r>
            <a:endParaRPr lang="en-US" altLang="ja-JP" sz="2000" dirty="0"/>
          </a:p>
          <a:p>
            <a:r>
              <a:rPr kumimoji="1" lang="ja-JP" altLang="en-US" sz="2000" dirty="0" smtClean="0"/>
              <a:t>小林　泉　</a:t>
            </a:r>
            <a:endParaRPr kumimoji="1" lang="en-US" altLang="ja-JP" sz="2000" dirty="0" smtClean="0"/>
          </a:p>
          <a:p>
            <a:endParaRPr kumimoji="1" lang="ja-JP" altLang="en-US" dirty="0"/>
          </a:p>
        </p:txBody>
      </p:sp>
      <p:sp>
        <p:nvSpPr>
          <p:cNvPr id="5" name="タイトル 1"/>
          <p:cNvSpPr txBox="1">
            <a:spLocks/>
          </p:cNvSpPr>
          <p:nvPr/>
        </p:nvSpPr>
        <p:spPr>
          <a:xfrm>
            <a:off x="1094041" y="3710935"/>
            <a:ext cx="7766936" cy="723436"/>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600" dirty="0" smtClean="0">
                <a:solidFill>
                  <a:schemeClr val="accent1"/>
                </a:solidFill>
              </a:rPr>
              <a:t>～</a:t>
            </a:r>
            <a:r>
              <a:rPr lang="ja-JP" altLang="en-US" sz="3600" dirty="0">
                <a:solidFill>
                  <a:schemeClr val="accent1"/>
                </a:solidFill>
              </a:rPr>
              <a:t>体温</a:t>
            </a:r>
            <a:r>
              <a:rPr lang="ja-JP" altLang="en-US" sz="3600" dirty="0" smtClean="0">
                <a:solidFill>
                  <a:schemeClr val="accent1"/>
                </a:solidFill>
              </a:rPr>
              <a:t>の</a:t>
            </a:r>
            <a:r>
              <a:rPr lang="ja-JP" altLang="en-US" sz="3600" dirty="0">
                <a:solidFill>
                  <a:schemeClr val="accent1"/>
                </a:solidFill>
              </a:rPr>
              <a:t>変化</a:t>
            </a:r>
            <a:r>
              <a:rPr lang="ja-JP" altLang="en-US" sz="3600" dirty="0" smtClean="0">
                <a:solidFill>
                  <a:schemeClr val="accent1"/>
                </a:solidFill>
              </a:rPr>
              <a:t>を把握しよう！！～</a:t>
            </a:r>
            <a:endParaRPr lang="ja-JP" altLang="en-US" sz="3600" dirty="0">
              <a:solidFill>
                <a:schemeClr val="accent1"/>
              </a:solidFill>
            </a:endParaRPr>
          </a:p>
        </p:txBody>
      </p:sp>
    </p:spTree>
    <p:extLst>
      <p:ext uri="{BB962C8B-B14F-4D97-AF65-F5344CB8AC3E}">
        <p14:creationId xmlns:p14="http://schemas.microsoft.com/office/powerpoint/2010/main" val="1456560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000" dirty="0" smtClean="0"/>
              <a:t>変換</a:t>
            </a:r>
            <a:r>
              <a:rPr lang="ja-JP" altLang="en-US" sz="5000" dirty="0"/>
              <a:t>例</a:t>
            </a:r>
            <a:endParaRPr kumimoji="1" lang="ja-JP" altLang="en-US" sz="5000" dirty="0"/>
          </a:p>
        </p:txBody>
      </p:sp>
      <p:grpSp>
        <p:nvGrpSpPr>
          <p:cNvPr id="8" name="グループ化 7"/>
          <p:cNvGrpSpPr/>
          <p:nvPr/>
        </p:nvGrpSpPr>
        <p:grpSpPr>
          <a:xfrm>
            <a:off x="202563" y="1936750"/>
            <a:ext cx="5194937" cy="3962400"/>
            <a:chOff x="677334" y="2222500"/>
            <a:chExt cx="5194937" cy="3962400"/>
          </a:xfrm>
        </p:grpSpPr>
        <p:sp>
          <p:nvSpPr>
            <p:cNvPr id="4" name="タイトル 1"/>
            <p:cNvSpPr txBox="1">
              <a:spLocks/>
            </p:cNvSpPr>
            <p:nvPr/>
          </p:nvSpPr>
          <p:spPr>
            <a:xfrm>
              <a:off x="1342831" y="2222500"/>
              <a:ext cx="3246966"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000" dirty="0" smtClean="0"/>
                <a:t>「九部」</a:t>
              </a:r>
              <a:endParaRPr lang="ja-JP" altLang="en-US" sz="6000" dirty="0"/>
            </a:p>
          </p:txBody>
        </p:sp>
        <p:sp>
          <p:nvSpPr>
            <p:cNvPr id="5" name="タイトル 1"/>
            <p:cNvSpPr txBox="1">
              <a:spLocks/>
            </p:cNvSpPr>
            <p:nvPr/>
          </p:nvSpPr>
          <p:spPr>
            <a:xfrm>
              <a:off x="677334" y="3543300"/>
              <a:ext cx="5194937"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000" dirty="0" smtClean="0"/>
                <a:t>「きゅうぶ」</a:t>
              </a:r>
              <a:endParaRPr lang="ja-JP" altLang="en-US" sz="6000" dirty="0"/>
            </a:p>
          </p:txBody>
        </p:sp>
        <p:sp>
          <p:nvSpPr>
            <p:cNvPr id="7" name="タイトル 1"/>
            <p:cNvSpPr txBox="1">
              <a:spLocks/>
            </p:cNvSpPr>
            <p:nvPr/>
          </p:nvSpPr>
          <p:spPr>
            <a:xfrm>
              <a:off x="677334" y="4864100"/>
              <a:ext cx="5037666"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000" dirty="0" smtClean="0"/>
                <a:t>「キューブ」</a:t>
              </a:r>
              <a:endParaRPr lang="ja-JP" altLang="en-US" sz="6000" dirty="0"/>
            </a:p>
          </p:txBody>
        </p:sp>
      </p:grpSp>
      <p:sp>
        <p:nvSpPr>
          <p:cNvPr id="9" name="右矢印 8"/>
          <p:cNvSpPr/>
          <p:nvPr/>
        </p:nvSpPr>
        <p:spPr>
          <a:xfrm>
            <a:off x="4975668" y="2686050"/>
            <a:ext cx="1879600" cy="196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txBox="1">
            <a:spLocks/>
          </p:cNvSpPr>
          <p:nvPr/>
        </p:nvSpPr>
        <p:spPr>
          <a:xfrm>
            <a:off x="6923638" y="3257550"/>
            <a:ext cx="3858661"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600" dirty="0" smtClean="0"/>
              <a:t>「９分」</a:t>
            </a:r>
            <a:endParaRPr lang="ja-JP" altLang="en-US" sz="6600" dirty="0"/>
          </a:p>
        </p:txBody>
      </p:sp>
    </p:spTree>
    <p:extLst>
      <p:ext uri="{BB962C8B-B14F-4D97-AF65-F5344CB8AC3E}">
        <p14:creationId xmlns:p14="http://schemas.microsoft.com/office/powerpoint/2010/main" val="2945381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8699" y="2768600"/>
            <a:ext cx="3932766" cy="1231900"/>
          </a:xfrm>
        </p:spPr>
        <p:txBody>
          <a:bodyPr>
            <a:normAutofit/>
          </a:bodyPr>
          <a:lstStyle/>
          <a:p>
            <a:r>
              <a:rPr kumimoji="1" lang="ja-JP" altLang="en-US" sz="7200" dirty="0" smtClean="0"/>
              <a:t>実機説明</a:t>
            </a:r>
            <a:endParaRPr kumimoji="1" lang="ja-JP" altLang="en-US" sz="7200" dirty="0"/>
          </a:p>
        </p:txBody>
      </p:sp>
    </p:spTree>
    <p:extLst>
      <p:ext uri="{BB962C8B-B14F-4D97-AF65-F5344CB8AC3E}">
        <p14:creationId xmlns:p14="http://schemas.microsoft.com/office/powerpoint/2010/main" val="2026122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ChangeAspect="1"/>
          </p:cNvPicPr>
          <p:nvPr/>
        </p:nvPicPr>
        <p:blipFill rotWithShape="1">
          <a:blip r:embed="rId3">
            <a:extLst>
              <a:ext uri="{28A0092B-C50C-407E-A947-70E740481C1C}">
                <a14:useLocalDpi xmlns:a14="http://schemas.microsoft.com/office/drawing/2010/main" val="0"/>
              </a:ext>
            </a:extLst>
          </a:blip>
          <a:srcRect t="13980" r="6716" b="7389"/>
          <a:stretch/>
        </p:blipFill>
        <p:spPr>
          <a:xfrm>
            <a:off x="0" y="1240077"/>
            <a:ext cx="12192000" cy="5617923"/>
          </a:xfrm>
          <a:prstGeom prst="rect">
            <a:avLst/>
          </a:prstGeom>
        </p:spPr>
      </p:pic>
      <p:sp>
        <p:nvSpPr>
          <p:cNvPr id="2" name="タイトル 1"/>
          <p:cNvSpPr>
            <a:spLocks noGrp="1"/>
          </p:cNvSpPr>
          <p:nvPr>
            <p:ph type="title"/>
          </p:nvPr>
        </p:nvSpPr>
        <p:spPr>
          <a:xfrm>
            <a:off x="126188" y="221293"/>
            <a:ext cx="6399872" cy="1122659"/>
          </a:xfrm>
        </p:spPr>
        <p:txBody>
          <a:bodyPr>
            <a:normAutofit/>
          </a:bodyPr>
          <a:lstStyle/>
          <a:p>
            <a:r>
              <a:rPr kumimoji="1" lang="ja-JP" altLang="en-US" sz="6000" dirty="0" smtClean="0"/>
              <a:t>ライバルアプリ</a:t>
            </a:r>
            <a:endParaRPr kumimoji="1" lang="ja-JP" altLang="en-US" sz="6000" dirty="0"/>
          </a:p>
        </p:txBody>
      </p:sp>
      <p:sp>
        <p:nvSpPr>
          <p:cNvPr id="3" name="コンテンツ プレースホルダー 2"/>
          <p:cNvSpPr>
            <a:spLocks noGrp="1"/>
          </p:cNvSpPr>
          <p:nvPr>
            <p:ph idx="1"/>
          </p:nvPr>
        </p:nvSpPr>
        <p:spPr/>
        <p:txBody>
          <a:bodyPr/>
          <a:lstStyle/>
          <a:p>
            <a:endParaRPr kumimoji="1" lang="ja-JP" altLang="en-US"/>
          </a:p>
        </p:txBody>
      </p:sp>
      <p:grpSp>
        <p:nvGrpSpPr>
          <p:cNvPr id="7" name="グループ化 6"/>
          <p:cNvGrpSpPr/>
          <p:nvPr/>
        </p:nvGrpSpPr>
        <p:grpSpPr>
          <a:xfrm>
            <a:off x="126188" y="2362736"/>
            <a:ext cx="11835968" cy="3286361"/>
            <a:chOff x="-15649211" y="10893313"/>
            <a:chExt cx="13606286" cy="3777905"/>
          </a:xfrm>
        </p:grpSpPr>
        <p:sp>
          <p:nvSpPr>
            <p:cNvPr id="5" name="フローチャート: 端子 4"/>
            <p:cNvSpPr/>
            <p:nvPr/>
          </p:nvSpPr>
          <p:spPr>
            <a:xfrm>
              <a:off x="-15649211" y="10893313"/>
              <a:ext cx="13606286" cy="3346315"/>
            </a:xfrm>
            <a:prstGeom prst="flowChartTerminator">
              <a:avLst/>
            </a:prstGeom>
            <a:solidFill>
              <a:schemeClr val="tx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4942068" y="11451538"/>
              <a:ext cx="12192000" cy="3219680"/>
            </a:xfrm>
            <a:prstGeom prst="rect">
              <a:avLst/>
            </a:prstGeom>
            <a:noFill/>
          </p:spPr>
          <p:txBody>
            <a:bodyPr wrap="square" rtlCol="0">
              <a:spAutoFit/>
            </a:bodyPr>
            <a:lstStyle/>
            <a:p>
              <a:pPr algn="ctr"/>
              <a:r>
                <a:rPr kumimoji="1" lang="ja-JP" altLang="en-US" sz="7200" b="1" dirty="0">
                  <a:ln w="38100">
                    <a:solidFill>
                      <a:srgbClr val="EB8407"/>
                    </a:solidFill>
                    <a:prstDash val="solid"/>
                  </a:ln>
                  <a:solidFill>
                    <a:srgbClr val="FFFF00"/>
                  </a:solidFill>
                  <a:effectLst>
                    <a:outerShdw blurRad="12700" dist="38100" dir="2700000" algn="tl" rotWithShape="0">
                      <a:schemeClr val="accent5">
                        <a:lumMod val="60000"/>
                        <a:lumOff val="40000"/>
                      </a:schemeClr>
                    </a:outerShdw>
                  </a:effectLst>
                </a:rPr>
                <a:t>音声入力できるアプリが見当たらない！！</a:t>
              </a:r>
              <a:endParaRPr kumimoji="1" lang="en-US" altLang="ja-JP" sz="7200" b="1" dirty="0">
                <a:ln w="38100">
                  <a:solidFill>
                    <a:srgbClr val="EB8407"/>
                  </a:solidFill>
                  <a:prstDash val="solid"/>
                </a:ln>
                <a:solidFill>
                  <a:srgbClr val="FFFF00"/>
                </a:solidFill>
                <a:effectLst>
                  <a:outerShdw blurRad="12700" dist="38100" dir="2700000" algn="tl" rotWithShape="0">
                    <a:schemeClr val="accent5">
                      <a:lumMod val="60000"/>
                      <a:lumOff val="40000"/>
                    </a:schemeClr>
                  </a:outerShdw>
                </a:effectLst>
              </a:endParaRPr>
            </a:p>
            <a:p>
              <a:endParaRPr kumimoji="1" lang="ja-JP" altLang="en-US" sz="3200" dirty="0">
                <a:solidFill>
                  <a:srgbClr val="FFFF00"/>
                </a:solidFill>
              </a:endParaRPr>
            </a:p>
          </p:txBody>
        </p:sp>
      </p:grpSp>
    </p:spTree>
    <p:extLst>
      <p:ext uri="{BB962C8B-B14F-4D97-AF65-F5344CB8AC3E}">
        <p14:creationId xmlns:p14="http://schemas.microsoft.com/office/powerpoint/2010/main" val="246714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800" dirty="0"/>
              <a:t>強</a:t>
            </a:r>
            <a:r>
              <a:rPr lang="ja-JP" altLang="en-US" sz="4800" dirty="0" smtClean="0"/>
              <a:t>み</a:t>
            </a:r>
            <a:endParaRPr kumimoji="1" lang="ja-JP" altLang="en-US" sz="4800" dirty="0"/>
          </a:p>
        </p:txBody>
      </p:sp>
      <p:sp>
        <p:nvSpPr>
          <p:cNvPr id="3" name="コンテンツ プレースホルダー 2"/>
          <p:cNvSpPr>
            <a:spLocks noGrp="1"/>
          </p:cNvSpPr>
          <p:nvPr>
            <p:ph idx="1"/>
          </p:nvPr>
        </p:nvSpPr>
        <p:spPr>
          <a:xfrm>
            <a:off x="677334" y="1663148"/>
            <a:ext cx="10722850" cy="4747591"/>
          </a:xfrm>
        </p:spPr>
        <p:txBody>
          <a:bodyPr>
            <a:normAutofit lnSpcReduction="10000"/>
          </a:bodyPr>
          <a:lstStyle/>
          <a:p>
            <a:pPr>
              <a:buFont typeface="Wingdings" panose="05000000000000000000" pitchFamily="2" charset="2"/>
              <a:buChar char="u"/>
            </a:pPr>
            <a:r>
              <a:rPr lang="ja-JP" altLang="en-US" sz="4400" dirty="0" smtClean="0"/>
              <a:t>音声入力で手間いらず</a:t>
            </a:r>
            <a:endParaRPr lang="en-US" altLang="ja-JP" sz="4400" dirty="0" smtClean="0"/>
          </a:p>
          <a:p>
            <a:pPr>
              <a:buFont typeface="Wingdings" panose="05000000000000000000" pitchFamily="2" charset="2"/>
              <a:buChar char="u"/>
            </a:pPr>
            <a:endParaRPr lang="en-US" altLang="ja-JP" sz="4400" dirty="0"/>
          </a:p>
          <a:p>
            <a:pPr>
              <a:buFont typeface="Wingdings" panose="05000000000000000000" pitchFamily="2" charset="2"/>
              <a:buChar char="u"/>
            </a:pPr>
            <a:r>
              <a:rPr lang="ja-JP" altLang="en-US" sz="4400" dirty="0" smtClean="0"/>
              <a:t>長時間</a:t>
            </a:r>
            <a:r>
              <a:rPr lang="ja-JP" altLang="en-US" sz="4400" dirty="0"/>
              <a:t>画面を</a:t>
            </a:r>
            <a:r>
              <a:rPr lang="ja-JP" altLang="en-US" sz="4400" dirty="0" smtClean="0"/>
              <a:t>見る必要が無い</a:t>
            </a:r>
            <a:endParaRPr lang="en-US" altLang="ja-JP" sz="4400" dirty="0" smtClean="0"/>
          </a:p>
          <a:p>
            <a:pPr>
              <a:buFont typeface="Wingdings" panose="05000000000000000000" pitchFamily="2" charset="2"/>
              <a:buChar char="u"/>
            </a:pPr>
            <a:endParaRPr kumimoji="1" lang="en-US" altLang="ja-JP" sz="4400" dirty="0"/>
          </a:p>
          <a:p>
            <a:pPr>
              <a:buFont typeface="Wingdings" panose="05000000000000000000" pitchFamily="2" charset="2"/>
              <a:buChar char="u"/>
            </a:pPr>
            <a:r>
              <a:rPr lang="ja-JP" altLang="en-US" sz="4400" dirty="0" smtClean="0"/>
              <a:t>リストはコピーできるので</a:t>
            </a:r>
            <a:endParaRPr lang="en-US" altLang="ja-JP" sz="4400" dirty="0" smtClean="0"/>
          </a:p>
          <a:p>
            <a:pPr marL="0" indent="0">
              <a:buNone/>
            </a:pPr>
            <a:r>
              <a:rPr lang="ja-JP" altLang="en-US" sz="4400" dirty="0"/>
              <a:t>　</a:t>
            </a:r>
            <a:r>
              <a:rPr lang="ja-JP" altLang="en-US" sz="4400" dirty="0" smtClean="0"/>
              <a:t>家族にメールで送れる</a:t>
            </a:r>
            <a:endParaRPr kumimoji="1" lang="en-US" altLang="ja-JP" sz="4400" dirty="0" smtClean="0"/>
          </a:p>
          <a:p>
            <a:pPr>
              <a:buFont typeface="Wingdings" panose="05000000000000000000" pitchFamily="2" charset="2"/>
              <a:buChar char="u"/>
            </a:pPr>
            <a:endParaRPr lang="en-US" altLang="ja-JP" sz="4400" dirty="0" smtClean="0"/>
          </a:p>
          <a:p>
            <a:pPr>
              <a:buFont typeface="Wingdings" panose="05000000000000000000" pitchFamily="2" charset="2"/>
              <a:buChar char="u"/>
            </a:pPr>
            <a:endParaRPr lang="en-US" altLang="ja-JP" sz="4400" dirty="0"/>
          </a:p>
        </p:txBody>
      </p:sp>
    </p:spTree>
    <p:extLst>
      <p:ext uri="{BB962C8B-B14F-4D97-AF65-F5344CB8AC3E}">
        <p14:creationId xmlns:p14="http://schemas.microsoft.com/office/powerpoint/2010/main" val="2701676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508000"/>
            <a:ext cx="8669866" cy="520700"/>
          </a:xfrm>
        </p:spPr>
        <p:txBody>
          <a:bodyPr>
            <a:noAutofit/>
          </a:bodyPr>
          <a:lstStyle/>
          <a:p>
            <a:r>
              <a:rPr lang="ja-JP" altLang="en-US" sz="3800" dirty="0" smtClean="0"/>
              <a:t>この</a:t>
            </a:r>
            <a:r>
              <a:rPr lang="ja-JP" altLang="en-US" sz="3800" dirty="0"/>
              <a:t>アプリ</a:t>
            </a:r>
            <a:r>
              <a:rPr lang="ja-JP" altLang="en-US" sz="3800" dirty="0" smtClean="0"/>
              <a:t>を使うことで</a:t>
            </a:r>
            <a:r>
              <a:rPr lang="ja-JP" altLang="en-US" sz="3800" dirty="0" err="1" smtClean="0"/>
              <a:t>．．．</a:t>
            </a:r>
            <a:endParaRPr kumimoji="1" lang="ja-JP" altLang="en-US" sz="3800" dirty="0"/>
          </a:p>
        </p:txBody>
      </p:sp>
      <p:sp>
        <p:nvSpPr>
          <p:cNvPr id="3" name="コンテンツ プレースホルダー 2"/>
          <p:cNvSpPr>
            <a:spLocks noGrp="1"/>
          </p:cNvSpPr>
          <p:nvPr>
            <p:ph idx="1"/>
          </p:nvPr>
        </p:nvSpPr>
        <p:spPr>
          <a:xfrm>
            <a:off x="499534" y="1651001"/>
            <a:ext cx="10384366" cy="4914899"/>
          </a:xfrm>
        </p:spPr>
        <p:txBody>
          <a:bodyPr>
            <a:normAutofit/>
          </a:bodyPr>
          <a:lstStyle/>
          <a:p>
            <a:r>
              <a:rPr lang="ja-JP" altLang="en-US" sz="3600" dirty="0"/>
              <a:t>正確な記録が</a:t>
            </a:r>
            <a:r>
              <a:rPr lang="ja-JP" altLang="en-US" sz="3600" dirty="0" smtClean="0"/>
              <a:t>あるため病院に行きやすくなり、</a:t>
            </a:r>
            <a:endParaRPr lang="en-US" altLang="ja-JP" sz="3600" dirty="0" smtClean="0"/>
          </a:p>
          <a:p>
            <a:pPr marL="0" indent="0">
              <a:buNone/>
            </a:pPr>
            <a:r>
              <a:rPr kumimoji="1" lang="ja-JP" altLang="en-US" sz="3600" dirty="0"/>
              <a:t>　</a:t>
            </a:r>
            <a:r>
              <a:rPr kumimoji="1" lang="ja-JP" altLang="en-US" sz="3600" dirty="0" smtClean="0"/>
              <a:t>的確な</a:t>
            </a:r>
            <a:r>
              <a:rPr kumimoji="1" lang="ja-JP" altLang="en-US" sz="3600" dirty="0" smtClean="0"/>
              <a:t>診断を受ける</a:t>
            </a:r>
            <a:r>
              <a:rPr lang="ja-JP" altLang="en-US" sz="3600" dirty="0" smtClean="0"/>
              <a:t>助け</a:t>
            </a:r>
            <a:r>
              <a:rPr lang="ja-JP" altLang="en-US" sz="3600" dirty="0" smtClean="0"/>
              <a:t>になる</a:t>
            </a:r>
            <a:endParaRPr lang="en-US" altLang="ja-JP" sz="3600" dirty="0" smtClean="0"/>
          </a:p>
          <a:p>
            <a:pPr marL="0" indent="0">
              <a:buNone/>
            </a:pPr>
            <a:endParaRPr kumimoji="1" lang="en-US" altLang="ja-JP" sz="3600" dirty="0" smtClean="0"/>
          </a:p>
          <a:p>
            <a:r>
              <a:rPr lang="ja-JP" altLang="en-US" sz="3600" dirty="0" smtClean="0"/>
              <a:t>テキスト化により、医師</a:t>
            </a:r>
            <a:r>
              <a:rPr lang="ja-JP" altLang="en-US" sz="3600" dirty="0"/>
              <a:t>や看護師が見るだけで把握できるのでの負担が</a:t>
            </a:r>
            <a:r>
              <a:rPr lang="ja-JP" altLang="en-US" sz="3600" dirty="0" smtClean="0"/>
              <a:t>減る</a:t>
            </a:r>
            <a:endParaRPr lang="en-US" altLang="ja-JP" sz="3600" dirty="0"/>
          </a:p>
          <a:p>
            <a:endParaRPr lang="en-US" altLang="ja-JP" sz="3600" dirty="0" smtClean="0"/>
          </a:p>
          <a:p>
            <a:r>
              <a:rPr kumimoji="1" lang="ja-JP" altLang="en-US" sz="3600" dirty="0" smtClean="0"/>
              <a:t>負担が減ったことにより</a:t>
            </a:r>
            <a:r>
              <a:rPr lang="ja-JP" altLang="en-US" sz="3600" dirty="0" smtClean="0"/>
              <a:t>、診断がしやすくな</a:t>
            </a:r>
            <a:r>
              <a:rPr lang="ja-JP" altLang="en-US" sz="3600" dirty="0"/>
              <a:t>る</a:t>
            </a:r>
            <a:endParaRPr kumimoji="1" lang="en-US" altLang="ja-JP" sz="3600" dirty="0" smtClean="0"/>
          </a:p>
        </p:txBody>
      </p:sp>
    </p:spTree>
    <p:extLst>
      <p:ext uri="{BB962C8B-B14F-4D97-AF65-F5344CB8AC3E}">
        <p14:creationId xmlns:p14="http://schemas.microsoft.com/office/powerpoint/2010/main" val="2723797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7634" y="2882900"/>
            <a:ext cx="11336866" cy="1193800"/>
          </a:xfrm>
        </p:spPr>
        <p:txBody>
          <a:bodyPr>
            <a:normAutofit/>
          </a:bodyPr>
          <a:lstStyle/>
          <a:p>
            <a:r>
              <a:rPr kumimoji="1" lang="ja-JP" altLang="en-US" sz="5400" dirty="0" smtClean="0"/>
              <a:t>ご清聴ありがとうございました</a:t>
            </a:r>
            <a:endParaRPr kumimoji="1" lang="ja-JP" altLang="en-US" sz="5400" dirty="0"/>
          </a:p>
        </p:txBody>
      </p:sp>
    </p:spTree>
    <p:extLst>
      <p:ext uri="{BB962C8B-B14F-4D97-AF65-F5344CB8AC3E}">
        <p14:creationId xmlns:p14="http://schemas.microsoft.com/office/powerpoint/2010/main" val="1262303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4703" y="2237981"/>
            <a:ext cx="9418645" cy="2121077"/>
          </a:xfrm>
        </p:spPr>
        <p:txBody>
          <a:bodyPr>
            <a:noAutofit/>
          </a:bodyPr>
          <a:lstStyle/>
          <a:p>
            <a:r>
              <a:rPr kumimoji="1" lang="ja-JP" altLang="en-US" sz="6000" dirty="0" smtClean="0"/>
              <a:t>病院で</a:t>
            </a:r>
            <a:r>
              <a:rPr lang="ja-JP" altLang="en-US" sz="6000" dirty="0" smtClean="0"/>
              <a:t>体温を聞かれたとき</a:t>
            </a:r>
            <a:r>
              <a:rPr lang="en-US" altLang="ja-JP" sz="6000" dirty="0" smtClean="0"/>
              <a:t/>
            </a:r>
            <a:br>
              <a:rPr lang="en-US" altLang="ja-JP" sz="6000" dirty="0" smtClean="0"/>
            </a:br>
            <a:r>
              <a:rPr lang="ja-JP" altLang="en-US" sz="6000" dirty="0" smtClean="0"/>
              <a:t>どう答えていますか？</a:t>
            </a:r>
            <a:endParaRPr kumimoji="1" lang="ja-JP" altLang="en-US" sz="6000" dirty="0"/>
          </a:p>
        </p:txBody>
      </p:sp>
    </p:spTree>
    <p:extLst>
      <p:ext uri="{BB962C8B-B14F-4D97-AF65-F5344CB8AC3E}">
        <p14:creationId xmlns:p14="http://schemas.microsoft.com/office/powerpoint/2010/main" val="1038018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34652"/>
            <a:ext cx="9055389" cy="1682663"/>
          </a:xfrm>
        </p:spPr>
        <p:txBody>
          <a:bodyPr>
            <a:normAutofit/>
          </a:bodyPr>
          <a:lstStyle/>
          <a:p>
            <a:r>
              <a:rPr lang="ja-JP" altLang="en-US" sz="4900" dirty="0"/>
              <a:t>熱</a:t>
            </a:r>
            <a:r>
              <a:rPr lang="ja-JP" altLang="en-US" sz="4900" dirty="0" smtClean="0"/>
              <a:t>が</a:t>
            </a:r>
            <a:r>
              <a:rPr lang="ja-JP" altLang="en-US" sz="4900" dirty="0"/>
              <a:t>出</a:t>
            </a:r>
            <a:r>
              <a:rPr lang="ja-JP" altLang="en-US" sz="4900" dirty="0" smtClean="0"/>
              <a:t>ているのに</a:t>
            </a:r>
            <a:r>
              <a:rPr lang="ja-JP" altLang="en-US" sz="4900" dirty="0" err="1" smtClean="0"/>
              <a:t>．．．</a:t>
            </a:r>
            <a:endParaRPr kumimoji="1" lang="ja-JP" altLang="en-US" sz="4900" dirty="0"/>
          </a:p>
        </p:txBody>
      </p:sp>
      <p:sp>
        <p:nvSpPr>
          <p:cNvPr id="4" name="タイトル 1"/>
          <p:cNvSpPr txBox="1">
            <a:spLocks/>
          </p:cNvSpPr>
          <p:nvPr/>
        </p:nvSpPr>
        <p:spPr>
          <a:xfrm>
            <a:off x="677334" y="2418741"/>
            <a:ext cx="5790414" cy="172737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300" dirty="0" smtClean="0"/>
              <a:t>自分の記憶？</a:t>
            </a:r>
            <a:endParaRPr lang="ja-JP" altLang="en-US" sz="6300" dirty="0"/>
          </a:p>
        </p:txBody>
      </p:sp>
      <p:sp>
        <p:nvSpPr>
          <p:cNvPr id="5" name="タイトル 1"/>
          <p:cNvSpPr txBox="1">
            <a:spLocks/>
          </p:cNvSpPr>
          <p:nvPr/>
        </p:nvSpPr>
        <p:spPr>
          <a:xfrm>
            <a:off x="5833740" y="4146115"/>
            <a:ext cx="4362022" cy="115519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300" dirty="0" smtClean="0"/>
              <a:t>メモ書き？</a:t>
            </a:r>
            <a:endParaRPr lang="ja-JP" altLang="en-US" sz="6300" dirty="0"/>
          </a:p>
        </p:txBody>
      </p:sp>
    </p:spTree>
    <p:extLst>
      <p:ext uri="{BB962C8B-B14F-4D97-AF65-F5344CB8AC3E}">
        <p14:creationId xmlns:p14="http://schemas.microsoft.com/office/powerpoint/2010/main" val="428223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750"/>
                                        <p:tgtEl>
                                          <p:spTgt spid="5"/>
                                        </p:tgtEl>
                                      </p:cBhvr>
                                    </p:animEffect>
                                    <p:anim calcmode="lin" valueType="num">
                                      <p:cBhvr>
                                        <p:cTn id="15" dur="750" fill="hold"/>
                                        <p:tgtEl>
                                          <p:spTgt spid="5"/>
                                        </p:tgtEl>
                                        <p:attrNameLst>
                                          <p:attrName>ppt_x</p:attrName>
                                        </p:attrNameLst>
                                      </p:cBhvr>
                                      <p:tavLst>
                                        <p:tav tm="0">
                                          <p:val>
                                            <p:strVal val="#ppt_x"/>
                                          </p:val>
                                        </p:tav>
                                        <p:tav tm="100000">
                                          <p:val>
                                            <p:strVal val="#ppt_x"/>
                                          </p:val>
                                        </p:tav>
                                      </p:tavLst>
                                    </p:anim>
                                    <p:anim calcmode="lin" valueType="num">
                                      <p:cBhvr>
                                        <p:cTn id="16" dur="75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900" dirty="0" smtClean="0"/>
              <a:t>アプリに記録する場合</a:t>
            </a:r>
            <a:r>
              <a:rPr kumimoji="1" lang="ja-JP" altLang="en-US" sz="4900" dirty="0" err="1" smtClean="0"/>
              <a:t>．．．</a:t>
            </a:r>
            <a:endParaRPr kumimoji="1" lang="ja-JP" altLang="en-US" sz="4900" dirty="0"/>
          </a:p>
        </p:txBody>
      </p:sp>
      <p:sp>
        <p:nvSpPr>
          <p:cNvPr id="4" name="タイトル 1"/>
          <p:cNvSpPr txBox="1">
            <a:spLocks/>
          </p:cNvSpPr>
          <p:nvPr/>
        </p:nvSpPr>
        <p:spPr>
          <a:xfrm>
            <a:off x="2063829" y="3177436"/>
            <a:ext cx="6679337" cy="184550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300" dirty="0" smtClean="0"/>
              <a:t>わざわざ手入力？</a:t>
            </a:r>
            <a:endParaRPr lang="ja-JP" altLang="en-US" sz="6300" dirty="0"/>
          </a:p>
        </p:txBody>
      </p:sp>
    </p:spTree>
    <p:extLst>
      <p:ext uri="{BB962C8B-B14F-4D97-AF65-F5344CB8AC3E}">
        <p14:creationId xmlns:p14="http://schemas.microsoft.com/office/powerpoint/2010/main" val="63868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57132" y="2499565"/>
            <a:ext cx="5784988" cy="1634024"/>
          </a:xfrm>
        </p:spPr>
        <p:txBody>
          <a:bodyPr>
            <a:noAutofit/>
          </a:bodyPr>
          <a:lstStyle/>
          <a:p>
            <a:r>
              <a:rPr kumimoji="1" lang="ja-JP" altLang="en-US" sz="11000" dirty="0" smtClean="0"/>
              <a:t>「</a:t>
            </a:r>
            <a:r>
              <a:rPr lang="ja-JP" altLang="en-US" sz="11000" dirty="0" smtClean="0"/>
              <a:t>録温</a:t>
            </a:r>
            <a:r>
              <a:rPr kumimoji="1" lang="ja-JP" altLang="en-US" sz="11000" dirty="0" smtClean="0"/>
              <a:t>」</a:t>
            </a:r>
            <a:endParaRPr kumimoji="1" lang="ja-JP" altLang="en-US" sz="11000" dirty="0"/>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200" y="4133589"/>
            <a:ext cx="2286000" cy="2286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cross"/>
            <a:contourClr>
              <a:srgbClr val="969696"/>
            </a:contourClr>
          </a:sp3d>
        </p:spPr>
      </p:pic>
    </p:spTree>
    <p:extLst>
      <p:ext uri="{BB962C8B-B14F-4D97-AF65-F5344CB8AC3E}">
        <p14:creationId xmlns:p14="http://schemas.microsoft.com/office/powerpoint/2010/main" val="1448749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a:off x="995748" y="54148"/>
            <a:ext cx="3420372" cy="6803852"/>
            <a:chOff x="1161526" y="177909"/>
            <a:chExt cx="3011731" cy="6260340"/>
          </a:xfrm>
        </p:grpSpPr>
        <p:pic>
          <p:nvPicPr>
            <p:cNvPr id="19" name="図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526" y="177909"/>
              <a:ext cx="3011731" cy="62603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 name="正方形/長方形 19"/>
            <p:cNvSpPr/>
            <p:nvPr/>
          </p:nvSpPr>
          <p:spPr>
            <a:xfrm>
              <a:off x="1304708" y="1043709"/>
              <a:ext cx="2715199" cy="4452316"/>
            </a:xfrm>
            <a:prstGeom prst="rect">
              <a:avLst/>
            </a:prstGeom>
            <a:solidFill>
              <a:srgbClr val="B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u="sng" dirty="0"/>
            </a:p>
          </p:txBody>
        </p:sp>
      </p:grpSp>
      <p:sp>
        <p:nvSpPr>
          <p:cNvPr id="15" name="角丸四角形 14"/>
          <p:cNvSpPr/>
          <p:nvPr/>
        </p:nvSpPr>
        <p:spPr>
          <a:xfrm>
            <a:off x="1369757" y="3932470"/>
            <a:ext cx="2660803" cy="1645496"/>
          </a:xfrm>
          <a:prstGeom prst="roundRect">
            <a:avLst/>
          </a:prstGeom>
          <a:solidFill>
            <a:srgbClr val="00B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400" dirty="0">
              <a:solidFill>
                <a:schemeClr val="tx1"/>
              </a:solidFill>
            </a:endParaRPr>
          </a:p>
        </p:txBody>
      </p:sp>
      <p:sp>
        <p:nvSpPr>
          <p:cNvPr id="17" name="角丸四角形 16"/>
          <p:cNvSpPr/>
          <p:nvPr/>
        </p:nvSpPr>
        <p:spPr>
          <a:xfrm>
            <a:off x="1369756" y="1185462"/>
            <a:ext cx="2660803" cy="1645496"/>
          </a:xfrm>
          <a:prstGeom prst="roundRect">
            <a:avLst/>
          </a:prstGeom>
          <a:solidFill>
            <a:srgbClr val="FD98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400" dirty="0">
              <a:solidFill>
                <a:schemeClr val="tx1"/>
              </a:solidFill>
            </a:endParaRPr>
          </a:p>
        </p:txBody>
      </p:sp>
      <p:cxnSp>
        <p:nvCxnSpPr>
          <p:cNvPr id="18" name="直線コネクタ 17"/>
          <p:cNvCxnSpPr/>
          <p:nvPr/>
        </p:nvCxnSpPr>
        <p:spPr>
          <a:xfrm>
            <a:off x="1369756" y="3766768"/>
            <a:ext cx="1946250" cy="0"/>
          </a:xfrm>
          <a:prstGeom prst="line">
            <a:avLst/>
          </a:prstGeom>
          <a:ln w="76200"/>
        </p:spPr>
        <p:style>
          <a:lnRef idx="1">
            <a:schemeClr val="dk1"/>
          </a:lnRef>
          <a:fillRef idx="0">
            <a:schemeClr val="dk1"/>
          </a:fillRef>
          <a:effectRef idx="0">
            <a:schemeClr val="dk1"/>
          </a:effectRef>
          <a:fontRef idx="minor">
            <a:schemeClr val="tx1"/>
          </a:fontRef>
        </p:style>
      </p:cxnSp>
      <p:sp>
        <p:nvSpPr>
          <p:cNvPr id="21" name="角丸四角形 20"/>
          <p:cNvSpPr/>
          <p:nvPr/>
        </p:nvSpPr>
        <p:spPr>
          <a:xfrm>
            <a:off x="3316005" y="3057722"/>
            <a:ext cx="872468" cy="768679"/>
          </a:xfrm>
          <a:prstGeom prst="roundRect">
            <a:avLst/>
          </a:prstGeom>
          <a:solidFill>
            <a:srgbClr val="87CB3D"/>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400" dirty="0" smtClean="0">
                <a:solidFill>
                  <a:schemeClr val="tx1"/>
                </a:solidFill>
              </a:rPr>
              <a:t>O</a:t>
            </a:r>
            <a:r>
              <a:rPr kumimoji="1" lang="en-US" altLang="ja-JP" sz="3400" dirty="0">
                <a:solidFill>
                  <a:schemeClr val="tx1"/>
                </a:solidFill>
              </a:rPr>
              <a:t>K</a:t>
            </a:r>
            <a:endParaRPr kumimoji="1" lang="ja-JP" altLang="en-US" sz="3400" dirty="0">
              <a:solidFill>
                <a:schemeClr val="tx1"/>
              </a:solidFill>
            </a:endParaRPr>
          </a:p>
        </p:txBody>
      </p:sp>
      <p:sp>
        <p:nvSpPr>
          <p:cNvPr id="5" name="円 4"/>
          <p:cNvSpPr/>
          <p:nvPr/>
        </p:nvSpPr>
        <p:spPr>
          <a:xfrm rot="19732185" flipH="1">
            <a:off x="8195151" y="2830489"/>
            <a:ext cx="2641600" cy="2641600"/>
          </a:xfrm>
          <a:prstGeom prst="pi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7" name="直線コネクタ 6"/>
          <p:cNvCxnSpPr/>
          <p:nvPr/>
        </p:nvCxnSpPr>
        <p:spPr>
          <a:xfrm>
            <a:off x="6947064" y="1547621"/>
            <a:ext cx="1440873" cy="1108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947063" y="1859314"/>
            <a:ext cx="1440873" cy="1108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6634782" y="4758187"/>
            <a:ext cx="1380018" cy="74683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6484503" y="4450318"/>
            <a:ext cx="1646840" cy="83085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1195599" y="3046858"/>
            <a:ext cx="2120405" cy="7694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矢印 21"/>
          <p:cNvSpPr/>
          <p:nvPr/>
        </p:nvSpPr>
        <p:spPr>
          <a:xfrm>
            <a:off x="4190717" y="1391918"/>
            <a:ext cx="1073426" cy="106348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256210" y="3056885"/>
            <a:ext cx="2440719" cy="769441"/>
          </a:xfrm>
          <a:prstGeom prst="rect">
            <a:avLst/>
          </a:prstGeom>
          <a:noFill/>
        </p:spPr>
        <p:txBody>
          <a:bodyPr wrap="square" rtlCol="0">
            <a:spAutoFit/>
          </a:bodyPr>
          <a:lstStyle/>
          <a:p>
            <a:r>
              <a:rPr kumimoji="1" lang="en-US" altLang="ja-JP" sz="4400" dirty="0" smtClean="0">
                <a:solidFill>
                  <a:schemeClr val="accent1"/>
                </a:solidFill>
              </a:rPr>
              <a:t>37</a:t>
            </a:r>
            <a:r>
              <a:rPr kumimoji="1" lang="ja-JP" altLang="en-US" sz="4400" dirty="0" smtClean="0">
                <a:solidFill>
                  <a:schemeClr val="accent1"/>
                </a:solidFill>
              </a:rPr>
              <a:t>度</a:t>
            </a:r>
            <a:r>
              <a:rPr kumimoji="1" lang="en-US" altLang="ja-JP" sz="4400" dirty="0" smtClean="0">
                <a:solidFill>
                  <a:schemeClr val="accent1"/>
                </a:solidFill>
              </a:rPr>
              <a:t>5</a:t>
            </a:r>
            <a:r>
              <a:rPr kumimoji="1" lang="ja-JP" altLang="en-US" sz="4400" dirty="0" smtClean="0">
                <a:solidFill>
                  <a:schemeClr val="accent1"/>
                </a:solidFill>
              </a:rPr>
              <a:t>分</a:t>
            </a:r>
            <a:endParaRPr kumimoji="1" lang="ja-JP" altLang="en-US" sz="4400" dirty="0">
              <a:solidFill>
                <a:schemeClr val="accent1"/>
              </a:solidFill>
            </a:endParaRPr>
          </a:p>
        </p:txBody>
      </p:sp>
      <p:pic>
        <p:nvPicPr>
          <p:cNvPr id="2" name="図 1"/>
          <p:cNvPicPr>
            <a:picLocks noChangeAspect="1"/>
          </p:cNvPicPr>
          <p:nvPr/>
        </p:nvPicPr>
        <p:blipFill rotWithShape="1">
          <a:blip r:embed="rId4">
            <a:extLst>
              <a:ext uri="{28A0092B-C50C-407E-A947-70E740481C1C}">
                <a14:useLocalDpi xmlns:a14="http://schemas.microsoft.com/office/drawing/2010/main" val="0"/>
              </a:ext>
            </a:extLst>
          </a:blip>
          <a:srcRect l="3007" t="7681" r="3739" b="8531"/>
          <a:stretch/>
        </p:blipFill>
        <p:spPr>
          <a:xfrm>
            <a:off x="1960033" y="4123267"/>
            <a:ext cx="1418168" cy="1274233"/>
          </a:xfrm>
          <a:prstGeom prst="rect">
            <a:avLst/>
          </a:prstGeom>
        </p:spPr>
      </p:pic>
      <p:pic>
        <p:nvPicPr>
          <p:cNvPr id="3" name="図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2136" y="1359410"/>
            <a:ext cx="2308383" cy="1298466"/>
          </a:xfrm>
          <a:prstGeom prst="rect">
            <a:avLst/>
          </a:prstGeom>
        </p:spPr>
      </p:pic>
    </p:spTree>
    <p:extLst>
      <p:ext uri="{BB962C8B-B14F-4D97-AF65-F5344CB8AC3E}">
        <p14:creationId xmlns:p14="http://schemas.microsoft.com/office/powerpoint/2010/main" val="164745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2"/>
                                        </p:tgtEl>
                                        <p:attrNameLst>
                                          <p:attrName>style.color</p:attrName>
                                        </p:attrNameLst>
                                      </p:cBhvr>
                                      <p:by>
                                        <p:hsl h="0" s="-12549" l="-25098"/>
                                      </p:by>
                                    </p:animClr>
                                    <p:animClr clrSpc="hsl" dir="cw">
                                      <p:cBhvr>
                                        <p:cTn id="7" dur="500" fill="hold"/>
                                        <p:tgtEl>
                                          <p:spTgt spid="22"/>
                                        </p:tgtEl>
                                        <p:attrNameLst>
                                          <p:attrName>fillcolor</p:attrName>
                                        </p:attrNameLst>
                                      </p:cBhvr>
                                      <p:by>
                                        <p:hsl h="0" s="-12549" l="-25098"/>
                                      </p:by>
                                    </p:animClr>
                                    <p:animClr clrSpc="hsl" dir="cw">
                                      <p:cBhvr>
                                        <p:cTn id="8" dur="500" fill="hold"/>
                                        <p:tgtEl>
                                          <p:spTgt spid="22"/>
                                        </p:tgtEl>
                                        <p:attrNameLst>
                                          <p:attrName>stroke.color</p:attrName>
                                        </p:attrNameLst>
                                      </p:cBhvr>
                                      <p:by>
                                        <p:hsl h="0" s="-12549" l="-25098"/>
                                      </p:by>
                                    </p:animClr>
                                    <p:set>
                                      <p:cBhvr>
                                        <p:cTn id="9" dur="500" fill="hold"/>
                                        <p:tgtEl>
                                          <p:spTgt spid="22"/>
                                        </p:tgtEl>
                                        <p:attrNameLst>
                                          <p:attrName>fill.type</p:attrName>
                                        </p:attrNameLst>
                                      </p:cBhvr>
                                      <p:to>
                                        <p:strVal val="solid"/>
                                      </p:to>
                                    </p:set>
                                  </p:childTnLst>
                                </p:cTn>
                              </p:par>
                            </p:childTnLst>
                          </p:cTn>
                        </p:par>
                        <p:par>
                          <p:cTn id="10" fill="hold">
                            <p:stCondLst>
                              <p:cond delay="500"/>
                            </p:stCondLst>
                            <p:childTnLst>
                              <p:par>
                                <p:cTn id="11" presetID="27" presetClass="emph" presetSubtype="0" fill="remove" grpId="0" nodeType="afterEffect">
                                  <p:stCondLst>
                                    <p:cond delay="0"/>
                                  </p:stCondLst>
                                  <p:childTnLst>
                                    <p:animClr clrSpc="rgb" dir="cw">
                                      <p:cBhvr override="childStyle">
                                        <p:cTn id="12" dur="250" autoRev="1" fill="remove"/>
                                        <p:tgtEl>
                                          <p:spTgt spid="17"/>
                                        </p:tgtEl>
                                        <p:attrNameLst>
                                          <p:attrName>style.color</p:attrName>
                                        </p:attrNameLst>
                                      </p:cBhvr>
                                      <p:to>
                                        <a:srgbClr val="FFFFFF"/>
                                      </p:to>
                                    </p:animClr>
                                    <p:animClr clrSpc="rgb" dir="cw">
                                      <p:cBhvr>
                                        <p:cTn id="13" dur="250" autoRev="1" fill="remove"/>
                                        <p:tgtEl>
                                          <p:spTgt spid="17"/>
                                        </p:tgtEl>
                                        <p:attrNameLst>
                                          <p:attrName>fillcolor</p:attrName>
                                        </p:attrNameLst>
                                      </p:cBhvr>
                                      <p:to>
                                        <a:srgbClr val="FFFFFF"/>
                                      </p:to>
                                    </p:animClr>
                                    <p:set>
                                      <p:cBhvr>
                                        <p:cTn id="14" dur="250" autoRev="1" fill="remove"/>
                                        <p:tgtEl>
                                          <p:spTgt spid="17"/>
                                        </p:tgtEl>
                                        <p:attrNameLst>
                                          <p:attrName>fill.type</p:attrName>
                                        </p:attrNameLst>
                                      </p:cBhvr>
                                      <p:to>
                                        <p:strVal val="solid"/>
                                      </p:to>
                                    </p:set>
                                    <p:set>
                                      <p:cBhvr>
                                        <p:cTn id="15" dur="250" autoRev="1" fill="remove"/>
                                        <p:tgtEl>
                                          <p:spTgt spid="17"/>
                                        </p:tgtEl>
                                        <p:attrNameLst>
                                          <p:attrName>fill.on</p:attrName>
                                        </p:attrNameLst>
                                      </p:cBhvr>
                                      <p:to>
                                        <p:strVal val="true"/>
                                      </p:to>
                                    </p:set>
                                  </p:childTnLst>
                                </p:cTn>
                              </p:par>
                            </p:childTnLst>
                          </p:cTn>
                        </p:par>
                      </p:childTnLst>
                    </p:cTn>
                  </p:par>
                  <p:par>
                    <p:cTn id="16" fill="hold">
                      <p:stCondLst>
                        <p:cond delay="indefinite"/>
                      </p:stCondLst>
                      <p:childTnLst>
                        <p:par>
                          <p:cTn id="17" fill="hold">
                            <p:stCondLst>
                              <p:cond delay="0"/>
                            </p:stCondLst>
                            <p:childTnLst>
                              <p:par>
                                <p:cTn id="18" presetID="44" presetClass="path" presetSubtype="0" accel="50000" decel="50000" fill="hold" grpId="0" nodeType="clickEffect">
                                  <p:stCondLst>
                                    <p:cond delay="0"/>
                                  </p:stCondLst>
                                  <p:childTnLst>
                                    <p:animMotion origin="layout" path="M -0.3323 -1.04083E-17 L -0.24401 -0.07222 C -0.2254 -0.08912 -0.19753 -0.09745 -0.16836 -0.09745 C -0.13529 -0.09745 -0.10847 -0.08912 -0.08985 -0.07222 L 4.58333E-6 -1.04083E-17 " pathEditMode="relative" rAng="0" ptsTypes="AAAAA">
                                      <p:cBhvr>
                                        <p:cTn id="19" dur="2000" spd="-100000" fill="hold"/>
                                        <p:tgtEl>
                                          <p:spTgt spid="16"/>
                                        </p:tgtEl>
                                        <p:attrNameLst>
                                          <p:attrName>ppt_x</p:attrName>
                                          <p:attrName>ppt_y</p:attrName>
                                        </p:attrNameLst>
                                      </p:cBhvr>
                                      <p:rCtr x="16615" y="-48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2"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右矢印 6"/>
          <p:cNvSpPr/>
          <p:nvPr/>
        </p:nvSpPr>
        <p:spPr>
          <a:xfrm>
            <a:off x="4939046" y="2841920"/>
            <a:ext cx="1834468" cy="2181099"/>
          </a:xfrm>
          <a:prstGeom prst="rightArrow">
            <a:avLst/>
          </a:prstGeom>
          <a:solidFill>
            <a:srgbClr val="FFC000"/>
          </a:solidFill>
          <a:ln w="57150">
            <a:solidFill>
              <a:srgbClr val="FFC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nvGrpSpPr>
          <p:cNvPr id="15" name="グループ化 14"/>
          <p:cNvGrpSpPr/>
          <p:nvPr/>
        </p:nvGrpSpPr>
        <p:grpSpPr>
          <a:xfrm>
            <a:off x="995748" y="54148"/>
            <a:ext cx="3420372" cy="6803852"/>
            <a:chOff x="1161526" y="177909"/>
            <a:chExt cx="3011731" cy="6260340"/>
          </a:xfrm>
        </p:grpSpPr>
        <p:pic>
          <p:nvPicPr>
            <p:cNvPr id="23" name="図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526" y="177909"/>
              <a:ext cx="3011731" cy="62603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4" name="正方形/長方形 23"/>
            <p:cNvSpPr/>
            <p:nvPr/>
          </p:nvSpPr>
          <p:spPr>
            <a:xfrm>
              <a:off x="1304708" y="1043709"/>
              <a:ext cx="2715199" cy="4452316"/>
            </a:xfrm>
            <a:prstGeom prst="rect">
              <a:avLst/>
            </a:prstGeom>
            <a:solidFill>
              <a:srgbClr val="B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u="sng" dirty="0"/>
            </a:p>
          </p:txBody>
        </p:sp>
      </p:grpSp>
      <p:sp>
        <p:nvSpPr>
          <p:cNvPr id="16" name="角丸四角形 15"/>
          <p:cNvSpPr/>
          <p:nvPr/>
        </p:nvSpPr>
        <p:spPr>
          <a:xfrm>
            <a:off x="1369757" y="3932470"/>
            <a:ext cx="2660803" cy="1645496"/>
          </a:xfrm>
          <a:prstGeom prst="roundRect">
            <a:avLst/>
          </a:prstGeom>
          <a:solidFill>
            <a:srgbClr val="00B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400" dirty="0">
              <a:solidFill>
                <a:schemeClr val="tx1"/>
              </a:solidFill>
            </a:endParaRPr>
          </a:p>
        </p:txBody>
      </p:sp>
      <p:sp>
        <p:nvSpPr>
          <p:cNvPr id="20" name="角丸四角形 19"/>
          <p:cNvSpPr/>
          <p:nvPr/>
        </p:nvSpPr>
        <p:spPr>
          <a:xfrm>
            <a:off x="1369756" y="1185462"/>
            <a:ext cx="2660803" cy="1645496"/>
          </a:xfrm>
          <a:prstGeom prst="roundRect">
            <a:avLst/>
          </a:prstGeom>
          <a:solidFill>
            <a:srgbClr val="F4953E"/>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400" dirty="0">
              <a:solidFill>
                <a:schemeClr val="tx1"/>
              </a:solidFill>
            </a:endParaRPr>
          </a:p>
        </p:txBody>
      </p:sp>
      <p:cxnSp>
        <p:nvCxnSpPr>
          <p:cNvPr id="21" name="直線コネクタ 20"/>
          <p:cNvCxnSpPr/>
          <p:nvPr/>
        </p:nvCxnSpPr>
        <p:spPr>
          <a:xfrm>
            <a:off x="1369756" y="3766768"/>
            <a:ext cx="1946250" cy="0"/>
          </a:xfrm>
          <a:prstGeom prst="line">
            <a:avLst/>
          </a:prstGeom>
          <a:ln w="76200"/>
        </p:spPr>
        <p:style>
          <a:lnRef idx="1">
            <a:schemeClr val="dk1"/>
          </a:lnRef>
          <a:fillRef idx="0">
            <a:schemeClr val="dk1"/>
          </a:fillRef>
          <a:effectRef idx="0">
            <a:schemeClr val="dk1"/>
          </a:effectRef>
          <a:fontRef idx="minor">
            <a:schemeClr val="tx1"/>
          </a:fontRef>
        </p:style>
      </p:cxnSp>
      <p:sp>
        <p:nvSpPr>
          <p:cNvPr id="22" name="角丸四角形 21"/>
          <p:cNvSpPr/>
          <p:nvPr/>
        </p:nvSpPr>
        <p:spPr>
          <a:xfrm>
            <a:off x="3316005" y="2998088"/>
            <a:ext cx="872468" cy="768679"/>
          </a:xfrm>
          <a:prstGeom prst="roundRect">
            <a:avLst/>
          </a:prstGeom>
          <a:solidFill>
            <a:srgbClr val="87CB3D"/>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400" dirty="0" smtClean="0">
                <a:solidFill>
                  <a:schemeClr val="tx1"/>
                </a:solidFill>
              </a:rPr>
              <a:t>O</a:t>
            </a:r>
            <a:r>
              <a:rPr kumimoji="1" lang="en-US" altLang="ja-JP" sz="3400" dirty="0">
                <a:solidFill>
                  <a:schemeClr val="tx1"/>
                </a:solidFill>
              </a:rPr>
              <a:t>K</a:t>
            </a:r>
            <a:endParaRPr kumimoji="1" lang="ja-JP" altLang="en-US" sz="3400" dirty="0">
              <a:solidFill>
                <a:schemeClr val="tx1"/>
              </a:solidFill>
            </a:endParaRPr>
          </a:p>
        </p:txBody>
      </p:sp>
      <p:sp>
        <p:nvSpPr>
          <p:cNvPr id="33" name="テキスト ボックス 32"/>
          <p:cNvSpPr txBox="1"/>
          <p:nvPr/>
        </p:nvSpPr>
        <p:spPr>
          <a:xfrm>
            <a:off x="1475034" y="2830958"/>
            <a:ext cx="1963619" cy="1015663"/>
          </a:xfrm>
          <a:prstGeom prst="rect">
            <a:avLst/>
          </a:prstGeom>
          <a:noFill/>
        </p:spPr>
        <p:txBody>
          <a:bodyPr wrap="square" rtlCol="0">
            <a:spAutoFit/>
          </a:bodyPr>
          <a:lstStyle/>
          <a:p>
            <a:r>
              <a:rPr kumimoji="1" lang="en-US" altLang="ja-JP" sz="6000" dirty="0" smtClean="0">
                <a:solidFill>
                  <a:schemeClr val="bg1"/>
                </a:solidFill>
              </a:rPr>
              <a:t>37.5</a:t>
            </a:r>
            <a:endParaRPr kumimoji="1" lang="ja-JP" altLang="en-US" sz="6000" dirty="0">
              <a:solidFill>
                <a:schemeClr val="bg1"/>
              </a:solidFill>
            </a:endParaRPr>
          </a:p>
        </p:txBody>
      </p:sp>
      <p:pic>
        <p:nvPicPr>
          <p:cNvPr id="18" name="図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2136" y="1359410"/>
            <a:ext cx="2308383" cy="1298466"/>
          </a:xfrm>
          <a:prstGeom prst="rect">
            <a:avLst/>
          </a:prstGeom>
        </p:spPr>
      </p:pic>
      <p:pic>
        <p:nvPicPr>
          <p:cNvPr id="19" name="図 18"/>
          <p:cNvPicPr>
            <a:picLocks noChangeAspect="1"/>
          </p:cNvPicPr>
          <p:nvPr/>
        </p:nvPicPr>
        <p:blipFill rotWithShape="1">
          <a:blip r:embed="rId5">
            <a:extLst>
              <a:ext uri="{28A0092B-C50C-407E-A947-70E740481C1C}">
                <a14:useLocalDpi xmlns:a14="http://schemas.microsoft.com/office/drawing/2010/main" val="0"/>
              </a:ext>
            </a:extLst>
          </a:blip>
          <a:srcRect l="3007" t="7681" r="3739" b="8531"/>
          <a:stretch/>
        </p:blipFill>
        <p:spPr>
          <a:xfrm>
            <a:off x="1960033" y="4123267"/>
            <a:ext cx="1418168" cy="1274233"/>
          </a:xfrm>
          <a:prstGeom prst="rect">
            <a:avLst/>
          </a:prstGeom>
        </p:spPr>
      </p:pic>
      <p:grpSp>
        <p:nvGrpSpPr>
          <p:cNvPr id="4" name="グループ化 3"/>
          <p:cNvGrpSpPr/>
          <p:nvPr/>
        </p:nvGrpSpPr>
        <p:grpSpPr>
          <a:xfrm>
            <a:off x="7554302" y="3937761"/>
            <a:ext cx="3049634" cy="2476357"/>
            <a:chOff x="7313658" y="1076870"/>
            <a:chExt cx="3049634" cy="2476357"/>
          </a:xfrm>
        </p:grpSpPr>
        <p:grpSp>
          <p:nvGrpSpPr>
            <p:cNvPr id="25" name="グループ化 24"/>
            <p:cNvGrpSpPr/>
            <p:nvPr/>
          </p:nvGrpSpPr>
          <p:grpSpPr>
            <a:xfrm>
              <a:off x="7313658" y="1076870"/>
              <a:ext cx="3049634" cy="2476357"/>
              <a:chOff x="6293560" y="2485185"/>
              <a:chExt cx="4897363" cy="3976743"/>
            </a:xfrm>
          </p:grpSpPr>
          <p:sp>
            <p:nvSpPr>
              <p:cNvPr id="28" name="正方形/長方形 27"/>
              <p:cNvSpPr/>
              <p:nvPr/>
            </p:nvSpPr>
            <p:spPr>
              <a:xfrm>
                <a:off x="6957391" y="2485185"/>
                <a:ext cx="3464497" cy="2824092"/>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sp>
            <p:nvSpPr>
              <p:cNvPr id="27" name="テキスト ボックス 26"/>
              <p:cNvSpPr txBox="1"/>
              <p:nvPr/>
            </p:nvSpPr>
            <p:spPr>
              <a:xfrm>
                <a:off x="6293560" y="5522847"/>
                <a:ext cx="4897363" cy="939081"/>
              </a:xfrm>
              <a:prstGeom prst="rect">
                <a:avLst/>
              </a:prstGeom>
              <a:noFill/>
            </p:spPr>
            <p:txBody>
              <a:bodyPr wrap="square" rtlCol="0">
                <a:spAutoFit/>
              </a:bodyPr>
              <a:lstStyle/>
              <a:p>
                <a:r>
                  <a:rPr kumimoji="1" lang="ja-JP" altLang="en-US" sz="3200" dirty="0"/>
                  <a:t>テキスト</a:t>
                </a:r>
                <a:r>
                  <a:rPr kumimoji="1" lang="ja-JP" altLang="en-US" sz="3200" dirty="0" smtClean="0"/>
                  <a:t>に！！</a:t>
                </a:r>
                <a:endParaRPr kumimoji="1" lang="ja-JP" altLang="en-US" sz="3200" dirty="0"/>
              </a:p>
            </p:txBody>
          </p:sp>
        </p:grpSp>
        <p:sp>
          <p:nvSpPr>
            <p:cNvPr id="3" name="テキスト ボックス 2"/>
            <p:cNvSpPr txBox="1"/>
            <p:nvPr/>
          </p:nvSpPr>
          <p:spPr>
            <a:xfrm>
              <a:off x="7827078" y="1221970"/>
              <a:ext cx="1884713" cy="646331"/>
            </a:xfrm>
            <a:prstGeom prst="rect">
              <a:avLst/>
            </a:prstGeom>
            <a:noFill/>
          </p:spPr>
          <p:txBody>
            <a:bodyPr wrap="square" rtlCol="0">
              <a:spAutoFit/>
            </a:bodyPr>
            <a:lstStyle/>
            <a:p>
              <a:r>
                <a:rPr kumimoji="1" lang="en-US" altLang="ja-JP" dirty="0" smtClean="0">
                  <a:solidFill>
                    <a:schemeClr val="bg1"/>
                  </a:solidFill>
                </a:rPr>
                <a:t>01/01</a:t>
              </a:r>
              <a:r>
                <a:rPr kumimoji="1" lang="ja-JP" altLang="en-US" dirty="0">
                  <a:solidFill>
                    <a:schemeClr val="bg1"/>
                  </a:solidFill>
                </a:rPr>
                <a:t>　</a:t>
              </a:r>
              <a:r>
                <a:rPr kumimoji="1" lang="en-US" altLang="ja-JP" dirty="0">
                  <a:solidFill>
                    <a:schemeClr val="bg1"/>
                  </a:solidFill>
                </a:rPr>
                <a:t>37.2</a:t>
              </a:r>
              <a:r>
                <a:rPr kumimoji="1" lang="ja-JP" altLang="en-US" b="1" dirty="0" smtClean="0">
                  <a:solidFill>
                    <a:schemeClr val="bg1"/>
                  </a:solidFill>
                </a:rPr>
                <a:t>℃</a:t>
              </a:r>
              <a:endParaRPr kumimoji="1" lang="en-US" altLang="ja-JP" b="1" dirty="0" smtClean="0">
                <a:solidFill>
                  <a:schemeClr val="bg1"/>
                </a:solidFill>
              </a:endParaRPr>
            </a:p>
            <a:p>
              <a:r>
                <a:rPr kumimoji="1" lang="en-US" altLang="ja-JP" dirty="0">
                  <a:solidFill>
                    <a:schemeClr val="bg1"/>
                  </a:solidFill>
                </a:rPr>
                <a:t>01/01</a:t>
              </a:r>
              <a:r>
                <a:rPr kumimoji="1" lang="ja-JP" altLang="en-US" dirty="0">
                  <a:solidFill>
                    <a:schemeClr val="bg1"/>
                  </a:solidFill>
                </a:rPr>
                <a:t>　</a:t>
              </a:r>
              <a:r>
                <a:rPr kumimoji="1" lang="en-US" altLang="ja-JP" dirty="0" smtClean="0">
                  <a:solidFill>
                    <a:schemeClr val="bg1"/>
                  </a:solidFill>
                </a:rPr>
                <a:t>38.4</a:t>
              </a:r>
              <a:r>
                <a:rPr kumimoji="1" lang="ja-JP" altLang="en-US" b="1" dirty="0" smtClean="0">
                  <a:solidFill>
                    <a:schemeClr val="bg1"/>
                  </a:solidFill>
                </a:rPr>
                <a:t>℃</a:t>
              </a:r>
              <a:endParaRPr kumimoji="1" lang="ja-JP" altLang="en-US" b="1" dirty="0">
                <a:solidFill>
                  <a:schemeClr val="bg1"/>
                </a:solidFill>
              </a:endParaRPr>
            </a:p>
          </p:txBody>
        </p:sp>
      </p:grpSp>
      <p:grpSp>
        <p:nvGrpSpPr>
          <p:cNvPr id="2" name="グループ化 1"/>
          <p:cNvGrpSpPr/>
          <p:nvPr/>
        </p:nvGrpSpPr>
        <p:grpSpPr>
          <a:xfrm>
            <a:off x="7713580" y="810493"/>
            <a:ext cx="2647275" cy="2395434"/>
            <a:chOff x="7713580" y="4074417"/>
            <a:chExt cx="2647275" cy="2395434"/>
          </a:xfrm>
        </p:grpSpPr>
        <p:grpSp>
          <p:nvGrpSpPr>
            <p:cNvPr id="12" name="グループ化 11"/>
            <p:cNvGrpSpPr/>
            <p:nvPr/>
          </p:nvGrpSpPr>
          <p:grpSpPr>
            <a:xfrm>
              <a:off x="7713580" y="4074417"/>
              <a:ext cx="2647275" cy="2395434"/>
              <a:chOff x="6620823" y="2485185"/>
              <a:chExt cx="4251220" cy="3846792"/>
            </a:xfrm>
          </p:grpSpPr>
          <p:sp>
            <p:nvSpPr>
              <p:cNvPr id="9" name="正方形/長方形 8"/>
              <p:cNvSpPr/>
              <p:nvPr/>
            </p:nvSpPr>
            <p:spPr>
              <a:xfrm>
                <a:off x="6957389" y="2485185"/>
                <a:ext cx="3464497" cy="2824092"/>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テキスト ボックス 10"/>
              <p:cNvSpPr txBox="1"/>
              <p:nvPr/>
            </p:nvSpPr>
            <p:spPr>
              <a:xfrm>
                <a:off x="6620823" y="5392896"/>
                <a:ext cx="4251220" cy="939081"/>
              </a:xfrm>
              <a:prstGeom prst="rect">
                <a:avLst/>
              </a:prstGeom>
              <a:noFill/>
            </p:spPr>
            <p:txBody>
              <a:bodyPr wrap="square" rtlCol="0">
                <a:spAutoFit/>
              </a:bodyPr>
              <a:lstStyle/>
              <a:p>
                <a:r>
                  <a:rPr kumimoji="1" lang="ja-JP" altLang="en-US" sz="3200" dirty="0" smtClean="0"/>
                  <a:t>グラフに！！</a:t>
                </a:r>
                <a:endParaRPr kumimoji="1" lang="ja-JP" altLang="en-US" sz="3200" dirty="0"/>
              </a:p>
            </p:txBody>
          </p:sp>
        </p:grpSp>
        <p:pic>
          <p:nvPicPr>
            <p:cNvPr id="26" name="図 25"/>
            <p:cNvPicPr>
              <a:picLocks noChangeAspect="1"/>
            </p:cNvPicPr>
            <p:nvPr/>
          </p:nvPicPr>
          <p:blipFill rotWithShape="1">
            <a:blip r:embed="rId5">
              <a:extLst>
                <a:ext uri="{28A0092B-C50C-407E-A947-70E740481C1C}">
                  <a14:useLocalDpi xmlns:a14="http://schemas.microsoft.com/office/drawing/2010/main" val="0"/>
                </a:ext>
              </a:extLst>
            </a:blip>
            <a:srcRect l="3007" t="7681" r="3739" b="8531"/>
            <a:stretch/>
          </p:blipFill>
          <p:spPr>
            <a:xfrm>
              <a:off x="8246566" y="4316594"/>
              <a:ext cx="1418168" cy="1274233"/>
            </a:xfrm>
            <a:prstGeom prst="rect">
              <a:avLst/>
            </a:prstGeom>
          </p:spPr>
        </p:pic>
      </p:grpSp>
    </p:spTree>
    <p:extLst>
      <p:ext uri="{BB962C8B-B14F-4D97-AF65-F5344CB8AC3E}">
        <p14:creationId xmlns:p14="http://schemas.microsoft.com/office/powerpoint/2010/main" val="278624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375" autoRev="1" fill="remove"/>
                                        <p:tgtEl>
                                          <p:spTgt spid="22"/>
                                        </p:tgtEl>
                                        <p:attrNameLst>
                                          <p:attrName>style.color</p:attrName>
                                        </p:attrNameLst>
                                      </p:cBhvr>
                                      <p:to>
                                        <a:srgbClr val="FFFFFF"/>
                                      </p:to>
                                    </p:animClr>
                                    <p:animClr clrSpc="rgb" dir="cw">
                                      <p:cBhvr>
                                        <p:cTn id="7" dur="375" autoRev="1" fill="remove"/>
                                        <p:tgtEl>
                                          <p:spTgt spid="22"/>
                                        </p:tgtEl>
                                        <p:attrNameLst>
                                          <p:attrName>fillcolor</p:attrName>
                                        </p:attrNameLst>
                                      </p:cBhvr>
                                      <p:to>
                                        <a:srgbClr val="FFFFFF"/>
                                      </p:to>
                                    </p:animClr>
                                    <p:set>
                                      <p:cBhvr>
                                        <p:cTn id="8" dur="375" autoRev="1" fill="remove"/>
                                        <p:tgtEl>
                                          <p:spTgt spid="22"/>
                                        </p:tgtEl>
                                        <p:attrNameLst>
                                          <p:attrName>fill.type</p:attrName>
                                        </p:attrNameLst>
                                      </p:cBhvr>
                                      <p:to>
                                        <p:strVal val="solid"/>
                                      </p:to>
                                    </p:set>
                                    <p:set>
                                      <p:cBhvr>
                                        <p:cTn id="9" dur="375" autoRev="1" fill="remove"/>
                                        <p:tgtEl>
                                          <p:spTgt spid="22"/>
                                        </p:tgtEl>
                                        <p:attrNameLst>
                                          <p:attrName>fill.on</p:attrName>
                                        </p:attrNameLst>
                                      </p:cBhvr>
                                      <p:to>
                                        <p:strVal val="true"/>
                                      </p:to>
                                    </p:set>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6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250"/>
                                        <p:tgtEl>
                                          <p:spTgt spid="4"/>
                                        </p:tgtEl>
                                      </p:cBhvr>
                                    </p:animEffect>
                                    <p:anim calcmode="lin" valueType="num">
                                      <p:cBhvr>
                                        <p:cTn id="19" dur="1250" fill="hold"/>
                                        <p:tgtEl>
                                          <p:spTgt spid="4"/>
                                        </p:tgtEl>
                                        <p:attrNameLst>
                                          <p:attrName>ppt_w</p:attrName>
                                        </p:attrNameLst>
                                      </p:cBhvr>
                                      <p:tavLst>
                                        <p:tav tm="0" fmla="#ppt_w*sin(2.5*pi*$)">
                                          <p:val>
                                            <p:fltVal val="0"/>
                                          </p:val>
                                        </p:tav>
                                        <p:tav tm="100000">
                                          <p:val>
                                            <p:fltVal val="1"/>
                                          </p:val>
                                        </p:tav>
                                      </p:tavLst>
                                    </p:anim>
                                    <p:anim calcmode="lin" valueType="num">
                                      <p:cBhvr>
                                        <p:cTn id="20" dur="1250" fill="hold"/>
                                        <p:tgtEl>
                                          <p:spTgt spid="4"/>
                                        </p:tgtEl>
                                        <p:attrNameLst>
                                          <p:attrName>ppt_h</p:attrName>
                                        </p:attrNameLst>
                                      </p:cBhvr>
                                      <p:tavLst>
                                        <p:tav tm="0">
                                          <p:val>
                                            <p:strVal val="#ppt_h"/>
                                          </p:val>
                                        </p:tav>
                                        <p:tav tm="100000">
                                          <p:val>
                                            <p:strVal val="#ppt_h"/>
                                          </p:val>
                                        </p:tav>
                                      </p:tavLst>
                                    </p:anim>
                                  </p:childTnLst>
                                </p:cTn>
                              </p:par>
                              <p:par>
                                <p:cTn id="21" presetID="45" presetClass="entr" presetSubtype="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250"/>
                                        <p:tgtEl>
                                          <p:spTgt spid="2"/>
                                        </p:tgtEl>
                                      </p:cBhvr>
                                    </p:animEffect>
                                    <p:anim calcmode="lin" valueType="num">
                                      <p:cBhvr>
                                        <p:cTn id="24" dur="1250" fill="hold"/>
                                        <p:tgtEl>
                                          <p:spTgt spid="2"/>
                                        </p:tgtEl>
                                        <p:attrNameLst>
                                          <p:attrName>ppt_w</p:attrName>
                                        </p:attrNameLst>
                                      </p:cBhvr>
                                      <p:tavLst>
                                        <p:tav tm="0" fmla="#ppt_w*sin(2.5*pi*$)">
                                          <p:val>
                                            <p:fltVal val="0"/>
                                          </p:val>
                                        </p:tav>
                                        <p:tav tm="100000">
                                          <p:val>
                                            <p:fltVal val="1"/>
                                          </p:val>
                                        </p:tav>
                                      </p:tavLst>
                                    </p:anim>
                                    <p:anim calcmode="lin" valueType="num">
                                      <p:cBhvr>
                                        <p:cTn id="25" dur="125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グループ化 19"/>
          <p:cNvGrpSpPr/>
          <p:nvPr/>
        </p:nvGrpSpPr>
        <p:grpSpPr>
          <a:xfrm>
            <a:off x="993585" y="54148"/>
            <a:ext cx="3420372" cy="6803852"/>
            <a:chOff x="1161526" y="177909"/>
            <a:chExt cx="3011731" cy="6260340"/>
          </a:xfrm>
        </p:grpSpPr>
        <p:pic>
          <p:nvPicPr>
            <p:cNvPr id="25" name="図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1526" y="177909"/>
              <a:ext cx="3011731" cy="62603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6" name="正方形/長方形 25"/>
            <p:cNvSpPr/>
            <p:nvPr/>
          </p:nvSpPr>
          <p:spPr>
            <a:xfrm>
              <a:off x="1304708" y="1043709"/>
              <a:ext cx="2715199" cy="4452316"/>
            </a:xfrm>
            <a:prstGeom prst="rect">
              <a:avLst/>
            </a:prstGeom>
            <a:solidFill>
              <a:srgbClr val="B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u="sng" dirty="0"/>
            </a:p>
          </p:txBody>
        </p:sp>
      </p:grpSp>
      <p:sp>
        <p:nvSpPr>
          <p:cNvPr id="21" name="角丸四角形 20"/>
          <p:cNvSpPr/>
          <p:nvPr/>
        </p:nvSpPr>
        <p:spPr>
          <a:xfrm>
            <a:off x="1367594" y="3932470"/>
            <a:ext cx="2660803" cy="1645496"/>
          </a:xfrm>
          <a:prstGeom prst="roundRect">
            <a:avLst/>
          </a:prstGeom>
          <a:solidFill>
            <a:srgbClr val="00B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400" dirty="0">
              <a:solidFill>
                <a:schemeClr val="tx1"/>
              </a:solidFill>
            </a:endParaRPr>
          </a:p>
        </p:txBody>
      </p:sp>
      <p:sp>
        <p:nvSpPr>
          <p:cNvPr id="22" name="角丸四角形 21"/>
          <p:cNvSpPr/>
          <p:nvPr/>
        </p:nvSpPr>
        <p:spPr>
          <a:xfrm>
            <a:off x="1367593" y="1185462"/>
            <a:ext cx="2660803" cy="1645496"/>
          </a:xfrm>
          <a:prstGeom prst="roundRect">
            <a:avLst/>
          </a:prstGeom>
          <a:solidFill>
            <a:srgbClr val="F4953E"/>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400" dirty="0">
              <a:solidFill>
                <a:schemeClr val="tx1"/>
              </a:solidFill>
            </a:endParaRPr>
          </a:p>
        </p:txBody>
      </p:sp>
      <p:cxnSp>
        <p:nvCxnSpPr>
          <p:cNvPr id="23" name="直線コネクタ 22"/>
          <p:cNvCxnSpPr/>
          <p:nvPr/>
        </p:nvCxnSpPr>
        <p:spPr>
          <a:xfrm>
            <a:off x="1367593" y="3766768"/>
            <a:ext cx="1946250" cy="0"/>
          </a:xfrm>
          <a:prstGeom prst="line">
            <a:avLst/>
          </a:prstGeom>
          <a:ln w="76200"/>
        </p:spPr>
        <p:style>
          <a:lnRef idx="1">
            <a:schemeClr val="dk1"/>
          </a:lnRef>
          <a:fillRef idx="0">
            <a:schemeClr val="dk1"/>
          </a:fillRef>
          <a:effectRef idx="0">
            <a:schemeClr val="dk1"/>
          </a:effectRef>
          <a:fontRef idx="minor">
            <a:schemeClr val="tx1"/>
          </a:fontRef>
        </p:style>
      </p:cxnSp>
      <p:sp>
        <p:nvSpPr>
          <p:cNvPr id="24" name="角丸四角形 23"/>
          <p:cNvSpPr/>
          <p:nvPr/>
        </p:nvSpPr>
        <p:spPr>
          <a:xfrm>
            <a:off x="3313842" y="2998088"/>
            <a:ext cx="872468" cy="768679"/>
          </a:xfrm>
          <a:prstGeom prst="roundRect">
            <a:avLst/>
          </a:prstGeom>
          <a:solidFill>
            <a:srgbClr val="87CB3D"/>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400" dirty="0" smtClean="0">
                <a:solidFill>
                  <a:schemeClr val="tx1"/>
                </a:solidFill>
              </a:rPr>
              <a:t>O</a:t>
            </a:r>
            <a:r>
              <a:rPr kumimoji="1" lang="en-US" altLang="ja-JP" sz="3400" dirty="0">
                <a:solidFill>
                  <a:schemeClr val="tx1"/>
                </a:solidFill>
              </a:rPr>
              <a:t>K</a:t>
            </a:r>
            <a:endParaRPr kumimoji="1" lang="ja-JP" altLang="en-US" sz="3400" dirty="0">
              <a:solidFill>
                <a:schemeClr val="tx1"/>
              </a:solidFill>
            </a:endParaRPr>
          </a:p>
        </p:txBody>
      </p:sp>
      <p:sp>
        <p:nvSpPr>
          <p:cNvPr id="27" name="右矢印 26"/>
          <p:cNvSpPr/>
          <p:nvPr/>
        </p:nvSpPr>
        <p:spPr>
          <a:xfrm>
            <a:off x="4999362" y="4244098"/>
            <a:ext cx="1850240" cy="1182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7435008" y="54148"/>
            <a:ext cx="3420372" cy="6803852"/>
            <a:chOff x="7423874" y="54148"/>
            <a:chExt cx="3420372" cy="6803852"/>
          </a:xfrm>
        </p:grpSpPr>
        <p:grpSp>
          <p:nvGrpSpPr>
            <p:cNvPr id="18" name="グループ化 17"/>
            <p:cNvGrpSpPr/>
            <p:nvPr/>
          </p:nvGrpSpPr>
          <p:grpSpPr>
            <a:xfrm>
              <a:off x="7423874" y="54148"/>
              <a:ext cx="3420372" cy="6803852"/>
              <a:chOff x="993257" y="54148"/>
              <a:chExt cx="3420372" cy="6803852"/>
            </a:xfrm>
          </p:grpSpPr>
          <p:grpSp>
            <p:nvGrpSpPr>
              <p:cNvPr id="17" name="グループ化 16"/>
              <p:cNvGrpSpPr/>
              <p:nvPr/>
            </p:nvGrpSpPr>
            <p:grpSpPr>
              <a:xfrm>
                <a:off x="993257" y="54148"/>
                <a:ext cx="3420372" cy="6803852"/>
                <a:chOff x="993257" y="54148"/>
                <a:chExt cx="3420372" cy="6803852"/>
              </a:xfrm>
            </p:grpSpPr>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257" y="54148"/>
                  <a:ext cx="3420372" cy="68038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正方形/長方形 10"/>
                <p:cNvSpPr/>
                <p:nvPr/>
              </p:nvSpPr>
              <p:spPr>
                <a:xfrm>
                  <a:off x="1214228" y="995115"/>
                  <a:ext cx="3039720" cy="4838858"/>
                </a:xfrm>
                <a:prstGeom prst="rect">
                  <a:avLst/>
                </a:prstGeom>
                <a:solidFill>
                  <a:srgbClr val="B7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u="sng" dirty="0"/>
                </a:p>
              </p:txBody>
            </p:sp>
          </p:grpSp>
          <p:sp>
            <p:nvSpPr>
              <p:cNvPr id="12" name="正方形/長方形 11"/>
              <p:cNvSpPr/>
              <p:nvPr/>
            </p:nvSpPr>
            <p:spPr>
              <a:xfrm>
                <a:off x="1181416" y="983974"/>
                <a:ext cx="3072532" cy="745435"/>
              </a:xfrm>
              <a:prstGeom prst="rect">
                <a:avLst/>
              </a:prstGeom>
              <a:solidFill>
                <a:srgbClr val="92D050"/>
              </a:solidFill>
              <a:ln>
                <a:solidFill>
                  <a:srgbClr val="87CB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125904" y="1114597"/>
                <a:ext cx="1686280" cy="538609"/>
              </a:xfrm>
              <a:prstGeom prst="rect">
                <a:avLst/>
              </a:prstGeom>
              <a:noFill/>
            </p:spPr>
            <p:txBody>
              <a:bodyPr wrap="square" rtlCol="0">
                <a:spAutoFit/>
              </a:bodyPr>
              <a:lstStyle/>
              <a:p>
                <a:r>
                  <a:rPr kumimoji="1" lang="ja-JP" altLang="en-US" sz="2900" dirty="0" smtClean="0"/>
                  <a:t>～体温～</a:t>
                </a:r>
                <a:endParaRPr kumimoji="1" lang="ja-JP" altLang="en-US" sz="2900" dirty="0"/>
              </a:p>
            </p:txBody>
          </p:sp>
          <p:sp>
            <p:nvSpPr>
              <p:cNvPr id="14" name="角丸四角形 13"/>
              <p:cNvSpPr/>
              <p:nvPr/>
            </p:nvSpPr>
            <p:spPr>
              <a:xfrm>
                <a:off x="2832652" y="995115"/>
                <a:ext cx="1421296" cy="734294"/>
              </a:xfrm>
              <a:prstGeom prst="roundRect">
                <a:avLst/>
              </a:prstGeom>
              <a:solidFill>
                <a:srgbClr val="DEE226"/>
              </a:solidFill>
              <a:ln>
                <a:solidFill>
                  <a:srgbClr val="DEE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クリア</a:t>
                </a:r>
                <a:endParaRPr kumimoji="1" lang="ja-JP" altLang="en-US" sz="2800" dirty="0">
                  <a:solidFill>
                    <a:schemeClr val="tx1"/>
                  </a:solidFill>
                </a:endParaRPr>
              </a:p>
            </p:txBody>
          </p:sp>
        </p:grpSp>
        <p:graphicFrame>
          <p:nvGraphicFramePr>
            <p:cNvPr id="32" name="グラフ 31"/>
            <p:cNvGraphicFramePr/>
            <p:nvPr>
              <p:extLst/>
            </p:nvPr>
          </p:nvGraphicFramePr>
          <p:xfrm>
            <a:off x="7592476" y="1729410"/>
            <a:ext cx="3092090" cy="3697444"/>
          </p:xfrm>
          <a:graphic>
            <a:graphicData uri="http://schemas.openxmlformats.org/drawingml/2006/chart">
              <c:chart xmlns:c="http://schemas.openxmlformats.org/drawingml/2006/chart" xmlns:r="http://schemas.openxmlformats.org/officeDocument/2006/relationships" r:id="rId4"/>
            </a:graphicData>
          </a:graphic>
        </p:graphicFrame>
        <p:sp>
          <p:nvSpPr>
            <p:cNvPr id="29" name="テキスト ボックス 28"/>
            <p:cNvSpPr txBox="1"/>
            <p:nvPr/>
          </p:nvSpPr>
          <p:spPr>
            <a:xfrm>
              <a:off x="7505915" y="2046795"/>
              <a:ext cx="437913" cy="3323987"/>
            </a:xfrm>
            <a:prstGeom prst="rect">
              <a:avLst/>
            </a:prstGeom>
            <a:noFill/>
          </p:spPr>
          <p:txBody>
            <a:bodyPr wrap="square" rtlCol="0">
              <a:spAutoFit/>
            </a:bodyPr>
            <a:lstStyle/>
            <a:p>
              <a:r>
                <a:rPr kumimoji="1" lang="en-US" altLang="ja-JP" sz="1400" dirty="0" smtClean="0">
                  <a:solidFill>
                    <a:schemeClr val="bg1"/>
                  </a:solidFill>
                </a:rPr>
                <a:t>41</a:t>
              </a:r>
            </a:p>
            <a:p>
              <a:endParaRPr kumimoji="1" lang="en-US" altLang="ja-JP" sz="1400" dirty="0" smtClean="0">
                <a:solidFill>
                  <a:schemeClr val="bg1"/>
                </a:solidFill>
              </a:endParaRPr>
            </a:p>
            <a:p>
              <a:r>
                <a:rPr kumimoji="1" lang="en-US" altLang="ja-JP" sz="1400" dirty="0" smtClean="0">
                  <a:solidFill>
                    <a:schemeClr val="bg1"/>
                  </a:solidFill>
                </a:rPr>
                <a:t>40</a:t>
              </a:r>
            </a:p>
            <a:p>
              <a:endParaRPr kumimoji="1" lang="en-US" altLang="ja-JP" sz="1400" dirty="0" smtClean="0">
                <a:solidFill>
                  <a:schemeClr val="bg1"/>
                </a:solidFill>
              </a:endParaRPr>
            </a:p>
            <a:p>
              <a:r>
                <a:rPr kumimoji="1" lang="en-US" altLang="ja-JP" sz="1400" dirty="0" smtClean="0">
                  <a:solidFill>
                    <a:schemeClr val="bg1"/>
                  </a:solidFill>
                </a:rPr>
                <a:t>39</a:t>
              </a:r>
            </a:p>
            <a:p>
              <a:endParaRPr kumimoji="1" lang="en-US" altLang="ja-JP" sz="1400" dirty="0" smtClean="0">
                <a:solidFill>
                  <a:schemeClr val="bg1"/>
                </a:solidFill>
              </a:endParaRPr>
            </a:p>
            <a:p>
              <a:r>
                <a:rPr kumimoji="1" lang="en-US" altLang="ja-JP" sz="1400" dirty="0" smtClean="0">
                  <a:solidFill>
                    <a:schemeClr val="bg1"/>
                  </a:solidFill>
                </a:rPr>
                <a:t>38</a:t>
              </a:r>
            </a:p>
            <a:p>
              <a:endParaRPr kumimoji="1" lang="en-US" altLang="ja-JP" sz="1400" dirty="0" smtClean="0">
                <a:solidFill>
                  <a:schemeClr val="bg1"/>
                </a:solidFill>
              </a:endParaRPr>
            </a:p>
            <a:p>
              <a:r>
                <a:rPr kumimoji="1" lang="en-US" altLang="ja-JP" sz="1400" dirty="0" smtClean="0">
                  <a:solidFill>
                    <a:schemeClr val="bg1"/>
                  </a:solidFill>
                </a:rPr>
                <a:t>37</a:t>
              </a:r>
            </a:p>
            <a:p>
              <a:endParaRPr kumimoji="1" lang="en-US" altLang="ja-JP" sz="1400" dirty="0" smtClean="0">
                <a:solidFill>
                  <a:schemeClr val="bg1"/>
                </a:solidFill>
              </a:endParaRPr>
            </a:p>
            <a:p>
              <a:r>
                <a:rPr kumimoji="1" lang="en-US" altLang="ja-JP" sz="1400" dirty="0" smtClean="0">
                  <a:solidFill>
                    <a:schemeClr val="bg1"/>
                  </a:solidFill>
                </a:rPr>
                <a:t>36</a:t>
              </a:r>
            </a:p>
            <a:p>
              <a:endParaRPr kumimoji="1" lang="en-US" altLang="ja-JP" sz="1400" dirty="0" smtClean="0">
                <a:solidFill>
                  <a:schemeClr val="bg1"/>
                </a:solidFill>
              </a:endParaRPr>
            </a:p>
            <a:p>
              <a:r>
                <a:rPr kumimoji="1" lang="en-US" altLang="ja-JP" sz="1400" dirty="0" smtClean="0">
                  <a:solidFill>
                    <a:schemeClr val="bg1"/>
                  </a:solidFill>
                </a:rPr>
                <a:t>35</a:t>
              </a:r>
            </a:p>
            <a:p>
              <a:endParaRPr kumimoji="1" lang="en-US" altLang="ja-JP" sz="1400" dirty="0" smtClean="0">
                <a:solidFill>
                  <a:schemeClr val="bg1"/>
                </a:solidFill>
              </a:endParaRPr>
            </a:p>
            <a:p>
              <a:r>
                <a:rPr kumimoji="1" lang="en-US" altLang="ja-JP" sz="1400" dirty="0" smtClean="0">
                  <a:solidFill>
                    <a:schemeClr val="bg1"/>
                  </a:solidFill>
                </a:rPr>
                <a:t>34</a:t>
              </a:r>
            </a:p>
          </p:txBody>
        </p:sp>
        <p:grpSp>
          <p:nvGrpSpPr>
            <p:cNvPr id="3" name="グループ化 2"/>
            <p:cNvGrpSpPr/>
            <p:nvPr/>
          </p:nvGrpSpPr>
          <p:grpSpPr>
            <a:xfrm>
              <a:off x="7592476" y="5335265"/>
              <a:ext cx="3092089" cy="509849"/>
              <a:chOff x="7453837" y="6275689"/>
              <a:chExt cx="3092089" cy="509849"/>
            </a:xfrm>
          </p:grpSpPr>
          <p:sp>
            <p:nvSpPr>
              <p:cNvPr id="2" name="正方形/長方形 1"/>
              <p:cNvSpPr/>
              <p:nvPr/>
            </p:nvSpPr>
            <p:spPr>
              <a:xfrm>
                <a:off x="7453837" y="6275689"/>
                <a:ext cx="3092089" cy="5098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7653130" y="6321101"/>
                <a:ext cx="2504661" cy="307777"/>
              </a:xfrm>
              <a:prstGeom prst="rect">
                <a:avLst/>
              </a:prstGeom>
              <a:noFill/>
              <a:ln>
                <a:noFill/>
              </a:ln>
            </p:spPr>
            <p:txBody>
              <a:bodyPr wrap="square" rtlCol="0">
                <a:spAutoFit/>
              </a:bodyPr>
              <a:lstStyle/>
              <a:p>
                <a:r>
                  <a:rPr kumimoji="1" lang="en-US" altLang="ja-JP" sz="1400" dirty="0" smtClean="0">
                    <a:solidFill>
                      <a:schemeClr val="bg1"/>
                    </a:solidFill>
                  </a:rPr>
                  <a:t>1/1     1/3       1/7      1/10</a:t>
                </a:r>
                <a:endParaRPr kumimoji="1" lang="ja-JP" altLang="en-US" sz="1400" dirty="0">
                  <a:solidFill>
                    <a:schemeClr val="bg1"/>
                  </a:solidFill>
                </a:endParaRPr>
              </a:p>
            </p:txBody>
          </p:sp>
        </p:grpSp>
      </p:grpSp>
      <p:pic>
        <p:nvPicPr>
          <p:cNvPr id="28" name="図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2136" y="1359410"/>
            <a:ext cx="2308383" cy="1298466"/>
          </a:xfrm>
          <a:prstGeom prst="rect">
            <a:avLst/>
          </a:prstGeom>
        </p:spPr>
      </p:pic>
      <p:pic>
        <p:nvPicPr>
          <p:cNvPr id="30" name="図 29"/>
          <p:cNvPicPr>
            <a:picLocks noChangeAspect="1"/>
          </p:cNvPicPr>
          <p:nvPr/>
        </p:nvPicPr>
        <p:blipFill rotWithShape="1">
          <a:blip r:embed="rId6">
            <a:extLst>
              <a:ext uri="{28A0092B-C50C-407E-A947-70E740481C1C}">
                <a14:useLocalDpi xmlns:a14="http://schemas.microsoft.com/office/drawing/2010/main" val="0"/>
              </a:ext>
            </a:extLst>
          </a:blip>
          <a:srcRect l="3007" t="7681" r="3739" b="8531"/>
          <a:stretch/>
        </p:blipFill>
        <p:spPr>
          <a:xfrm>
            <a:off x="1960033" y="4123267"/>
            <a:ext cx="1418168" cy="1274233"/>
          </a:xfrm>
          <a:prstGeom prst="rect">
            <a:avLst/>
          </a:prstGeom>
        </p:spPr>
      </p:pic>
    </p:spTree>
    <p:extLst>
      <p:ext uri="{BB962C8B-B14F-4D97-AF65-F5344CB8AC3E}">
        <p14:creationId xmlns:p14="http://schemas.microsoft.com/office/powerpoint/2010/main" val="223582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1"/>
                                        </p:tgtEl>
                                        <p:attrNameLst>
                                          <p:attrName>style.color</p:attrName>
                                        </p:attrNameLst>
                                      </p:cBhvr>
                                      <p:to>
                                        <a:srgbClr val="FFFFFF"/>
                                      </p:to>
                                    </p:animClr>
                                    <p:animClr clrSpc="rgb" dir="cw">
                                      <p:cBhvr>
                                        <p:cTn id="7" dur="250" autoRev="1" fill="remove"/>
                                        <p:tgtEl>
                                          <p:spTgt spid="21"/>
                                        </p:tgtEl>
                                        <p:attrNameLst>
                                          <p:attrName>fillcolor</p:attrName>
                                        </p:attrNameLst>
                                      </p:cBhvr>
                                      <p:to>
                                        <a:srgbClr val="FFFFFF"/>
                                      </p:to>
                                    </p:animClr>
                                    <p:set>
                                      <p:cBhvr>
                                        <p:cTn id="8" dur="250" autoRev="1" fill="remove"/>
                                        <p:tgtEl>
                                          <p:spTgt spid="21"/>
                                        </p:tgtEl>
                                        <p:attrNameLst>
                                          <p:attrName>fill.type</p:attrName>
                                        </p:attrNameLst>
                                      </p:cBhvr>
                                      <p:to>
                                        <p:strVal val="solid"/>
                                      </p:to>
                                    </p:set>
                                    <p:set>
                                      <p:cBhvr>
                                        <p:cTn id="9" dur="250" autoRev="1" fill="remove"/>
                                        <p:tgtEl>
                                          <p:spTgt spid="21"/>
                                        </p:tgtEl>
                                        <p:attrNameLst>
                                          <p:attrName>fill.on</p:attrName>
                                        </p:attrNameLst>
                                      </p:cBhvr>
                                      <p:to>
                                        <p:strVal val="true"/>
                                      </p:to>
                                    </p:se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left)">
                                      <p:cBhvr>
                                        <p:cTn id="13" dur="500"/>
                                        <p:tgtEl>
                                          <p:spTgt spid="27"/>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2890547" y="4713961"/>
            <a:ext cx="5263897" cy="1398740"/>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300" dirty="0" smtClean="0"/>
              <a:t>「３７</a:t>
            </a:r>
            <a:r>
              <a:rPr lang="en-US" altLang="ja-JP" sz="6300" dirty="0" smtClean="0"/>
              <a:t>.</a:t>
            </a:r>
            <a:r>
              <a:rPr lang="ja-JP" altLang="en-US" sz="6300" dirty="0" smtClean="0"/>
              <a:t>２」</a:t>
            </a:r>
            <a:endParaRPr lang="ja-JP" altLang="en-US" sz="6300" dirty="0"/>
          </a:p>
        </p:txBody>
      </p:sp>
      <p:sp>
        <p:nvSpPr>
          <p:cNvPr id="6" name="タイトル 1"/>
          <p:cNvSpPr txBox="1">
            <a:spLocks/>
          </p:cNvSpPr>
          <p:nvPr/>
        </p:nvSpPr>
        <p:spPr>
          <a:xfrm>
            <a:off x="299746" y="1244253"/>
            <a:ext cx="10084329" cy="149894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300" dirty="0" smtClean="0"/>
              <a:t>「さんじゅうななどにぶ」</a:t>
            </a:r>
            <a:endParaRPr lang="ja-JP" altLang="en-US" sz="6300" dirty="0"/>
          </a:p>
        </p:txBody>
      </p:sp>
      <p:sp>
        <p:nvSpPr>
          <p:cNvPr id="7" name="下矢印 6"/>
          <p:cNvSpPr/>
          <p:nvPr/>
        </p:nvSpPr>
        <p:spPr>
          <a:xfrm>
            <a:off x="4050686" y="2743201"/>
            <a:ext cx="2342367" cy="14029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1211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theme/theme1.xml><?xml version="1.0" encoding="utf-8"?>
<a:theme xmlns:a="http://schemas.openxmlformats.org/drawingml/2006/main" name="ファセット">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995</TotalTime>
  <Words>706</Words>
  <Application>Microsoft Office PowerPoint</Application>
  <PresentationFormat>ワイド画面</PresentationFormat>
  <Paragraphs>153</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メイリオ</vt:lpstr>
      <vt:lpstr>游ゴシック</vt:lpstr>
      <vt:lpstr>Arial</vt:lpstr>
      <vt:lpstr>Century Gothic</vt:lpstr>
      <vt:lpstr>Trebuchet MS</vt:lpstr>
      <vt:lpstr>Wingdings</vt:lpstr>
      <vt:lpstr>Wingdings 3</vt:lpstr>
      <vt:lpstr>ファセット</vt:lpstr>
      <vt:lpstr>「録温」</vt:lpstr>
      <vt:lpstr>病院で体温を聞かれたとき どう答えていますか？</vt:lpstr>
      <vt:lpstr>熱が出ているのに．．．</vt:lpstr>
      <vt:lpstr>アプリに記録する場合．．．</vt:lpstr>
      <vt:lpstr>「録温」</vt:lpstr>
      <vt:lpstr>PowerPoint プレゼンテーション</vt:lpstr>
      <vt:lpstr>PowerPoint プレゼンテーション</vt:lpstr>
      <vt:lpstr>PowerPoint プレゼンテーション</vt:lpstr>
      <vt:lpstr>PowerPoint プレゼンテーション</vt:lpstr>
      <vt:lpstr>変換例</vt:lpstr>
      <vt:lpstr>実機説明</vt:lpstr>
      <vt:lpstr>ライバルアプリ</vt:lpstr>
      <vt:lpstr>強み</vt:lpstr>
      <vt:lpstr>このアプリを使うことで．．．</vt:lpstr>
      <vt:lpstr>ご清聴ありがとうございました</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体調diary</dc:title>
  <dc:creator>伊藤　汐音</dc:creator>
  <cp:lastModifiedBy>伊藤　汐音</cp:lastModifiedBy>
  <cp:revision>83</cp:revision>
  <dcterms:created xsi:type="dcterms:W3CDTF">2020-01-16T04:22:29Z</dcterms:created>
  <dcterms:modified xsi:type="dcterms:W3CDTF">2020-01-27T05:03:40Z</dcterms:modified>
</cp:coreProperties>
</file>