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7227-2114-49F9-B87B-56929543542E}" type="datetimeFigureOut">
              <a:rPr kumimoji="1" lang="ja-JP" altLang="en-US" smtClean="0"/>
              <a:t>2020/9/28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4B0B5-50C4-4D69-870A-B937D17B5C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42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7227-2114-49F9-B87B-56929543542E}" type="datetimeFigureOut">
              <a:rPr kumimoji="1" lang="ja-JP" altLang="en-US" smtClean="0"/>
              <a:t>2020/9/28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4B0B5-50C4-4D69-870A-B937D17B5C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2180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7227-2114-49F9-B87B-56929543542E}" type="datetimeFigureOut">
              <a:rPr kumimoji="1" lang="ja-JP" altLang="en-US" smtClean="0"/>
              <a:t>2020/9/28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4B0B5-50C4-4D69-870A-B937D17B5C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39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7227-2114-49F9-B87B-56929543542E}" type="datetimeFigureOut">
              <a:rPr kumimoji="1" lang="ja-JP" altLang="en-US" smtClean="0"/>
              <a:t>2020/9/28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4B0B5-50C4-4D69-870A-B937D17B5C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2488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7227-2114-49F9-B87B-56929543542E}" type="datetimeFigureOut">
              <a:rPr kumimoji="1" lang="ja-JP" altLang="en-US" smtClean="0"/>
              <a:t>2020/9/28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4B0B5-50C4-4D69-870A-B937D17B5C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6198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7227-2114-49F9-B87B-56929543542E}" type="datetimeFigureOut">
              <a:rPr kumimoji="1" lang="ja-JP" altLang="en-US" smtClean="0"/>
              <a:t>2020/9/28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4B0B5-50C4-4D69-870A-B937D17B5C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7732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7227-2114-49F9-B87B-56929543542E}" type="datetimeFigureOut">
              <a:rPr kumimoji="1" lang="ja-JP" altLang="en-US" smtClean="0"/>
              <a:t>2020/9/28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4B0B5-50C4-4D69-870A-B937D17B5C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6680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7227-2114-49F9-B87B-56929543542E}" type="datetimeFigureOut">
              <a:rPr kumimoji="1" lang="ja-JP" altLang="en-US" smtClean="0"/>
              <a:t>2020/9/28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4B0B5-50C4-4D69-870A-B937D17B5C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4696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7227-2114-49F9-B87B-56929543542E}" type="datetimeFigureOut">
              <a:rPr kumimoji="1" lang="ja-JP" altLang="en-US" smtClean="0"/>
              <a:t>2020/9/28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4B0B5-50C4-4D69-870A-B937D17B5C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0703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7227-2114-49F9-B87B-56929543542E}" type="datetimeFigureOut">
              <a:rPr kumimoji="1" lang="ja-JP" altLang="en-US" smtClean="0"/>
              <a:t>2020/9/28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4B0B5-50C4-4D69-870A-B937D17B5C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269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7227-2114-49F9-B87B-56929543542E}" type="datetimeFigureOut">
              <a:rPr kumimoji="1" lang="ja-JP" altLang="en-US" smtClean="0"/>
              <a:t>2020/9/28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4B0B5-50C4-4D69-870A-B937D17B5C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473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87227-2114-49F9-B87B-56929543542E}" type="datetimeFigureOut">
              <a:rPr kumimoji="1" lang="ja-JP" altLang="en-US" smtClean="0"/>
              <a:t>2020/9/28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4B0B5-50C4-4D69-870A-B937D17B5C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447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ICT</a:t>
            </a:r>
            <a:r>
              <a:rPr kumimoji="1" lang="ja-JP" altLang="en-US" dirty="0" smtClean="0"/>
              <a:t>を用いた架け橋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smtClean="0"/>
              <a:t>～聴覚ハンディキャップ編～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5252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ローチャート: 結合子 7"/>
          <p:cNvSpPr/>
          <p:nvPr/>
        </p:nvSpPr>
        <p:spPr>
          <a:xfrm rot="20167881">
            <a:off x="1923985" y="2391930"/>
            <a:ext cx="3079736" cy="4014651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ローチャート: 結合子 6"/>
          <p:cNvSpPr/>
          <p:nvPr/>
        </p:nvSpPr>
        <p:spPr>
          <a:xfrm rot="1458835">
            <a:off x="81476" y="2387373"/>
            <a:ext cx="3079736" cy="4014651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ローチャート: 結合子 5"/>
          <p:cNvSpPr/>
          <p:nvPr/>
        </p:nvSpPr>
        <p:spPr>
          <a:xfrm>
            <a:off x="122212" y="2271240"/>
            <a:ext cx="4825805" cy="3788229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85554" y="757647"/>
            <a:ext cx="7707086" cy="8229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4800" dirty="0" smtClean="0"/>
              <a:t>聴覚障害で起こりえる危険</a:t>
            </a:r>
            <a:endParaRPr kumimoji="1" lang="ja-JP" altLang="en-US" sz="4800" dirty="0"/>
          </a:p>
        </p:txBody>
      </p:sp>
      <p:pic>
        <p:nvPicPr>
          <p:cNvPr id="3" name="図 2" descr="幼稚園児の&lt;strong&gt;イラスト&lt;/strong&gt;・絵カード:男の子の&lt;strong&gt;顔&lt;/strong&gt;の&lt;strong&gt;イラスト&lt;/strong&gt;・絵カード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166" y="2945982"/>
            <a:ext cx="2091900" cy="2122407"/>
          </a:xfrm>
          <a:prstGeom prst="rect">
            <a:avLst/>
          </a:prstGeom>
        </p:spPr>
      </p:pic>
      <p:sp>
        <p:nvSpPr>
          <p:cNvPr id="4" name="台形 3"/>
          <p:cNvSpPr/>
          <p:nvPr/>
        </p:nvSpPr>
        <p:spPr>
          <a:xfrm>
            <a:off x="1398647" y="4763416"/>
            <a:ext cx="2272937" cy="1959429"/>
          </a:xfrm>
          <a:prstGeom prst="trapezoi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" dirty="0" smtClean="0"/>
              <a:t>聴覚と視覚</a:t>
            </a:r>
            <a:endParaRPr kumimoji="1" lang="ja-JP" altLang="en-US" sz="2200" dirty="0"/>
          </a:p>
        </p:txBody>
      </p:sp>
      <p:sp>
        <p:nvSpPr>
          <p:cNvPr id="9" name="台形 8"/>
          <p:cNvSpPr/>
          <p:nvPr/>
        </p:nvSpPr>
        <p:spPr>
          <a:xfrm>
            <a:off x="1398647" y="6239421"/>
            <a:ext cx="2272937" cy="510127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" dirty="0" smtClean="0"/>
              <a:t>視覚</a:t>
            </a:r>
            <a:endParaRPr kumimoji="1" lang="ja-JP" altLang="en-US" sz="2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40002" y="2484317"/>
            <a:ext cx="1423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聴覚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74790" y="2271239"/>
            <a:ext cx="64172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・後ろ、真横からの接近に気づけない</a:t>
            </a:r>
            <a:endParaRPr kumimoji="1" lang="en-US" altLang="ja-JP" sz="2400" dirty="0" smtClean="0"/>
          </a:p>
          <a:p>
            <a:endParaRPr kumimoji="1" lang="en-US" altLang="ja-JP" sz="2400" dirty="0" smtClean="0"/>
          </a:p>
          <a:p>
            <a:r>
              <a:rPr lang="ja-JP" altLang="en-US" sz="2400" dirty="0" smtClean="0"/>
              <a:t>・周りの呼びかけに気づけない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r>
              <a:rPr lang="ja-JP" altLang="en-US" sz="2400" dirty="0" smtClean="0"/>
              <a:t>・音による物体の速度や距離が認識しづらい</a:t>
            </a:r>
            <a:endParaRPr lang="en-US" altLang="ja-JP" sz="2400" dirty="0" smtClean="0"/>
          </a:p>
          <a:p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131805" y="6211669"/>
            <a:ext cx="225629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視覚及び聴覚が</a:t>
            </a:r>
            <a:endParaRPr kumimoji="1" lang="en-US" altLang="ja-JP" dirty="0" smtClean="0"/>
          </a:p>
          <a:p>
            <a:r>
              <a:rPr kumimoji="1" lang="ja-JP" altLang="en-US" dirty="0" smtClean="0"/>
              <a:t>作用できる範囲の図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984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駅の&lt;strong&gt;ホーム&lt;/strong&gt;の&lt;strong&gt;イラスト&lt;/strong&gt; | 無料のフリー素材 &lt;strong&gt;イラスト&lt;/strong&gt;エイト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9" t="2989" r="32482" b="13766"/>
          <a:stretch/>
        </p:blipFill>
        <p:spPr>
          <a:xfrm>
            <a:off x="2309164" y="1890739"/>
            <a:ext cx="3886200" cy="411902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2696754" y="656047"/>
            <a:ext cx="647264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4800" dirty="0" smtClean="0"/>
              <a:t>予想できる具体的な</a:t>
            </a:r>
            <a:r>
              <a:rPr lang="ja-JP" altLang="en-US" sz="4800" dirty="0"/>
              <a:t>例</a:t>
            </a:r>
            <a:endParaRPr kumimoji="1" lang="ja-JP" altLang="en-US" sz="4800" dirty="0"/>
          </a:p>
        </p:txBody>
      </p:sp>
      <p:pic>
        <p:nvPicPr>
          <p:cNvPr id="4" name="図 3" descr="[無料&lt;strong&gt;イラスト&lt;/strong&gt;] &lt;strong&gt;電車&lt;/strong&gt; - パブリックドメインQ：著作権フリー画像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758057"/>
            <a:ext cx="2575665" cy="1487044"/>
          </a:xfrm>
          <a:prstGeom prst="rect">
            <a:avLst/>
          </a:prstGeom>
        </p:spPr>
      </p:pic>
      <p:pic>
        <p:nvPicPr>
          <p:cNvPr id="12" name="図 11" descr="急げ&lt;strong&gt;人々イラスト&lt;/strong&gt; 走って目的地に急ぐ&lt;strong&gt;人々イラスト&lt;/strong&gt;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398" l="0" r="100000">
                        <a14:backgroundMark x1="22375" y1="56627" x2="22375" y2="56627"/>
                        <a14:backgroundMark x1="24000" y1="65060" x2="24000" y2="65060"/>
                        <a14:backgroundMark x1="23125" y1="35693" x2="23125" y2="35693"/>
                        <a14:backgroundMark x1="59625" y1="49096" x2="59625" y2="49096"/>
                        <a14:backgroundMark x1="50125" y1="48343" x2="50125" y2="48343"/>
                        <a14:backgroundMark x1="54125" y1="27259" x2="54125" y2="27259"/>
                        <a14:backgroundMark x1="60375" y1="24096" x2="60375" y2="24096"/>
                        <a14:backgroundMark x1="65875" y1="22289" x2="65875" y2="22289"/>
                        <a14:backgroundMark x1="69750" y1="28765" x2="69750" y2="28765"/>
                        <a14:backgroundMark x1="56250" y1="51054" x2="56250" y2="51054"/>
                        <a14:backgroundMark x1="64750" y1="42319" x2="64750" y2="42319"/>
                        <a14:backgroundMark x1="60000" y1="43373" x2="60000" y2="43373"/>
                        <a14:backgroundMark x1="50125" y1="44729" x2="50125" y2="44729"/>
                        <a14:backgroundMark x1="32875" y1="45331" x2="32875" y2="45331"/>
                        <a14:backgroundMark x1="44250" y1="36446" x2="44250" y2="36446"/>
                        <a14:backgroundMark x1="50125" y1="29367" x2="50125" y2="29367"/>
                        <a14:backgroundMark x1="27750" y1="44880" x2="27750" y2="44880"/>
                        <a14:backgroundMark x1="26625" y1="52108" x2="26625" y2="52108"/>
                        <a14:backgroundMark x1="27000" y1="50000" x2="27000" y2="50000"/>
                        <a14:backgroundMark x1="33500" y1="61446" x2="33500" y2="61446"/>
                        <a14:backgroundMark x1="40625" y1="65361" x2="40625" y2="65361"/>
                        <a14:backgroundMark x1="54000" y1="75452" x2="54000" y2="75452"/>
                        <a14:backgroundMark x1="56250" y1="71084" x2="56250" y2="71084"/>
                        <a14:backgroundMark x1="55250" y1="43976" x2="55250" y2="43976"/>
                        <a14:backgroundMark x1="55625" y1="48494" x2="55625" y2="48494"/>
                        <a14:backgroundMark x1="65625" y1="45331" x2="65625" y2="45331"/>
                        <a14:backgroundMark x1="41500" y1="30422" x2="41500" y2="30422"/>
                        <a14:backgroundMark x1="25375" y1="41114" x2="25375" y2="41114"/>
                        <a14:backgroundMark x1="71125" y1="15361" x2="71125" y2="15361"/>
                        <a14:backgroundMark x1="80500" y1="16416" x2="80500" y2="16416"/>
                        <a14:backgroundMark x1="51500" y1="17018" x2="51500" y2="17018"/>
                        <a14:backgroundMark x1="48125" y1="26205" x2="48125" y2="262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2455" y="1045651"/>
            <a:ext cx="3966657" cy="3292325"/>
          </a:xfrm>
          <a:prstGeom prst="rect">
            <a:avLst/>
          </a:prstGeom>
        </p:spPr>
      </p:pic>
      <p:pic>
        <p:nvPicPr>
          <p:cNvPr id="6" name="図 5" descr="日常生活で運動を | マタドールストレッ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45" y="2837626"/>
            <a:ext cx="1426939" cy="2225245"/>
          </a:xfrm>
          <a:prstGeom prst="rect">
            <a:avLst/>
          </a:prstGeom>
        </p:spPr>
      </p:pic>
      <p:pic>
        <p:nvPicPr>
          <p:cNvPr id="8" name="図 7" descr="[無料&lt;strong&gt;イラスト&lt;/strong&gt;] メガホンで声援を送るお母さん - パブリック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8984" y="3274926"/>
            <a:ext cx="1480036" cy="1275375"/>
          </a:xfrm>
          <a:prstGeom prst="rect">
            <a:avLst/>
          </a:prstGeom>
        </p:spPr>
      </p:pic>
      <p:pic>
        <p:nvPicPr>
          <p:cNvPr id="7" name="図 6" descr="無料&lt;strong&gt;イラスト&lt;/strong&gt; かわいいフリー素材集: 驚いている女性の&lt;strong&gt;イラスト&lt;/strong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552" y="4316309"/>
            <a:ext cx="2477171" cy="244001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176825" y="2837626"/>
            <a:ext cx="2191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＼危ない</a:t>
            </a:r>
            <a:r>
              <a:rPr lang="ja-JP" altLang="en-US" dirty="0" smtClean="0">
                <a:solidFill>
                  <a:srgbClr val="FF0000"/>
                </a:solidFill>
              </a:rPr>
              <a:t>！！／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雲形吹き出し 9"/>
          <p:cNvSpPr/>
          <p:nvPr/>
        </p:nvSpPr>
        <p:spPr>
          <a:xfrm>
            <a:off x="7035723" y="1731482"/>
            <a:ext cx="5136776" cy="5126517"/>
          </a:xfrm>
          <a:prstGeom prst="cloudCallout">
            <a:avLst>
              <a:gd name="adj1" fmla="val -63242"/>
              <a:gd name="adj2" fmla="val -4069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264547" y="3076377"/>
            <a:ext cx="53646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・接近する電車に気づけない</a:t>
            </a:r>
            <a:endParaRPr kumimoji="1" lang="en-US" altLang="ja-JP" sz="2400" dirty="0" smtClean="0"/>
          </a:p>
          <a:p>
            <a:endParaRPr lang="en-US" altLang="ja-JP" sz="2400" dirty="0"/>
          </a:p>
          <a:p>
            <a:r>
              <a:rPr kumimoji="1" lang="ja-JP" altLang="en-US" sz="2400" dirty="0" smtClean="0"/>
              <a:t>・後方からの人波に気づきづらい</a:t>
            </a:r>
            <a:endParaRPr kumimoji="1" lang="en-US" altLang="ja-JP" sz="2400" dirty="0" smtClean="0"/>
          </a:p>
          <a:p>
            <a:endParaRPr lang="en-US" altLang="ja-JP" sz="2400" dirty="0"/>
          </a:p>
          <a:p>
            <a:r>
              <a:rPr kumimoji="1" lang="ja-JP" altLang="en-US" sz="2400" dirty="0" smtClean="0"/>
              <a:t>・後方からの注意する声に</a:t>
            </a:r>
            <a:endParaRPr kumimoji="1" lang="en-US" altLang="ja-JP" sz="2400" dirty="0" smtClean="0"/>
          </a:p>
          <a:p>
            <a:r>
              <a:rPr lang="en-US" altLang="ja-JP" sz="2400" dirty="0"/>
              <a:t>	</a:t>
            </a:r>
            <a:r>
              <a:rPr lang="en-US" altLang="ja-JP" sz="2400" dirty="0" smtClean="0"/>
              <a:t>		</a:t>
            </a:r>
            <a:r>
              <a:rPr kumimoji="1" lang="ja-JP" altLang="en-US" sz="2400" dirty="0" smtClean="0"/>
              <a:t>気づけない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23728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442754" y="679270"/>
            <a:ext cx="668818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4800" dirty="0" smtClean="0"/>
              <a:t>ICT</a:t>
            </a:r>
            <a:r>
              <a:rPr lang="ja-JP" altLang="en-US" sz="4800" dirty="0" smtClean="0"/>
              <a:t>を用いた危機回避例</a:t>
            </a:r>
            <a:endParaRPr lang="en-US" altLang="ja-JP" sz="4800" dirty="0" smtClean="0"/>
          </a:p>
        </p:txBody>
      </p:sp>
      <p:grpSp>
        <p:nvGrpSpPr>
          <p:cNvPr id="5" name="グループ化 4"/>
          <p:cNvGrpSpPr/>
          <p:nvPr/>
        </p:nvGrpSpPr>
        <p:grpSpPr>
          <a:xfrm>
            <a:off x="-156754" y="1247553"/>
            <a:ext cx="8096250" cy="5238750"/>
            <a:chOff x="286204" y="1619250"/>
            <a:chExt cx="8096250" cy="5238750"/>
          </a:xfrm>
        </p:grpSpPr>
        <p:pic>
          <p:nvPicPr>
            <p:cNvPr id="3" name="Picture 2" descr="駅のホームのイラスト | 無料のフリー素材 イラストエイト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204" y="1619250"/>
              <a:ext cx="8096250" cy="523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3086" y="2236925"/>
              <a:ext cx="7010760" cy="3429176"/>
            </a:xfrm>
            <a:prstGeom prst="rect">
              <a:avLst/>
            </a:prstGeom>
          </p:spPr>
        </p:pic>
      </p:grpSp>
      <p:sp>
        <p:nvSpPr>
          <p:cNvPr id="9" name="爆発 1 8"/>
          <p:cNvSpPr/>
          <p:nvPr/>
        </p:nvSpPr>
        <p:spPr>
          <a:xfrm>
            <a:off x="7236823" y="1737360"/>
            <a:ext cx="5396911" cy="4275367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36092" y="5094349"/>
            <a:ext cx="429028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眼鏡に</a:t>
            </a:r>
            <a:r>
              <a:rPr lang="ja-JP" altLang="en-US" sz="2000" dirty="0"/>
              <a:t>音</a:t>
            </a:r>
            <a:r>
              <a:rPr lang="ja-JP" altLang="en-US" sz="2000" dirty="0" smtClean="0"/>
              <a:t>の情報を表示する機器の例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5576" y="6012728"/>
            <a:ext cx="7811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実際にはもっと小さく表示され、使用者には大きく見えるのだが、</a:t>
            </a:r>
            <a:r>
              <a:rPr kumimoji="1" lang="en-US" altLang="ja-JP" dirty="0" smtClean="0"/>
              <a:t>				2</a:t>
            </a:r>
            <a:r>
              <a:rPr kumimoji="1" lang="ja-JP" altLang="en-US" dirty="0" smtClean="0"/>
              <a:t>次元化に伴い見やすいイメージになっている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692482" y="2913018"/>
            <a:ext cx="44995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音の方向と大きさを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視覚化することによって、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聴覚障害を持つ人が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通常得づらい情報を取得できる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83850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-80148" y="1051067"/>
            <a:ext cx="8675508" cy="5674658"/>
            <a:chOff x="1096101" y="646612"/>
            <a:chExt cx="8231756" cy="5238750"/>
          </a:xfrm>
        </p:grpSpPr>
        <p:pic>
          <p:nvPicPr>
            <p:cNvPr id="1026" name="Picture 2" descr="駅のホームのイラスト | 無料のフリー素材 イラストエイト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6101" y="646612"/>
              <a:ext cx="8096250" cy="523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図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88" r="32095" b="10146"/>
            <a:stretch/>
          </p:blipFill>
          <p:spPr>
            <a:xfrm>
              <a:off x="1232083" y="990634"/>
              <a:ext cx="8095774" cy="4249270"/>
            </a:xfrm>
            <a:prstGeom prst="rect">
              <a:avLst/>
            </a:prstGeom>
          </p:spPr>
        </p:pic>
      </p:grpSp>
      <p:sp>
        <p:nvSpPr>
          <p:cNvPr id="9" name="テキスト ボックス 8"/>
          <p:cNvSpPr txBox="1"/>
          <p:nvPr/>
        </p:nvSpPr>
        <p:spPr>
          <a:xfrm>
            <a:off x="5223921" y="5447046"/>
            <a:ext cx="3371439" cy="4051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使用者からみたイメージ図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084774" y="557139"/>
            <a:ext cx="340024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4800" dirty="0" smtClean="0"/>
              <a:t>補足画像①</a:t>
            </a:r>
            <a:endParaRPr lang="en-US" altLang="ja-JP" sz="4800" dirty="0" smtClean="0"/>
          </a:p>
        </p:txBody>
      </p:sp>
      <p:pic>
        <p:nvPicPr>
          <p:cNvPr id="11" name="図 10" descr="[無料&lt;strong&gt;イラスト&lt;/strong&gt;] &lt;strong&gt;電車&lt;/strong&gt; - パブリックドメインQ：著作権フリー画像 ...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4"/>
          <a:stretch/>
        </p:blipFill>
        <p:spPr>
          <a:xfrm flipH="1">
            <a:off x="0" y="3314792"/>
            <a:ext cx="618482" cy="1147208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8595360" y="1712278"/>
            <a:ext cx="270851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/>
              <a:t>状況</a:t>
            </a:r>
            <a:endParaRPr kumimoji="1" lang="en-US" altLang="ja-JP" sz="2400" b="1" dirty="0" smtClean="0"/>
          </a:p>
          <a:p>
            <a:endParaRPr kumimoji="1" lang="en-US" altLang="ja-JP" sz="2400" dirty="0" smtClean="0"/>
          </a:p>
          <a:p>
            <a:r>
              <a:rPr kumimoji="1" lang="ja-JP" altLang="en-US" sz="2400" dirty="0" smtClean="0"/>
              <a:t>・左から電車</a:t>
            </a:r>
            <a:endParaRPr kumimoji="1" lang="en-US" altLang="ja-JP" sz="2400" dirty="0" smtClean="0"/>
          </a:p>
          <a:p>
            <a:endParaRPr lang="en-US" altLang="ja-JP" sz="2400" dirty="0"/>
          </a:p>
          <a:p>
            <a:r>
              <a:rPr kumimoji="1" lang="ja-JP" altLang="en-US" sz="2400" dirty="0" smtClean="0"/>
              <a:t>・後ろから人の声</a:t>
            </a:r>
            <a:endParaRPr kumimoji="1"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1073603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193178" y="548643"/>
            <a:ext cx="323958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4800" dirty="0" smtClean="0"/>
              <a:t>表示解説①</a:t>
            </a:r>
            <a:endParaRPr lang="en-US" altLang="ja-JP" sz="4800" dirty="0" smtClean="0"/>
          </a:p>
        </p:txBody>
      </p:sp>
      <p:sp>
        <p:nvSpPr>
          <p:cNvPr id="27" name="1 つの角を切り取った四角形 26"/>
          <p:cNvSpPr/>
          <p:nvPr/>
        </p:nvSpPr>
        <p:spPr>
          <a:xfrm>
            <a:off x="3722915" y="1785366"/>
            <a:ext cx="8007531" cy="3905794"/>
          </a:xfrm>
          <a:prstGeom prst="snip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" t="33952" r="67986" b="17979"/>
          <a:stretch/>
        </p:blipFill>
        <p:spPr>
          <a:xfrm>
            <a:off x="-263266" y="1961646"/>
            <a:ext cx="4262718" cy="420869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392" y="1961646"/>
            <a:ext cx="406484" cy="563372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4995899" y="2030103"/>
            <a:ext cx="68727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音の大きさをグラフィカル化したもの</a:t>
            </a:r>
            <a:endParaRPr kumimoji="1" lang="en-US" altLang="ja-JP" sz="2400" dirty="0" smtClean="0"/>
          </a:p>
          <a:p>
            <a:endParaRPr lang="en-US" altLang="ja-JP" sz="2400" dirty="0"/>
          </a:p>
          <a:p>
            <a:r>
              <a:rPr kumimoji="1" lang="ja-JP" altLang="en-US" sz="2400" dirty="0" smtClean="0"/>
              <a:t>音の大きさの数値（今回はデシベル）</a:t>
            </a:r>
            <a:endParaRPr lang="en-US" altLang="ja-JP" sz="2400" dirty="0" err="1"/>
          </a:p>
          <a:p>
            <a:endParaRPr kumimoji="1" lang="en-US" altLang="ja-JP" sz="2400" dirty="0" smtClean="0"/>
          </a:p>
          <a:p>
            <a:r>
              <a:rPr kumimoji="1" lang="ja-JP" altLang="en-US" sz="2400" dirty="0" smtClean="0"/>
              <a:t>電車が来ていることを知らせるマーク</a:t>
            </a:r>
            <a:endParaRPr kumimoji="1" lang="en-US" altLang="ja-JP" sz="2400" dirty="0" smtClean="0"/>
          </a:p>
          <a:p>
            <a:endParaRPr lang="en-US" altLang="ja-JP" sz="2400" dirty="0"/>
          </a:p>
          <a:p>
            <a:r>
              <a:rPr kumimoji="1" lang="en-US" altLang="ja-JP" sz="2400" dirty="0" smtClean="0"/>
              <a:t>GPS</a:t>
            </a:r>
            <a:r>
              <a:rPr lang="ja-JP" altLang="en-US" sz="2400" dirty="0"/>
              <a:t>等</a:t>
            </a:r>
            <a:r>
              <a:rPr lang="ja-JP" altLang="en-US" sz="2400" dirty="0" smtClean="0"/>
              <a:t>で割り出した位置に基づく駅の〇番線</a:t>
            </a:r>
            <a:endParaRPr lang="en-US" altLang="ja-JP" sz="2400" dirty="0" smtClean="0"/>
          </a:p>
          <a:p>
            <a:endParaRPr kumimoji="1" lang="en-US" altLang="ja-JP" sz="2400" dirty="0"/>
          </a:p>
          <a:p>
            <a:r>
              <a:rPr kumimoji="1" lang="ja-JP" altLang="en-US" sz="2400" dirty="0" smtClean="0"/>
              <a:t>後方での音検知のマーク今回は</a:t>
            </a:r>
            <a:r>
              <a:rPr lang="en-US" altLang="ja-JP" sz="2400" dirty="0" smtClean="0"/>
              <a:t>Buck!</a:t>
            </a:r>
            <a:endParaRPr kumimoji="1" lang="en-US" altLang="ja-JP" sz="2400" dirty="0" smtClean="0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7296" y="2776733"/>
            <a:ext cx="571580" cy="342948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7529" y="4275701"/>
            <a:ext cx="1038370" cy="323895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4687" y="5044148"/>
            <a:ext cx="981212" cy="305266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3411" y="3461763"/>
            <a:ext cx="676369" cy="5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14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4193178" y="548643"/>
            <a:ext cx="323958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4800" dirty="0" smtClean="0"/>
              <a:t>表示解説②</a:t>
            </a:r>
            <a:endParaRPr lang="en-US" altLang="ja-JP" sz="4800" dirty="0" smtClean="0"/>
          </a:p>
        </p:txBody>
      </p:sp>
      <p:sp>
        <p:nvSpPr>
          <p:cNvPr id="24" name="1 つの角を切り取った四角形 23"/>
          <p:cNvSpPr/>
          <p:nvPr/>
        </p:nvSpPr>
        <p:spPr>
          <a:xfrm>
            <a:off x="7798526" y="2828855"/>
            <a:ext cx="4296583" cy="2615680"/>
          </a:xfrm>
          <a:prstGeom prst="snip1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/>
          <p:cNvGrpSpPr/>
          <p:nvPr/>
        </p:nvGrpSpPr>
        <p:grpSpPr>
          <a:xfrm>
            <a:off x="271945" y="2325189"/>
            <a:ext cx="7160821" cy="3556165"/>
            <a:chOff x="1059490" y="1972492"/>
            <a:chExt cx="7160821" cy="3556165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1059490" y="1972492"/>
              <a:ext cx="3598437" cy="3556165"/>
              <a:chOff x="8244062" y="1071154"/>
              <a:chExt cx="3598437" cy="3556165"/>
            </a:xfrm>
          </p:grpSpPr>
          <p:pic>
            <p:nvPicPr>
              <p:cNvPr id="3" name="Picture 2" descr="まとめ】無料のメガネイラスト素材集｜イラストイメージ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167" b="82083" l="0" r="4875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141" t="23971" r="50044" b="24545"/>
              <a:stretch/>
            </p:blipFill>
            <p:spPr bwMode="auto">
              <a:xfrm>
                <a:off x="8244062" y="1071154"/>
                <a:ext cx="3598437" cy="35561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" name="直線コネクタ 3"/>
              <p:cNvCxnSpPr/>
              <p:nvPr/>
            </p:nvCxnSpPr>
            <p:spPr>
              <a:xfrm>
                <a:off x="8843554" y="3019053"/>
                <a:ext cx="2651760" cy="0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" name="直線コネクタ 4"/>
              <p:cNvCxnSpPr/>
              <p:nvPr/>
            </p:nvCxnSpPr>
            <p:spPr>
              <a:xfrm rot="5400000">
                <a:off x="8843554" y="3019053"/>
                <a:ext cx="2651760" cy="0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9" name="グループ化 8"/>
            <p:cNvGrpSpPr/>
            <p:nvPr/>
          </p:nvGrpSpPr>
          <p:grpSpPr>
            <a:xfrm>
              <a:off x="3949777" y="2241814"/>
              <a:ext cx="4068060" cy="2903969"/>
              <a:chOff x="3949777" y="2241814"/>
              <a:chExt cx="4068060" cy="2903969"/>
            </a:xfrm>
          </p:grpSpPr>
          <p:pic>
            <p:nvPicPr>
              <p:cNvPr id="7" name="図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49777" y="2241814"/>
                <a:ext cx="4068060" cy="2903969"/>
              </a:xfrm>
              <a:prstGeom prst="rect">
                <a:avLst/>
              </a:prstGeom>
            </p:spPr>
          </p:pic>
          <p:pic>
            <p:nvPicPr>
              <p:cNvPr id="8" name="図 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75150" y="4228511"/>
                <a:ext cx="1095528" cy="647790"/>
              </a:xfrm>
              <a:prstGeom prst="rect">
                <a:avLst/>
              </a:prstGeom>
            </p:spPr>
          </p:pic>
        </p:grpSp>
        <p:sp>
          <p:nvSpPr>
            <p:cNvPr id="10" name="星 4 9"/>
            <p:cNvSpPr/>
            <p:nvPr/>
          </p:nvSpPr>
          <p:spPr>
            <a:xfrm>
              <a:off x="4455452" y="2952206"/>
              <a:ext cx="404949" cy="444137"/>
            </a:xfrm>
            <a:prstGeom prst="star4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星 4 10"/>
            <p:cNvSpPr/>
            <p:nvPr/>
          </p:nvSpPr>
          <p:spPr>
            <a:xfrm>
              <a:off x="1134769" y="2993684"/>
              <a:ext cx="404949" cy="444137"/>
            </a:xfrm>
            <a:prstGeom prst="star4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星 4 11"/>
            <p:cNvSpPr/>
            <p:nvPr/>
          </p:nvSpPr>
          <p:spPr>
            <a:xfrm>
              <a:off x="7815362" y="3036139"/>
              <a:ext cx="404949" cy="444137"/>
            </a:xfrm>
            <a:prstGeom prst="star4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5862467" y="5318949"/>
            <a:ext cx="128015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800" dirty="0"/>
              <a:t>正面図</a:t>
            </a:r>
            <a:endParaRPr kumimoji="1" lang="ja-JP" altLang="en-US" sz="28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483568" y="3133775"/>
            <a:ext cx="36115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左右マイク</a:t>
            </a:r>
            <a:endParaRPr kumimoji="1" lang="en-US" altLang="ja-JP" sz="2400" dirty="0" smtClean="0"/>
          </a:p>
          <a:p>
            <a:endParaRPr lang="en-US" altLang="ja-JP" sz="2400" dirty="0"/>
          </a:p>
          <a:p>
            <a:r>
              <a:rPr kumimoji="1" lang="ja-JP" altLang="en-US" sz="2400" dirty="0" smtClean="0"/>
              <a:t>中央マイク</a:t>
            </a:r>
            <a:endParaRPr kumimoji="1" lang="en-US" altLang="ja-JP" sz="2400" dirty="0" smtClean="0"/>
          </a:p>
          <a:p>
            <a:endParaRPr lang="en-US" altLang="ja-JP" sz="2400" dirty="0"/>
          </a:p>
          <a:p>
            <a:r>
              <a:rPr kumimoji="1" lang="ja-JP" altLang="en-US" sz="2400" dirty="0" smtClean="0"/>
              <a:t>フレーム後方にもマイク</a:t>
            </a:r>
            <a:endParaRPr kumimoji="1" lang="ja-JP" altLang="en-US" sz="2400" dirty="0"/>
          </a:p>
        </p:txBody>
      </p:sp>
      <p:sp>
        <p:nvSpPr>
          <p:cNvPr id="16" name="楕円 15"/>
          <p:cNvSpPr/>
          <p:nvPr/>
        </p:nvSpPr>
        <p:spPr>
          <a:xfrm>
            <a:off x="750474" y="4103271"/>
            <a:ext cx="459239" cy="43107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右</a:t>
            </a:r>
            <a:endParaRPr kumimoji="1" lang="ja-JP" altLang="en-US" dirty="0"/>
          </a:p>
        </p:txBody>
      </p:sp>
      <p:sp>
        <p:nvSpPr>
          <p:cNvPr id="17" name="楕円 16"/>
          <p:cNvSpPr/>
          <p:nvPr/>
        </p:nvSpPr>
        <p:spPr>
          <a:xfrm>
            <a:off x="3042836" y="4111336"/>
            <a:ext cx="459239" cy="43107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左</a:t>
            </a:r>
            <a:endParaRPr kumimoji="1" lang="ja-JP" altLang="en-US" dirty="0"/>
          </a:p>
        </p:txBody>
      </p:sp>
      <p:sp>
        <p:nvSpPr>
          <p:cNvPr id="18" name="楕円 17"/>
          <p:cNvSpPr/>
          <p:nvPr/>
        </p:nvSpPr>
        <p:spPr>
          <a:xfrm>
            <a:off x="1945008" y="2828855"/>
            <a:ext cx="459239" cy="43107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上</a:t>
            </a:r>
            <a:endParaRPr kumimoji="1" lang="ja-JP" altLang="en-US" dirty="0"/>
          </a:p>
        </p:txBody>
      </p:sp>
      <p:sp>
        <p:nvSpPr>
          <p:cNvPr id="19" name="楕円 18"/>
          <p:cNvSpPr/>
          <p:nvPr/>
        </p:nvSpPr>
        <p:spPr>
          <a:xfrm>
            <a:off x="1945009" y="5228998"/>
            <a:ext cx="459239" cy="43107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下</a:t>
            </a:r>
            <a:endParaRPr kumimoji="1" lang="ja-JP" altLang="en-US" dirty="0"/>
          </a:p>
        </p:txBody>
      </p:sp>
      <p:sp>
        <p:nvSpPr>
          <p:cNvPr id="21" name="星 4 20"/>
          <p:cNvSpPr/>
          <p:nvPr/>
        </p:nvSpPr>
        <p:spPr>
          <a:xfrm>
            <a:off x="8101988" y="3135086"/>
            <a:ext cx="381580" cy="36576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星 4 21"/>
          <p:cNvSpPr/>
          <p:nvPr/>
        </p:nvSpPr>
        <p:spPr>
          <a:xfrm>
            <a:off x="8045132" y="3846691"/>
            <a:ext cx="495292" cy="440115"/>
          </a:xfrm>
          <a:prstGeom prst="star4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/>
          <p:cNvSpPr/>
          <p:nvPr/>
        </p:nvSpPr>
        <p:spPr>
          <a:xfrm>
            <a:off x="8195206" y="4671493"/>
            <a:ext cx="260028" cy="23513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436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爆発 1 2"/>
          <p:cNvSpPr/>
          <p:nvPr/>
        </p:nvSpPr>
        <p:spPr>
          <a:xfrm>
            <a:off x="779417" y="-522514"/>
            <a:ext cx="10541726" cy="7380514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91440" y="1358537"/>
            <a:ext cx="12283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dirty="0" smtClean="0"/>
              <a:t>聴覚障害による</a:t>
            </a:r>
            <a:endParaRPr kumimoji="1" lang="en-US" altLang="ja-JP" sz="7200" dirty="0" smtClean="0"/>
          </a:p>
          <a:p>
            <a:pPr algn="ctr"/>
            <a:r>
              <a:rPr kumimoji="1" lang="ja-JP" altLang="en-US" sz="7200" dirty="0" smtClean="0"/>
              <a:t>事故に遭うリスクが</a:t>
            </a:r>
            <a:r>
              <a:rPr lang="en-US" altLang="ja-JP" sz="7200" dirty="0" smtClean="0"/>
              <a:t>HELL</a:t>
            </a:r>
            <a:r>
              <a:rPr lang="ja-JP" altLang="en-US" sz="7200" dirty="0" smtClean="0"/>
              <a:t>！！</a:t>
            </a:r>
            <a:endParaRPr kumimoji="1" lang="ja-JP" altLang="en-US" sz="7200" dirty="0"/>
          </a:p>
        </p:txBody>
      </p:sp>
      <p:pic>
        <p:nvPicPr>
          <p:cNvPr id="4" name="図 3" descr="&lt;strong&gt;ガッツ&lt;/strong&gt;ポーズの&lt;strong&gt;イラスト&lt;/strong&gt;（白衣） | かわいいフリー素材集 ..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96"/>
          <a:stretch/>
        </p:blipFill>
        <p:spPr>
          <a:xfrm>
            <a:off x="-198528" y="3342688"/>
            <a:ext cx="3085420" cy="3515311"/>
          </a:xfrm>
          <a:prstGeom prst="rect">
            <a:avLst/>
          </a:prstGeom>
        </p:spPr>
      </p:pic>
      <p:pic>
        <p:nvPicPr>
          <p:cNvPr id="5" name="図 4" descr="&lt;strong&gt;ガッツ&lt;/strong&gt;ポーズの&lt;strong&gt;イラスト&lt;/strong&gt;（白衣） | かわいいフリー素材集 ..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8"/>
          <a:stretch/>
        </p:blipFill>
        <p:spPr>
          <a:xfrm>
            <a:off x="8815659" y="3342688"/>
            <a:ext cx="3679372" cy="353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72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240</Words>
  <Application>Microsoft Office PowerPoint</Application>
  <PresentationFormat>ワイド画面</PresentationFormat>
  <Paragraphs>58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游ゴシック</vt:lpstr>
      <vt:lpstr>游ゴシック Light</vt:lpstr>
      <vt:lpstr>Arial</vt:lpstr>
      <vt:lpstr>Office テーマ</vt:lpstr>
      <vt:lpstr>ICTを用いた架け橋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ICT（仮）</dc:title>
  <dc:creator>永谷 啓登</dc:creator>
  <cp:lastModifiedBy>永谷 啓登</cp:lastModifiedBy>
  <cp:revision>39</cp:revision>
  <dcterms:created xsi:type="dcterms:W3CDTF">2020-09-19T04:14:07Z</dcterms:created>
  <dcterms:modified xsi:type="dcterms:W3CDTF">2020-09-28T09:31:11Z</dcterms:modified>
</cp:coreProperties>
</file>