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4" r:id="rId9"/>
    <p:sldId id="267" r:id="rId10"/>
    <p:sldId id="269" r:id="rId11"/>
    <p:sldId id="260"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3" d="100"/>
          <a:sy n="73"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71216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348481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08903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334974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263081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36968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26375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239889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38705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139266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48C0AA-CEE9-415C-9212-8B15C2DB7F2F}" type="datetimeFigureOut">
              <a:rPr kumimoji="1" lang="ja-JP" altLang="en-US" smtClean="0"/>
              <a:t>2020/9/29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412120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C0AA-CEE9-415C-9212-8B15C2DB7F2F}" type="datetimeFigureOut">
              <a:rPr kumimoji="1" lang="ja-JP" altLang="en-US" smtClean="0"/>
              <a:t>2020/9/29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159D9-634D-4363-B0A4-C5DA90D0E386}" type="slidenum">
              <a:rPr kumimoji="1" lang="ja-JP" altLang="en-US" smtClean="0"/>
              <a:t>‹#›</a:t>
            </a:fld>
            <a:endParaRPr kumimoji="1" lang="ja-JP" altLang="en-US"/>
          </a:p>
        </p:txBody>
      </p:sp>
    </p:spTree>
    <p:extLst>
      <p:ext uri="{BB962C8B-B14F-4D97-AF65-F5344CB8AC3E}">
        <p14:creationId xmlns:p14="http://schemas.microsoft.com/office/powerpoint/2010/main" val="383923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www.google.com/url?sa=i&amp;url=http://alfs-inc.com/shimon/001.htm&amp;psig=AOvVaw0AlGqXPIqwFtY568zMsLOn&amp;ust=1593779587848000&amp;source=images&amp;cd=vfe&amp;ved=0CAIQjRxqFwoTCICNouzJruoCFQAAAAAdAAAAABA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瞳に映る背景</a:t>
            </a:r>
            <a:r>
              <a:rPr lang="ja-JP" altLang="en-US" dirty="0" smtClean="0"/>
              <a:t>を削除</a:t>
            </a:r>
            <a:r>
              <a:rPr lang="ja-JP" altLang="en-US" dirty="0" smtClean="0"/>
              <a:t>する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～増加するディジタル犯罪</a:t>
            </a:r>
            <a:r>
              <a:rPr kumimoji="1" lang="ja-JP" altLang="en-US" smtClean="0"/>
              <a:t>を減らす～</a:t>
            </a:r>
            <a:endParaRPr kumimoji="1" lang="ja-JP" altLang="en-US" dirty="0"/>
          </a:p>
        </p:txBody>
      </p:sp>
    </p:spTree>
    <p:extLst>
      <p:ext uri="{BB962C8B-B14F-4D97-AF65-F5344CB8AC3E}">
        <p14:creationId xmlns:p14="http://schemas.microsoft.com/office/powerpoint/2010/main" val="146074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0765"/>
            <a:ext cx="10515600" cy="1325563"/>
          </a:xfrm>
        </p:spPr>
        <p:txBody>
          <a:bodyPr/>
          <a:lstStyle/>
          <a:p>
            <a:r>
              <a:rPr lang="ja-JP" altLang="en-US" b="1" dirty="0"/>
              <a:t>実際に</a:t>
            </a:r>
            <a:r>
              <a:rPr lang="ja-JP" altLang="en-US" b="1" dirty="0" smtClean="0"/>
              <a:t>「</a:t>
            </a:r>
            <a:r>
              <a:rPr lang="en-US" altLang="ja-JP" b="1" dirty="0" smtClean="0"/>
              <a:t>※c.</a:t>
            </a:r>
            <a:r>
              <a:rPr lang="ja-JP" altLang="en-US" b="1" dirty="0"/>
              <a:t>代替瞳</a:t>
            </a:r>
            <a:r>
              <a:rPr lang="ja-JP" altLang="en-US" b="1" dirty="0" smtClean="0"/>
              <a:t>」</a:t>
            </a:r>
            <a:r>
              <a:rPr lang="ja-JP" altLang="en-US" b="1" dirty="0"/>
              <a:t>やってみた</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04" y="1690688"/>
            <a:ext cx="4103916" cy="2462349"/>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084" y="1690688"/>
            <a:ext cx="4103916" cy="246234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634" y="4296075"/>
            <a:ext cx="4110450" cy="2466269"/>
          </a:xfrm>
          <a:prstGeom prst="rect">
            <a:avLst/>
          </a:prstGeom>
        </p:spPr>
      </p:pic>
      <p:sp>
        <p:nvSpPr>
          <p:cNvPr id="6" name="テキスト ボックス 5"/>
          <p:cNvSpPr txBox="1"/>
          <p:nvPr/>
        </p:nvSpPr>
        <p:spPr>
          <a:xfrm>
            <a:off x="310239" y="1315496"/>
            <a:ext cx="2035629" cy="461665"/>
          </a:xfrm>
          <a:prstGeom prst="rect">
            <a:avLst/>
          </a:prstGeom>
          <a:noFill/>
        </p:spPr>
        <p:txBody>
          <a:bodyPr wrap="square" rtlCol="0">
            <a:spAutoFit/>
          </a:bodyPr>
          <a:lstStyle/>
          <a:p>
            <a:r>
              <a:rPr kumimoji="1" lang="ja-JP" altLang="en-US" sz="2400" dirty="0" smtClean="0"/>
              <a:t>①反射あり瞳</a:t>
            </a:r>
            <a:endParaRPr kumimoji="1" lang="ja-JP" altLang="en-US" sz="2400" dirty="0"/>
          </a:p>
        </p:txBody>
      </p:sp>
      <p:sp>
        <p:nvSpPr>
          <p:cNvPr id="7" name="テキスト ボックス 6"/>
          <p:cNvSpPr txBox="1"/>
          <p:nvPr/>
        </p:nvSpPr>
        <p:spPr>
          <a:xfrm>
            <a:off x="8088084" y="1310529"/>
            <a:ext cx="3565073" cy="461666"/>
          </a:xfrm>
          <a:prstGeom prst="rect">
            <a:avLst/>
          </a:prstGeom>
          <a:noFill/>
        </p:spPr>
        <p:txBody>
          <a:bodyPr wrap="square" rtlCol="0">
            <a:spAutoFit/>
          </a:bodyPr>
          <a:lstStyle/>
          <a:p>
            <a:r>
              <a:rPr lang="ja-JP" altLang="en-US" sz="2400" dirty="0" smtClean="0"/>
              <a:t>③代替瞳適用レベル</a:t>
            </a:r>
            <a:r>
              <a:rPr lang="en-US" altLang="ja-JP" sz="2400" dirty="0" smtClean="0"/>
              <a:t>1</a:t>
            </a:r>
            <a:endParaRPr kumimoji="1" lang="ja-JP" altLang="en-US" sz="2400" dirty="0"/>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073" y="2327501"/>
            <a:ext cx="1981204" cy="1188722"/>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604" y="2470539"/>
            <a:ext cx="2024743" cy="1214846"/>
          </a:xfrm>
          <a:prstGeom prst="rect">
            <a:avLst/>
          </a:prstGeom>
        </p:spPr>
      </p:pic>
      <p:sp>
        <p:nvSpPr>
          <p:cNvPr id="10" name="下カーブ矢印 9"/>
          <p:cNvSpPr/>
          <p:nvPr/>
        </p:nvSpPr>
        <p:spPr>
          <a:xfrm>
            <a:off x="5733502" y="1848926"/>
            <a:ext cx="1668776" cy="718457"/>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770660" y="1310529"/>
            <a:ext cx="2035629" cy="461665"/>
          </a:xfrm>
          <a:prstGeom prst="rect">
            <a:avLst/>
          </a:prstGeom>
          <a:noFill/>
        </p:spPr>
        <p:txBody>
          <a:bodyPr wrap="square" rtlCol="0">
            <a:spAutoFit/>
          </a:bodyPr>
          <a:lstStyle/>
          <a:p>
            <a:r>
              <a:rPr lang="ja-JP" altLang="en-US" sz="2400" dirty="0" smtClean="0"/>
              <a:t>②モデル瞳</a:t>
            </a:r>
            <a:endParaRPr kumimoji="1" lang="ja-JP" altLang="en-US" sz="2400" dirty="0"/>
          </a:p>
        </p:txBody>
      </p:sp>
      <p:sp>
        <p:nvSpPr>
          <p:cNvPr id="12" name="テキスト ボックス 11"/>
          <p:cNvSpPr txBox="1"/>
          <p:nvPr/>
        </p:nvSpPr>
        <p:spPr>
          <a:xfrm>
            <a:off x="4464773" y="3922203"/>
            <a:ext cx="3521532" cy="461665"/>
          </a:xfrm>
          <a:prstGeom prst="rect">
            <a:avLst/>
          </a:prstGeom>
          <a:noFill/>
        </p:spPr>
        <p:txBody>
          <a:bodyPr wrap="square" rtlCol="0">
            <a:spAutoFit/>
          </a:bodyPr>
          <a:lstStyle/>
          <a:p>
            <a:r>
              <a:rPr kumimoji="1" lang="ja-JP" altLang="en-US" sz="2400" dirty="0" smtClean="0"/>
              <a:t>④代替瞳適用レベル</a:t>
            </a:r>
            <a:r>
              <a:rPr kumimoji="1" lang="en-US" altLang="ja-JP" sz="2400" dirty="0" smtClean="0"/>
              <a:t>2</a:t>
            </a:r>
            <a:endParaRPr kumimoji="1" lang="ja-JP" altLang="en-US" sz="2400" dirty="0"/>
          </a:p>
        </p:txBody>
      </p:sp>
      <p:sp>
        <p:nvSpPr>
          <p:cNvPr id="13" name="テキスト ボックス 12"/>
          <p:cNvSpPr txBox="1"/>
          <p:nvPr/>
        </p:nvSpPr>
        <p:spPr>
          <a:xfrm>
            <a:off x="8634550" y="5995851"/>
            <a:ext cx="3661954" cy="646331"/>
          </a:xfrm>
          <a:prstGeom prst="rect">
            <a:avLst/>
          </a:prstGeom>
          <a:noFill/>
        </p:spPr>
        <p:txBody>
          <a:bodyPr wrap="square" rtlCol="0">
            <a:spAutoFit/>
          </a:bodyPr>
          <a:lstStyle/>
          <a:p>
            <a:r>
              <a:rPr kumimoji="1" lang="en-US" altLang="ja-JP" dirty="0" smtClean="0"/>
              <a:t>※</a:t>
            </a:r>
            <a:r>
              <a:rPr kumimoji="1" lang="ja-JP" altLang="en-US" dirty="0" smtClean="0"/>
              <a:t>代替モデル複数種配列と</a:t>
            </a:r>
            <a:endParaRPr kumimoji="1" lang="en-US" altLang="ja-JP" dirty="0" smtClean="0"/>
          </a:p>
          <a:p>
            <a:r>
              <a:rPr kumimoji="1" lang="ja-JP" altLang="en-US" dirty="0" smtClean="0"/>
              <a:t>　本物瞳を比較する工程は省略</a:t>
            </a:r>
            <a:endParaRPr kumimoji="1" lang="ja-JP" altLang="en-US" dirty="0"/>
          </a:p>
        </p:txBody>
      </p:sp>
      <p:sp>
        <p:nvSpPr>
          <p:cNvPr id="14" name="テキスト ボックス 13"/>
          <p:cNvSpPr txBox="1"/>
          <p:nvPr/>
        </p:nvSpPr>
        <p:spPr>
          <a:xfrm>
            <a:off x="310239" y="6435132"/>
            <a:ext cx="7092039" cy="400110"/>
          </a:xfrm>
          <a:prstGeom prst="rect">
            <a:avLst/>
          </a:prstGeom>
          <a:noFill/>
        </p:spPr>
        <p:txBody>
          <a:bodyPr wrap="square" rtlCol="0">
            <a:spAutoFit/>
          </a:bodyPr>
          <a:lstStyle/>
          <a:p>
            <a:r>
              <a:rPr lang="en-US" altLang="ja-JP" sz="2000" i="1" u="sng" dirty="0" smtClean="0"/>
              <a:t>※</a:t>
            </a:r>
            <a:r>
              <a:rPr lang="ja-JP" altLang="en-US" sz="2000" i="1" u="sng" dirty="0" smtClean="0"/>
              <a:t>「ロジック解説</a:t>
            </a:r>
            <a:r>
              <a:rPr lang="en-US" altLang="ja-JP" sz="2000" i="1" u="sng" dirty="0" smtClean="0"/>
              <a:t>.</a:t>
            </a:r>
            <a:r>
              <a:rPr lang="en-US" altLang="ja-JP" sz="2000" i="1" u="sng" dirty="0" err="1" smtClean="0"/>
              <a:t>pptx</a:t>
            </a:r>
            <a:r>
              <a:rPr lang="ja-JP" altLang="en-US" sz="2000" i="1" u="sng" dirty="0" smtClean="0"/>
              <a:t>」での技法の一つを用いた場合の例</a:t>
            </a:r>
            <a:endParaRPr kumimoji="1" lang="ja-JP" altLang="en-US" sz="2000" i="1" u="sng" dirty="0"/>
          </a:p>
        </p:txBody>
      </p:sp>
    </p:spTree>
    <p:extLst>
      <p:ext uri="{BB962C8B-B14F-4D97-AF65-F5344CB8AC3E}">
        <p14:creationId xmlns:p14="http://schemas.microsoft.com/office/powerpoint/2010/main" val="307261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SNS</a:t>
            </a:r>
            <a:r>
              <a:rPr kumimoji="1" lang="ja-JP" altLang="en-US" b="1" dirty="0" err="1" smtClean="0"/>
              <a:t>への</a:t>
            </a:r>
            <a:r>
              <a:rPr kumimoji="1" lang="ja-JP" altLang="en-US" b="1" dirty="0" smtClean="0"/>
              <a:t>実用化</a:t>
            </a:r>
            <a:endParaRPr kumimoji="1" lang="ja-JP" altLang="en-US" b="1" dirty="0"/>
          </a:p>
        </p:txBody>
      </p:sp>
      <p:sp>
        <p:nvSpPr>
          <p:cNvPr id="3" name="テキスト ボックス 2"/>
          <p:cNvSpPr txBox="1"/>
          <p:nvPr/>
        </p:nvSpPr>
        <p:spPr>
          <a:xfrm>
            <a:off x="522514" y="1828800"/>
            <a:ext cx="11011989" cy="1569660"/>
          </a:xfrm>
          <a:prstGeom prst="rect">
            <a:avLst/>
          </a:prstGeom>
          <a:noFill/>
        </p:spPr>
        <p:txBody>
          <a:bodyPr wrap="square" rtlCol="0">
            <a:spAutoFit/>
          </a:bodyPr>
          <a:lstStyle/>
          <a:p>
            <a:r>
              <a:rPr kumimoji="1" lang="ja-JP" altLang="en-US" sz="2400" b="1" dirty="0" smtClean="0"/>
              <a:t>被害が起きやすい場として</a:t>
            </a:r>
            <a:r>
              <a:rPr kumimoji="1" lang="en-US" altLang="ja-JP" sz="2400" b="1" dirty="0" smtClean="0"/>
              <a:t>SNS</a:t>
            </a:r>
            <a:r>
              <a:rPr kumimoji="1" lang="ja-JP" altLang="en-US" sz="2400" b="1" dirty="0" smtClean="0"/>
              <a:t>が挙げられる。</a:t>
            </a:r>
            <a:endParaRPr kumimoji="1" lang="en-US" altLang="ja-JP" sz="2400" b="1" dirty="0" smtClean="0"/>
          </a:p>
          <a:p>
            <a:r>
              <a:rPr lang="en-US" altLang="ja-JP" sz="2400" b="1" dirty="0" smtClean="0"/>
              <a:t>SNS</a:t>
            </a:r>
            <a:r>
              <a:rPr lang="ja-JP" altLang="en-US" sz="2400" b="1" dirty="0" err="1" smtClean="0"/>
              <a:t>には</a:t>
            </a:r>
            <a:r>
              <a:rPr lang="ja-JP" altLang="en-US" sz="2400" b="1" dirty="0" smtClean="0"/>
              <a:t>投稿写真のジオタグを削除する機能があり、</a:t>
            </a:r>
            <a:endParaRPr lang="en-US" altLang="ja-JP" sz="2400" b="1" dirty="0" smtClean="0"/>
          </a:p>
          <a:p>
            <a:r>
              <a:rPr lang="ja-JP" altLang="en-US" sz="2400" b="1" dirty="0" smtClean="0"/>
              <a:t>それにならい、</a:t>
            </a:r>
            <a:r>
              <a:rPr kumimoji="1" lang="ja-JP" altLang="en-US" sz="2400" b="1" dirty="0" smtClean="0"/>
              <a:t>瞳</a:t>
            </a:r>
            <a:r>
              <a:rPr lang="ja-JP" altLang="en-US" sz="2400" b="1" dirty="0" smtClean="0"/>
              <a:t>に映る背景も削除し投稿できるプログラムを組み込む</a:t>
            </a:r>
            <a:r>
              <a:rPr kumimoji="1" lang="ja-JP" altLang="en-US" sz="2400" b="1" dirty="0" smtClean="0"/>
              <a:t>ことで</a:t>
            </a:r>
            <a:endParaRPr kumimoji="1" lang="en-US" altLang="ja-JP" sz="2400" b="1" dirty="0" smtClean="0"/>
          </a:p>
          <a:p>
            <a:r>
              <a:rPr kumimoji="1" lang="ja-JP" altLang="en-US" sz="2400" b="1" dirty="0" smtClean="0"/>
              <a:t>冒頭に述べた被害を減らせる！</a:t>
            </a:r>
            <a:endParaRPr kumimoji="1" lang="ja-JP" altLang="en-US" sz="2400" b="1" dirty="0"/>
          </a:p>
        </p:txBody>
      </p:sp>
      <p:pic>
        <p:nvPicPr>
          <p:cNvPr id="4" name="図 3" descr="&lt;strong&gt;Twitter&lt;/strong&gt;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4698275"/>
            <a:ext cx="1962854" cy="1962854"/>
          </a:xfrm>
          <a:prstGeom prst="rect">
            <a:avLst/>
          </a:prstGeom>
        </p:spPr>
      </p:pic>
      <p:pic>
        <p:nvPicPr>
          <p:cNvPr id="5" name="図 4" descr="File:&lt;strong&gt;Instagram&lt;/strong&gt;.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99" y="4608082"/>
            <a:ext cx="2053047" cy="2053047"/>
          </a:xfrm>
          <a:prstGeom prst="rect">
            <a:avLst/>
          </a:prstGeom>
        </p:spPr>
      </p:pic>
      <p:pic>
        <p:nvPicPr>
          <p:cNvPr id="6" name="図 5" descr="ファイル:&lt;strong&gt;LINE&lt;/strong&gt; logo.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121" y="4608082"/>
            <a:ext cx="2053047" cy="2053047"/>
          </a:xfrm>
          <a:prstGeom prst="rect">
            <a:avLst/>
          </a:prstGeom>
        </p:spPr>
      </p:pic>
      <p:pic>
        <p:nvPicPr>
          <p:cNvPr id="7" name="図 6" descr="両方&lt;strong&gt;ストーカー&lt;/strong&gt; - 2018年09月04日の&lt;strong&gt;イラスト&lt;/strong&gt;のボケ[65680006] - ボケ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261" y="3536572"/>
            <a:ext cx="2902539" cy="3104320"/>
          </a:xfrm>
          <a:prstGeom prst="rect">
            <a:avLst/>
          </a:prstGeom>
        </p:spPr>
      </p:pic>
      <p:sp>
        <p:nvSpPr>
          <p:cNvPr id="8" name="乗算 7"/>
          <p:cNvSpPr/>
          <p:nvPr/>
        </p:nvSpPr>
        <p:spPr>
          <a:xfrm>
            <a:off x="7040880" y="3096646"/>
            <a:ext cx="5525588" cy="3984171"/>
          </a:xfrm>
          <a:prstGeom prst="mathMultiply">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4408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反射について</a:t>
            </a:r>
            <a:endParaRPr kumimoji="1" lang="ja-JP" altLang="en-US" b="1" dirty="0"/>
          </a:p>
        </p:txBody>
      </p:sp>
      <p:sp>
        <p:nvSpPr>
          <p:cNvPr id="3" name="テキスト ボックス 2"/>
          <p:cNvSpPr txBox="1"/>
          <p:nvPr/>
        </p:nvSpPr>
        <p:spPr>
          <a:xfrm>
            <a:off x="1457509" y="5531231"/>
            <a:ext cx="9366069" cy="830997"/>
          </a:xfrm>
          <a:prstGeom prst="rect">
            <a:avLst/>
          </a:prstGeom>
          <a:noFill/>
        </p:spPr>
        <p:txBody>
          <a:bodyPr wrap="square" rtlCol="0">
            <a:spAutoFit/>
          </a:bodyPr>
          <a:lstStyle/>
          <a:p>
            <a:r>
              <a:rPr lang="ja-JP" altLang="en-US" sz="2400" b="1" dirty="0"/>
              <a:t>光は物体に当たると特殊な</a:t>
            </a:r>
            <a:r>
              <a:rPr lang="ja-JP" altLang="en-US" sz="2400" b="1" dirty="0" smtClean="0"/>
              <a:t>場合を</a:t>
            </a:r>
            <a:r>
              <a:rPr lang="ja-JP" altLang="en-US" sz="2400" b="1" dirty="0"/>
              <a:t>除いて表面ではね</a:t>
            </a:r>
            <a:r>
              <a:rPr lang="ja-JP" altLang="en-US" sz="2400" b="1" dirty="0" smtClean="0"/>
              <a:t>返る。</a:t>
            </a:r>
            <a:endParaRPr lang="en-US" altLang="ja-JP" sz="2400" b="1" dirty="0" smtClean="0"/>
          </a:p>
          <a:p>
            <a:r>
              <a:rPr lang="ja-JP" altLang="en-US" sz="2400" b="1" dirty="0" smtClean="0"/>
              <a:t>これ</a:t>
            </a:r>
            <a:r>
              <a:rPr lang="ja-JP" altLang="en-US" sz="2400" b="1" dirty="0"/>
              <a:t>を光の反射と</a:t>
            </a:r>
            <a:r>
              <a:rPr lang="ja-JP" altLang="en-US" sz="2400" b="1" dirty="0" smtClean="0"/>
              <a:t>いう。</a:t>
            </a:r>
            <a:endParaRPr lang="en-US" altLang="ja-JP" sz="2400" b="1"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75" y="1893079"/>
            <a:ext cx="2910815" cy="235594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642" y="3720488"/>
            <a:ext cx="1344260" cy="141501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544" y="1109281"/>
            <a:ext cx="5709230" cy="3425538"/>
          </a:xfrm>
          <a:prstGeom prst="rect">
            <a:avLst/>
          </a:prstGeom>
        </p:spPr>
      </p:pic>
      <p:cxnSp>
        <p:nvCxnSpPr>
          <p:cNvPr id="10" name="直線コネクタ 9"/>
          <p:cNvCxnSpPr/>
          <p:nvPr/>
        </p:nvCxnSpPr>
        <p:spPr>
          <a:xfrm flipV="1">
            <a:off x="4279124" y="2086421"/>
            <a:ext cx="4081105" cy="1634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星 7 12"/>
          <p:cNvSpPr/>
          <p:nvPr/>
        </p:nvSpPr>
        <p:spPr>
          <a:xfrm>
            <a:off x="4984590" y="3341873"/>
            <a:ext cx="1462534" cy="6815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2" name="直線コネクタ 11"/>
          <p:cNvCxnSpPr/>
          <p:nvPr/>
        </p:nvCxnSpPr>
        <p:spPr>
          <a:xfrm flipV="1">
            <a:off x="4297680" y="3720488"/>
            <a:ext cx="5172891" cy="528532"/>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テキスト ボックス 3"/>
          <p:cNvSpPr txBox="1"/>
          <p:nvPr/>
        </p:nvSpPr>
        <p:spPr>
          <a:xfrm>
            <a:off x="5280610" y="3535822"/>
            <a:ext cx="1001487" cy="369332"/>
          </a:xfrm>
          <a:prstGeom prst="rect">
            <a:avLst/>
          </a:prstGeom>
          <a:noFill/>
        </p:spPr>
        <p:txBody>
          <a:bodyPr wrap="square" rtlCol="0">
            <a:spAutoFit/>
          </a:bodyPr>
          <a:lstStyle/>
          <a:p>
            <a:r>
              <a:rPr kumimoji="1" lang="ja-JP" altLang="en-US" dirty="0" smtClean="0"/>
              <a:t>鏡反射</a:t>
            </a:r>
            <a:endParaRPr kumimoji="1" lang="ja-JP" altLang="en-US" dirty="0"/>
          </a:p>
        </p:txBody>
      </p:sp>
    </p:spTree>
    <p:extLst>
      <p:ext uri="{BB962C8B-B14F-4D97-AF65-F5344CB8AC3E}">
        <p14:creationId xmlns:p14="http://schemas.microsoft.com/office/powerpoint/2010/main" val="407350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フリー&lt;strong&gt;写真&lt;/strong&gt;] キヤノンAE-1のカメラで&lt;strong&gt;写真&lt;/strong&gt;を撮る外国人男性で ..."/>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586147" y="3782608"/>
            <a:ext cx="4605853" cy="3060333"/>
          </a:xfrm>
          <a:prstGeom prst="rect">
            <a:avLst/>
          </a:prstGeom>
        </p:spPr>
      </p:pic>
      <p:sp>
        <p:nvSpPr>
          <p:cNvPr id="2" name="タイトル 1"/>
          <p:cNvSpPr>
            <a:spLocks noGrp="1"/>
          </p:cNvSpPr>
          <p:nvPr>
            <p:ph type="title"/>
          </p:nvPr>
        </p:nvSpPr>
        <p:spPr/>
        <p:txBody>
          <a:bodyPr/>
          <a:lstStyle/>
          <a:p>
            <a:r>
              <a:rPr lang="ja-JP" altLang="en-US" b="1" dirty="0"/>
              <a:t>瞳に映る背景から得られる情報</a:t>
            </a:r>
            <a:endParaRPr kumimoji="1" lang="ja-JP" altLang="en-US" b="1" dirty="0"/>
          </a:p>
        </p:txBody>
      </p:sp>
      <p:sp>
        <p:nvSpPr>
          <p:cNvPr id="3" name="テキスト ボックス 2"/>
          <p:cNvSpPr txBox="1"/>
          <p:nvPr/>
        </p:nvSpPr>
        <p:spPr>
          <a:xfrm>
            <a:off x="1097280" y="1740942"/>
            <a:ext cx="8321040" cy="1846659"/>
          </a:xfrm>
          <a:prstGeom prst="rect">
            <a:avLst/>
          </a:prstGeom>
          <a:noFill/>
        </p:spPr>
        <p:txBody>
          <a:bodyPr wrap="square" rtlCol="0">
            <a:spAutoFit/>
          </a:bodyPr>
          <a:lstStyle/>
          <a:p>
            <a:r>
              <a:rPr kumimoji="1" lang="ja-JP" altLang="en-US" sz="2400" b="1" dirty="0" smtClean="0"/>
              <a:t>・撮影場所</a:t>
            </a:r>
            <a:r>
              <a:rPr lang="ja-JP" altLang="en-US" sz="2400" b="1" dirty="0" smtClean="0"/>
              <a:t>（背景）</a:t>
            </a:r>
            <a:endParaRPr lang="en-US" altLang="ja-JP" sz="2400" b="1" dirty="0" smtClean="0"/>
          </a:p>
          <a:p>
            <a:r>
              <a:rPr kumimoji="1" lang="ja-JP" altLang="en-US" sz="2400" b="1" dirty="0" smtClean="0"/>
              <a:t>・撮影場所にある機材</a:t>
            </a:r>
            <a:r>
              <a:rPr lang="ja-JP" altLang="en-US" sz="2400" b="1" dirty="0" smtClean="0"/>
              <a:t>（機械の固有番号）</a:t>
            </a:r>
            <a:endParaRPr lang="en-US" altLang="ja-JP" sz="2400" b="1" dirty="0" smtClean="0"/>
          </a:p>
          <a:p>
            <a:r>
              <a:rPr kumimoji="1" lang="ja-JP" altLang="en-US" sz="2400" b="1" dirty="0" smtClean="0"/>
              <a:t>・撮影場所に置いてある資料</a:t>
            </a:r>
            <a:endParaRPr kumimoji="1" lang="en-US" altLang="ja-JP" sz="2400" b="1" dirty="0" smtClean="0"/>
          </a:p>
          <a:p>
            <a:r>
              <a:rPr lang="ja-JP" altLang="en-US" sz="2400" b="1" dirty="0"/>
              <a:t>・</a:t>
            </a:r>
            <a:r>
              <a:rPr kumimoji="1" lang="ja-JP" altLang="en-US" sz="2400" b="1" dirty="0" smtClean="0"/>
              <a:t>シャッターを切る人</a:t>
            </a:r>
            <a:endParaRPr kumimoji="1" lang="en-US" altLang="ja-JP" sz="2400" b="1" dirty="0" smtClean="0"/>
          </a:p>
          <a:p>
            <a:endParaRPr kumimoji="1" lang="ja-JP" altLang="en-US" dirty="0"/>
          </a:p>
        </p:txBody>
      </p:sp>
      <p:sp>
        <p:nvSpPr>
          <p:cNvPr id="5" name="テキスト ボックス 4"/>
          <p:cNvSpPr txBox="1"/>
          <p:nvPr/>
        </p:nvSpPr>
        <p:spPr>
          <a:xfrm>
            <a:off x="5735903" y="5204531"/>
            <a:ext cx="6087291" cy="1569660"/>
          </a:xfrm>
          <a:prstGeom prst="rect">
            <a:avLst/>
          </a:prstGeom>
          <a:noFill/>
        </p:spPr>
        <p:txBody>
          <a:bodyPr wrap="square" rtlCol="0">
            <a:spAutoFit/>
          </a:bodyPr>
          <a:lstStyle/>
          <a:p>
            <a:r>
              <a:rPr kumimoji="1" lang="ja-JP" altLang="en-US" sz="2400" b="1" dirty="0" smtClean="0"/>
              <a:t>背景からロケーションの特定</a:t>
            </a:r>
            <a:endParaRPr kumimoji="1" lang="en-US" altLang="ja-JP" sz="2400" b="1" dirty="0" smtClean="0"/>
          </a:p>
          <a:p>
            <a:r>
              <a:rPr kumimoji="1" lang="ja-JP" altLang="en-US" sz="2400" b="1" dirty="0" smtClean="0"/>
              <a:t>製造番号からメーカーの特定</a:t>
            </a:r>
            <a:endParaRPr kumimoji="1" lang="en-US" altLang="ja-JP" sz="2400" b="1" dirty="0" smtClean="0"/>
          </a:p>
          <a:p>
            <a:r>
              <a:rPr kumimoji="1" lang="ja-JP" altLang="en-US" sz="2400" b="1" dirty="0" smtClean="0"/>
              <a:t>機密資料の外部流出</a:t>
            </a:r>
            <a:endParaRPr kumimoji="1" lang="en-US" altLang="ja-JP" sz="2400" b="1" dirty="0" smtClean="0"/>
          </a:p>
          <a:p>
            <a:r>
              <a:rPr kumimoji="1" lang="ja-JP" altLang="en-US" sz="2400" b="1" dirty="0" smtClean="0"/>
              <a:t>撮影者の顔ばれによる交友関係の特定</a:t>
            </a:r>
            <a:endParaRPr kumimoji="1" lang="ja-JP" altLang="en-US" sz="2400" b="1" dirty="0"/>
          </a:p>
        </p:txBody>
      </p:sp>
      <p:sp>
        <p:nvSpPr>
          <p:cNvPr id="6" name="爆発 2 5"/>
          <p:cNvSpPr/>
          <p:nvPr/>
        </p:nvSpPr>
        <p:spPr>
          <a:xfrm>
            <a:off x="378823" y="3027061"/>
            <a:ext cx="9757954" cy="2607775"/>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 name="テキスト ボックス 3"/>
          <p:cNvSpPr txBox="1"/>
          <p:nvPr/>
        </p:nvSpPr>
        <p:spPr>
          <a:xfrm rot="21349111">
            <a:off x="2096586" y="3911579"/>
            <a:ext cx="5956663" cy="1077218"/>
          </a:xfrm>
          <a:prstGeom prst="rect">
            <a:avLst/>
          </a:prstGeom>
          <a:noFill/>
        </p:spPr>
        <p:txBody>
          <a:bodyPr wrap="square" rtlCol="0">
            <a:spAutoFit/>
          </a:bodyPr>
          <a:lstStyle/>
          <a:p>
            <a:pPr algn="ctr"/>
            <a:r>
              <a:rPr kumimoji="1" lang="ja-JP" altLang="en-US" sz="3200" dirty="0" smtClean="0">
                <a:ln/>
                <a:solidFill>
                  <a:srgbClr val="FFFF00"/>
                </a:solidFill>
                <a:effectLst>
                  <a:outerShdw blurRad="38100" dist="19050" dir="2700000" algn="tl" rotWithShape="0">
                    <a:schemeClr val="dk1">
                      <a:lumMod val="50000"/>
                      <a:alpha val="40000"/>
                    </a:schemeClr>
                  </a:outerShdw>
                </a:effectLst>
                <a:latin typeface="HGS創英角ﾎﾟｯﾌﾟ体" panose="040B0A00000000000000" pitchFamily="50" charset="-128"/>
                <a:ea typeface="HGS創英角ﾎﾟｯﾌﾟ体" panose="040B0A00000000000000" pitchFamily="50" charset="-128"/>
              </a:rPr>
              <a:t>機密情報が漏洩する</a:t>
            </a:r>
            <a:endParaRPr kumimoji="1" lang="en-US" altLang="ja-JP" sz="3200" dirty="0" smtClean="0">
              <a:ln/>
              <a:solidFill>
                <a:srgbClr val="FFFF00"/>
              </a:solidFill>
              <a:effectLst>
                <a:outerShdw blurRad="38100" dist="19050" dir="2700000" algn="tl" rotWithShape="0">
                  <a:schemeClr val="dk1">
                    <a:lumMod val="50000"/>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kumimoji="1" lang="ja-JP" altLang="en-US" sz="3200" dirty="0" smtClean="0">
                <a:ln/>
                <a:solidFill>
                  <a:srgbClr val="FFFF00"/>
                </a:solidFill>
                <a:effectLst>
                  <a:outerShdw blurRad="38100" dist="19050" dir="2700000" algn="tl" rotWithShape="0">
                    <a:schemeClr val="dk1">
                      <a:lumMod val="50000"/>
                      <a:alpha val="40000"/>
                    </a:schemeClr>
                  </a:outerShdw>
                </a:effectLst>
                <a:latin typeface="HGS創英角ﾎﾟｯﾌﾟ体" panose="040B0A00000000000000" pitchFamily="50" charset="-128"/>
                <a:ea typeface="HGS創英角ﾎﾟｯﾌﾟ体" panose="040B0A00000000000000" pitchFamily="50" charset="-128"/>
              </a:rPr>
              <a:t>可能性大！！</a:t>
            </a:r>
            <a:endParaRPr kumimoji="1" lang="ja-JP" altLang="en-US" sz="3200" dirty="0">
              <a:ln/>
              <a:solidFill>
                <a:srgbClr val="FFFF00"/>
              </a:solidFill>
              <a:effectLst>
                <a:outerShdw blurRad="38100" dist="19050" dir="2700000" algn="tl" rotWithShape="0">
                  <a:schemeClr val="dk1">
                    <a:lumMod val="50000"/>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重要な書類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9019" y="554654"/>
            <a:ext cx="1975516" cy="2156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重要な書類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2641" y="407591"/>
            <a:ext cx="1975516" cy="2156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重要な書類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7005" y="260528"/>
            <a:ext cx="1975516" cy="215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2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フリー&lt;strong&gt;イラスト&lt;/strong&gt;] &lt;strong&gt;ストーカー&lt;/strong&gt;被害に遭う女性 - パブリック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4871" y="392583"/>
            <a:ext cx="1637858" cy="2403565"/>
          </a:xfrm>
          <a:prstGeom prst="rect">
            <a:avLst/>
          </a:prstGeom>
        </p:spPr>
      </p:pic>
      <p:sp>
        <p:nvSpPr>
          <p:cNvPr id="2" name="タイトル 1"/>
          <p:cNvSpPr>
            <a:spLocks noGrp="1"/>
          </p:cNvSpPr>
          <p:nvPr>
            <p:ph type="title"/>
          </p:nvPr>
        </p:nvSpPr>
        <p:spPr/>
        <p:txBody>
          <a:bodyPr/>
          <a:lstStyle/>
          <a:p>
            <a:r>
              <a:rPr kumimoji="1" lang="ja-JP" altLang="en-US" b="1" dirty="0" smtClean="0"/>
              <a:t>実際に起こった例</a:t>
            </a:r>
            <a:endParaRPr kumimoji="1" lang="ja-JP" altLang="en-US" b="1" dirty="0"/>
          </a:p>
        </p:txBody>
      </p:sp>
      <p:sp>
        <p:nvSpPr>
          <p:cNvPr id="3" name="テキスト ボックス 2"/>
          <p:cNvSpPr txBox="1"/>
          <p:nvPr/>
        </p:nvSpPr>
        <p:spPr>
          <a:xfrm>
            <a:off x="838200" y="2168433"/>
            <a:ext cx="10515600" cy="3416320"/>
          </a:xfrm>
          <a:prstGeom prst="rect">
            <a:avLst/>
          </a:prstGeom>
          <a:noFill/>
        </p:spPr>
        <p:txBody>
          <a:bodyPr wrap="square" rtlCol="0">
            <a:spAutoFit/>
          </a:bodyPr>
          <a:lstStyle/>
          <a:p>
            <a:r>
              <a:rPr kumimoji="1" lang="ja-JP" altLang="en-US" sz="2400" b="1" dirty="0" smtClean="0"/>
              <a:t>・アイドルが</a:t>
            </a:r>
            <a:r>
              <a:rPr kumimoji="1" lang="en-US" altLang="ja-JP" sz="2400" b="1" dirty="0" smtClean="0"/>
              <a:t>SNS</a:t>
            </a:r>
            <a:r>
              <a:rPr kumimoji="1" lang="ja-JP" altLang="en-US" sz="2400" b="1" dirty="0" smtClean="0"/>
              <a:t>に</a:t>
            </a:r>
            <a:r>
              <a:rPr lang="ja-JP" altLang="en-US" sz="2400" b="1" dirty="0" smtClean="0"/>
              <a:t>投稿した自撮り写真の瞳を拡大し、最寄り駅を特定。その後待ち伏せ等のストーカー行為被害あり。</a:t>
            </a:r>
            <a:endParaRPr lang="en-US" altLang="ja-JP" sz="2400" b="1" dirty="0" smtClean="0"/>
          </a:p>
          <a:p>
            <a:endParaRPr lang="en-US" altLang="ja-JP" sz="2400" b="1" dirty="0" smtClean="0"/>
          </a:p>
          <a:p>
            <a:r>
              <a:rPr lang="ja-JP" altLang="en-US" sz="2400" b="1" dirty="0" smtClean="0"/>
              <a:t>・声優の</a:t>
            </a:r>
            <a:r>
              <a:rPr lang="en-US" altLang="ja-JP" sz="2400" b="1" dirty="0"/>
              <a:t>SNS</a:t>
            </a:r>
            <a:r>
              <a:rPr lang="ja-JP" altLang="en-US" sz="2400" b="1" dirty="0"/>
              <a:t>に投稿した自撮り</a:t>
            </a:r>
            <a:r>
              <a:rPr lang="ja-JP" altLang="en-US" sz="2400" b="1" dirty="0" smtClean="0"/>
              <a:t>写真から瞳に映る背景から、部屋の間取りや家具の種類、位置を計算にかけ、使っている家具や部屋のレイアウトを割り出し、プライバシーを公にさらした。</a:t>
            </a:r>
            <a:endParaRPr lang="en-US" altLang="ja-JP" sz="2400" b="1" dirty="0" smtClean="0"/>
          </a:p>
          <a:p>
            <a:endParaRPr lang="en-US" altLang="ja-JP" sz="2400" b="1" dirty="0" smtClean="0"/>
          </a:p>
          <a:p>
            <a:r>
              <a:rPr kumimoji="1" lang="ja-JP" altLang="en-US" sz="2400" b="1" dirty="0" smtClean="0"/>
              <a:t>・誘拐犯からの身代金要求時に、安否確認のために送られてきた被害者の写真の瞳に犯人が映っており逮捕された。</a:t>
            </a:r>
            <a:endParaRPr kumimoji="1" lang="ja-JP" altLang="en-US" sz="2400" b="1" dirty="0"/>
          </a:p>
        </p:txBody>
      </p:sp>
      <p:pic>
        <p:nvPicPr>
          <p:cNvPr id="5" name="図 4" descr="読み込みの遅い拡散用ボタンを全てアイコンにしてしまう ..."/>
          <p:cNvPicPr>
            <a:picLocks noChangeAspect="1"/>
          </p:cNvPicPr>
          <p:nvPr/>
        </p:nvPicPr>
        <p:blipFill rotWithShape="1">
          <a:blip r:embed="rId3">
            <a:extLst>
              <a:ext uri="{28A0092B-C50C-407E-A947-70E740481C1C}">
                <a14:useLocalDpi xmlns:a14="http://schemas.microsoft.com/office/drawing/2010/main" val="0"/>
              </a:ext>
            </a:extLst>
          </a:blip>
          <a:srcRect t="32156"/>
          <a:stretch/>
        </p:blipFill>
        <p:spPr>
          <a:xfrm>
            <a:off x="7891267" y="5839097"/>
            <a:ext cx="4093582" cy="875537"/>
          </a:xfrm>
          <a:prstGeom prst="rect">
            <a:avLst/>
          </a:prstGeom>
        </p:spPr>
      </p:pic>
    </p:spTree>
    <p:extLst>
      <p:ext uri="{BB962C8B-B14F-4D97-AF65-F5344CB8AC3E}">
        <p14:creationId xmlns:p14="http://schemas.microsoft.com/office/powerpoint/2010/main" val="134274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瞳以外にも</a:t>
            </a:r>
            <a:endParaRPr kumimoji="1" lang="ja-JP" altLang="en-US" b="1" dirty="0"/>
          </a:p>
        </p:txBody>
      </p:sp>
      <p:sp>
        <p:nvSpPr>
          <p:cNvPr id="3" name="テキスト ボックス 2"/>
          <p:cNvSpPr txBox="1"/>
          <p:nvPr/>
        </p:nvSpPr>
        <p:spPr>
          <a:xfrm>
            <a:off x="1195251" y="1828609"/>
            <a:ext cx="9313817" cy="1569660"/>
          </a:xfrm>
          <a:prstGeom prst="rect">
            <a:avLst/>
          </a:prstGeom>
          <a:noFill/>
        </p:spPr>
        <p:txBody>
          <a:bodyPr wrap="square" rtlCol="0">
            <a:spAutoFit/>
          </a:bodyPr>
          <a:lstStyle/>
          <a:p>
            <a:r>
              <a:rPr kumimoji="1" lang="ja-JP" altLang="en-US" sz="2400" b="1" dirty="0" smtClean="0"/>
              <a:t>・写真のデータにはジオタグデータがあり、撮影場所、撮影時刻といったデータが含まれている</a:t>
            </a:r>
            <a:endParaRPr kumimoji="1" lang="en-US" altLang="ja-JP" sz="2400" b="1" dirty="0" smtClean="0"/>
          </a:p>
          <a:p>
            <a:r>
              <a:rPr kumimoji="1" lang="ja-JP" altLang="en-US" sz="2400" b="1" dirty="0" smtClean="0"/>
              <a:t>・ピースしている写真から、指の指紋を特定し、指紋認証の突破や偽造指紋に悪用</a:t>
            </a:r>
            <a:endParaRPr kumimoji="1" lang="ja-JP" altLang="en-US" sz="2400"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144" y="3775165"/>
            <a:ext cx="4212773" cy="28085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948" y="3138436"/>
            <a:ext cx="4876800" cy="2743200"/>
          </a:xfrm>
          <a:prstGeom prst="rect">
            <a:avLst/>
          </a:prstGeom>
        </p:spPr>
      </p:pic>
      <p:sp>
        <p:nvSpPr>
          <p:cNvPr id="6" name="テキスト ボックス 5"/>
          <p:cNvSpPr txBox="1"/>
          <p:nvPr/>
        </p:nvSpPr>
        <p:spPr>
          <a:xfrm>
            <a:off x="10293531" y="6399014"/>
            <a:ext cx="1867988" cy="369332"/>
          </a:xfrm>
          <a:prstGeom prst="rect">
            <a:avLst/>
          </a:prstGeom>
          <a:noFill/>
        </p:spPr>
        <p:txBody>
          <a:bodyPr wrap="square" rtlCol="0">
            <a:spAutoFit/>
          </a:bodyPr>
          <a:lstStyle/>
          <a:p>
            <a:r>
              <a:rPr lang="ja-JP" altLang="en-US" dirty="0" smtClean="0">
                <a:hlinkClick r:id="rId4"/>
              </a:rPr>
              <a:t>画像引用</a:t>
            </a:r>
            <a:r>
              <a:rPr lang="ja-JP" altLang="en-US" dirty="0">
                <a:hlinkClick r:id="rId4"/>
              </a:rPr>
              <a:t>元</a:t>
            </a:r>
            <a:endParaRPr kumimoji="1" lang="ja-JP" altLang="en-US" dirty="0"/>
          </a:p>
        </p:txBody>
      </p:sp>
      <p:sp>
        <p:nvSpPr>
          <p:cNvPr id="8" name="楕円 7"/>
          <p:cNvSpPr/>
          <p:nvPr/>
        </p:nvSpPr>
        <p:spPr>
          <a:xfrm>
            <a:off x="2673530" y="3810892"/>
            <a:ext cx="437605" cy="436433"/>
          </a:xfrm>
          <a:prstGeom prst="ellipse">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cxnSp>
        <p:nvCxnSpPr>
          <p:cNvPr id="10" name="直線コネクタ 9"/>
          <p:cNvCxnSpPr>
            <a:stCxn id="8" idx="0"/>
            <a:endCxn id="13" idx="1"/>
          </p:cNvCxnSpPr>
          <p:nvPr/>
        </p:nvCxnSpPr>
        <p:spPr>
          <a:xfrm flipV="1">
            <a:off x="2892333" y="3527236"/>
            <a:ext cx="3466775" cy="283656"/>
          </a:xfrm>
          <a:prstGeom prst="line">
            <a:avLst/>
          </a:prstGeom>
          <a:ln w="762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8" idx="4"/>
            <a:endCxn id="13" idx="3"/>
          </p:cNvCxnSpPr>
          <p:nvPr/>
        </p:nvCxnSpPr>
        <p:spPr>
          <a:xfrm>
            <a:off x="2892333" y="4247325"/>
            <a:ext cx="3466775" cy="1455859"/>
          </a:xfrm>
          <a:prstGeom prst="line">
            <a:avLst/>
          </a:prstGeom>
          <a:ln w="76200">
            <a:solidFill>
              <a:srgbClr val="ED7D31"/>
            </a:solidFill>
          </a:ln>
        </p:spPr>
        <p:style>
          <a:lnRef idx="1">
            <a:schemeClr val="accent1"/>
          </a:lnRef>
          <a:fillRef idx="0">
            <a:schemeClr val="accent1"/>
          </a:fillRef>
          <a:effectRef idx="0">
            <a:schemeClr val="accent1"/>
          </a:effectRef>
          <a:fontRef idx="minor">
            <a:schemeClr val="tx1"/>
          </a:fontRef>
        </p:style>
      </p:cxnSp>
      <p:sp>
        <p:nvSpPr>
          <p:cNvPr id="13" name="楕円 12"/>
          <p:cNvSpPr/>
          <p:nvPr/>
        </p:nvSpPr>
        <p:spPr>
          <a:xfrm>
            <a:off x="5852160" y="3076582"/>
            <a:ext cx="3461658" cy="3077256"/>
          </a:xfrm>
          <a:prstGeom prst="ellipse">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Tree>
    <p:extLst>
      <p:ext uri="{BB962C8B-B14F-4D97-AF65-F5344CB8AC3E}">
        <p14:creationId xmlns:p14="http://schemas.microsoft.com/office/powerpoint/2010/main" val="51515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ロジック概要</a:t>
            </a:r>
            <a:endParaRPr kumimoji="1" lang="ja-JP" altLang="en-US" b="1" dirty="0"/>
          </a:p>
        </p:txBody>
      </p:sp>
      <p:sp>
        <p:nvSpPr>
          <p:cNvPr id="3" name="テキスト ボックス 2"/>
          <p:cNvSpPr txBox="1"/>
          <p:nvPr/>
        </p:nvSpPr>
        <p:spPr>
          <a:xfrm>
            <a:off x="496390" y="1690688"/>
            <a:ext cx="11338560" cy="3416320"/>
          </a:xfrm>
          <a:prstGeom prst="rect">
            <a:avLst/>
          </a:prstGeom>
          <a:noFill/>
        </p:spPr>
        <p:txBody>
          <a:bodyPr wrap="square" rtlCol="0">
            <a:spAutoFit/>
          </a:bodyPr>
          <a:lstStyle/>
          <a:p>
            <a:r>
              <a:rPr kumimoji="1" lang="en-US" altLang="ja-JP" sz="2400" b="1" u="sng" dirty="0" smtClean="0"/>
              <a:t>1.</a:t>
            </a:r>
            <a:r>
              <a:rPr kumimoji="1" lang="ja-JP" altLang="en-US" sz="2400" b="1" u="sng" dirty="0" smtClean="0"/>
              <a:t>画像処理による目の特定</a:t>
            </a:r>
            <a:endParaRPr kumimoji="1" lang="en-US" altLang="ja-JP" sz="2400" b="1" u="sng" dirty="0" smtClean="0"/>
          </a:p>
          <a:p>
            <a:endParaRPr kumimoji="1" lang="en-US" altLang="ja-JP" sz="2400" b="1" dirty="0" smtClean="0"/>
          </a:p>
          <a:p>
            <a:r>
              <a:rPr lang="en-US" altLang="ja-JP" sz="2400" b="1" u="sng" dirty="0" smtClean="0"/>
              <a:t>2.</a:t>
            </a:r>
            <a:r>
              <a:rPr lang="ja-JP" altLang="en-US" sz="2400" b="1" u="sng" dirty="0" smtClean="0"/>
              <a:t>瞳かそれ以外かの判定</a:t>
            </a:r>
            <a:endParaRPr lang="en-US" altLang="ja-JP" sz="2400" b="1" u="sng" dirty="0" smtClean="0"/>
          </a:p>
          <a:p>
            <a:r>
              <a:rPr kumimoji="1" lang="en-US" altLang="ja-JP" sz="2400" b="1" dirty="0"/>
              <a:t>	</a:t>
            </a:r>
            <a:r>
              <a:rPr kumimoji="1" lang="ja-JP" altLang="en-US" sz="2400" b="1" dirty="0" smtClean="0"/>
              <a:t>瞳の形や色はある程度決まっているので、瞳リストに該当しないものは</a:t>
            </a:r>
            <a:endParaRPr kumimoji="1" lang="en-US" altLang="ja-JP" sz="2400" b="1" dirty="0" smtClean="0"/>
          </a:p>
          <a:p>
            <a:r>
              <a:rPr lang="en-US" altLang="ja-JP" sz="2400" b="1" dirty="0"/>
              <a:t>	</a:t>
            </a:r>
            <a:r>
              <a:rPr kumimoji="1" lang="ja-JP" altLang="en-US" sz="2400" b="1" dirty="0" smtClean="0"/>
              <a:t>すべて</a:t>
            </a:r>
            <a:r>
              <a:rPr kumimoji="1" lang="en-US" altLang="ja-JP" sz="2400" b="1" dirty="0" smtClean="0"/>
              <a:t>”</a:t>
            </a:r>
            <a:r>
              <a:rPr kumimoji="1" lang="ja-JP" altLang="en-US" sz="2400" b="1" dirty="0" smtClean="0"/>
              <a:t>偽</a:t>
            </a:r>
            <a:r>
              <a:rPr lang="en-US" altLang="ja-JP" sz="2400" b="1" dirty="0" smtClean="0"/>
              <a:t>”</a:t>
            </a:r>
            <a:r>
              <a:rPr lang="ja-JP" altLang="en-US" sz="2400" b="1" dirty="0" smtClean="0"/>
              <a:t>の判定</a:t>
            </a:r>
            <a:endParaRPr lang="en-US" altLang="ja-JP" sz="2400" b="1" dirty="0" smtClean="0"/>
          </a:p>
          <a:p>
            <a:endParaRPr lang="en-US" altLang="ja-JP" sz="2400" b="1" dirty="0" smtClean="0"/>
          </a:p>
          <a:p>
            <a:r>
              <a:rPr kumimoji="1" lang="en-US" altLang="ja-JP" sz="2400" b="1" u="sng" dirty="0" smtClean="0"/>
              <a:t>3.</a:t>
            </a:r>
            <a:r>
              <a:rPr kumimoji="1" lang="ja-JP" altLang="en-US" sz="2400" b="1" u="sng" dirty="0" smtClean="0"/>
              <a:t>反射する背景等の削除</a:t>
            </a:r>
            <a:endParaRPr kumimoji="1" lang="en-US" altLang="ja-JP" sz="2400" b="1" u="sng" dirty="0" smtClean="0"/>
          </a:p>
          <a:p>
            <a:r>
              <a:rPr lang="en-US" altLang="ja-JP" sz="2400" b="1" dirty="0"/>
              <a:t>	</a:t>
            </a:r>
            <a:r>
              <a:rPr kumimoji="1" lang="ja-JP" altLang="en-US" sz="2400" b="1" dirty="0" smtClean="0"/>
              <a:t>画像編集ソフトで用いられるレタッチやマスキング、または代替瞳と</a:t>
            </a:r>
            <a:endParaRPr kumimoji="1" lang="en-US" altLang="ja-JP" sz="2400" b="1" dirty="0" smtClean="0"/>
          </a:p>
          <a:p>
            <a:r>
              <a:rPr lang="en-US" altLang="ja-JP" sz="2400" b="1" dirty="0"/>
              <a:t>	</a:t>
            </a:r>
            <a:r>
              <a:rPr kumimoji="1" lang="ja-JP" altLang="en-US" sz="2400" b="1" dirty="0" smtClean="0"/>
              <a:t>差し替え映り込みを消す</a:t>
            </a:r>
            <a:endParaRPr kumimoji="1" lang="en-US" altLang="ja-JP" sz="2400" b="1" dirty="0" smtClean="0"/>
          </a:p>
        </p:txBody>
      </p:sp>
      <p:sp>
        <p:nvSpPr>
          <p:cNvPr id="4" name="テキスト ボックス 3"/>
          <p:cNvSpPr txBox="1"/>
          <p:nvPr/>
        </p:nvSpPr>
        <p:spPr>
          <a:xfrm>
            <a:off x="5394960" y="6032461"/>
            <a:ext cx="6609806" cy="400110"/>
          </a:xfrm>
          <a:prstGeom prst="rect">
            <a:avLst/>
          </a:prstGeom>
          <a:noFill/>
        </p:spPr>
        <p:txBody>
          <a:bodyPr wrap="square" rtlCol="0">
            <a:spAutoFit/>
          </a:bodyPr>
          <a:lstStyle/>
          <a:p>
            <a:r>
              <a:rPr lang="en-US" altLang="ja-JP" sz="2000" i="1" u="sng" dirty="0" smtClean="0"/>
              <a:t>※</a:t>
            </a:r>
            <a:r>
              <a:rPr lang="ja-JP" altLang="en-US" sz="2000" i="1" u="sng" dirty="0" smtClean="0"/>
              <a:t>詳しくは「ロジック解説</a:t>
            </a:r>
            <a:r>
              <a:rPr lang="en-US" altLang="ja-JP" sz="2000" i="1" u="sng" dirty="0" smtClean="0"/>
              <a:t>.</a:t>
            </a:r>
            <a:r>
              <a:rPr lang="en-US" altLang="ja-JP" sz="2000" i="1" u="sng" dirty="0" err="1" smtClean="0"/>
              <a:t>pptx</a:t>
            </a:r>
            <a:r>
              <a:rPr lang="ja-JP" altLang="en-US" sz="2000" i="1" u="sng" dirty="0" smtClean="0"/>
              <a:t>」を参照してください</a:t>
            </a:r>
            <a:endParaRPr kumimoji="1" lang="ja-JP" altLang="en-US" sz="2000" i="1" u="sng" dirty="0"/>
          </a:p>
        </p:txBody>
      </p:sp>
    </p:spTree>
    <p:extLst>
      <p:ext uri="{BB962C8B-B14F-4D97-AF65-F5344CB8AC3E}">
        <p14:creationId xmlns:p14="http://schemas.microsoft.com/office/powerpoint/2010/main" val="242644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a:t>1.</a:t>
            </a:r>
            <a:r>
              <a:rPr lang="ja-JP" altLang="en-US" b="1" u="sng" dirty="0"/>
              <a:t>画像処理による目の</a:t>
            </a:r>
            <a:r>
              <a:rPr lang="ja-JP" altLang="en-US" b="1" u="sng" dirty="0" smtClean="0"/>
              <a:t>特定</a:t>
            </a:r>
            <a:endParaRPr kumimoji="1" lang="ja-JP" altLang="en-US" dirty="0"/>
          </a:p>
        </p:txBody>
      </p:sp>
      <p:sp>
        <p:nvSpPr>
          <p:cNvPr id="5" name="テキスト ボックス 4"/>
          <p:cNvSpPr txBox="1"/>
          <p:nvPr/>
        </p:nvSpPr>
        <p:spPr>
          <a:xfrm>
            <a:off x="1280160" y="1894115"/>
            <a:ext cx="8490857" cy="461665"/>
          </a:xfrm>
          <a:prstGeom prst="rect">
            <a:avLst/>
          </a:prstGeom>
          <a:noFill/>
        </p:spPr>
        <p:txBody>
          <a:bodyPr wrap="square" rtlCol="0">
            <a:spAutoFit/>
          </a:bodyPr>
          <a:lstStyle/>
          <a:p>
            <a:r>
              <a:rPr lang="en-US" altLang="ja-JP" sz="2400" b="1" dirty="0" smtClean="0"/>
              <a:t>Python</a:t>
            </a:r>
            <a:r>
              <a:rPr lang="ja-JP" altLang="en-US" sz="2400" b="1" dirty="0" smtClean="0"/>
              <a:t>と</a:t>
            </a:r>
            <a:r>
              <a:rPr lang="en-US" altLang="ja-JP" sz="2400" b="1" dirty="0" err="1" smtClean="0"/>
              <a:t>openCV</a:t>
            </a:r>
            <a:r>
              <a:rPr lang="ja-JP" altLang="en-US" sz="2400" b="1" dirty="0" smtClean="0"/>
              <a:t>を用いて顔と左右の目を検出する</a:t>
            </a:r>
            <a:endParaRPr kumimoji="1" lang="ja-JP" altLang="en-US" sz="2400" b="1" dirty="0"/>
          </a:p>
        </p:txBody>
      </p:sp>
      <p:sp>
        <p:nvSpPr>
          <p:cNvPr id="7" name="右矢印 6"/>
          <p:cNvSpPr/>
          <p:nvPr/>
        </p:nvSpPr>
        <p:spPr>
          <a:xfrm>
            <a:off x="3487783" y="4499994"/>
            <a:ext cx="4741817" cy="11823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70663" y="4860335"/>
            <a:ext cx="3362870" cy="461665"/>
          </a:xfrm>
          <a:prstGeom prst="rect">
            <a:avLst/>
          </a:prstGeom>
          <a:noFill/>
        </p:spPr>
        <p:txBody>
          <a:bodyPr wrap="square" rtlCol="0">
            <a:spAutoFit/>
          </a:bodyPr>
          <a:lstStyle/>
          <a:p>
            <a:r>
              <a:rPr kumimoji="1" lang="ja-JP" altLang="en-US" sz="2400" dirty="0" smtClean="0"/>
              <a:t>プログラムにより処理</a:t>
            </a:r>
            <a:endParaRPr kumimoji="1" lang="ja-JP" altLang="en-US" sz="2400" dirty="0"/>
          </a:p>
        </p:txBody>
      </p:sp>
      <p:pic>
        <p:nvPicPr>
          <p:cNvPr id="8" name="図 7" descr="男の子の&lt;strong&gt;顔&lt;/strong&gt;のアイコン | かわいい&lt;strong&gt;フリー&lt;/strong&gt;素材集 いらすとや"/>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07" y="3663768"/>
            <a:ext cx="2583589" cy="2588130"/>
          </a:xfrm>
          <a:prstGeom prst="rect">
            <a:avLst/>
          </a:prstGeom>
        </p:spPr>
      </p:pic>
      <p:pic>
        <p:nvPicPr>
          <p:cNvPr id="9" name="図 8"/>
          <p:cNvPicPr>
            <a:picLocks noChangeAspect="1"/>
          </p:cNvPicPr>
          <p:nvPr/>
        </p:nvPicPr>
        <p:blipFill>
          <a:blip r:embed="rId3"/>
          <a:stretch>
            <a:fillRect/>
          </a:stretch>
        </p:blipFill>
        <p:spPr>
          <a:xfrm>
            <a:off x="8412479" y="3204481"/>
            <a:ext cx="3304903" cy="3312698"/>
          </a:xfrm>
          <a:prstGeom prst="rect">
            <a:avLst/>
          </a:prstGeom>
        </p:spPr>
      </p:pic>
      <p:sp>
        <p:nvSpPr>
          <p:cNvPr id="10" name="正方形/長方形 9"/>
          <p:cNvSpPr/>
          <p:nvPr/>
        </p:nvSpPr>
        <p:spPr>
          <a:xfrm>
            <a:off x="9261566" y="4499994"/>
            <a:ext cx="1750423" cy="1751904"/>
          </a:xfrm>
          <a:prstGeom prst="rect">
            <a:avLst/>
          </a:prstGeom>
          <a:noFill/>
          <a:ln w="762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1" name="正方形/長方形 10"/>
          <p:cNvSpPr/>
          <p:nvPr/>
        </p:nvSpPr>
        <p:spPr>
          <a:xfrm>
            <a:off x="9551126" y="4964838"/>
            <a:ext cx="439782" cy="487367"/>
          </a:xfrm>
          <a:prstGeom prst="rect">
            <a:avLst/>
          </a:prstGeom>
          <a:noFill/>
          <a:ln w="762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2" name="正方形/長方形 11"/>
          <p:cNvSpPr/>
          <p:nvPr/>
        </p:nvSpPr>
        <p:spPr>
          <a:xfrm>
            <a:off x="10371908" y="5035358"/>
            <a:ext cx="348341" cy="416848"/>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Tree>
    <p:extLst>
      <p:ext uri="{BB962C8B-B14F-4D97-AF65-F5344CB8AC3E}">
        <p14:creationId xmlns:p14="http://schemas.microsoft.com/office/powerpoint/2010/main" val="161371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a:t>2.</a:t>
            </a:r>
            <a:r>
              <a:rPr lang="ja-JP" altLang="en-US" b="1" u="sng" dirty="0"/>
              <a:t>瞳かそれ以外かの</a:t>
            </a:r>
            <a:r>
              <a:rPr lang="ja-JP" altLang="en-US" b="1" u="sng" dirty="0" smtClean="0"/>
              <a:t>判定</a:t>
            </a:r>
            <a:endParaRPr kumimoji="1" lang="ja-JP" altLang="en-US" dirty="0"/>
          </a:p>
        </p:txBody>
      </p:sp>
      <p:sp>
        <p:nvSpPr>
          <p:cNvPr id="3" name="テキスト ボックス 2"/>
          <p:cNvSpPr txBox="1"/>
          <p:nvPr/>
        </p:nvSpPr>
        <p:spPr>
          <a:xfrm>
            <a:off x="957943" y="1998617"/>
            <a:ext cx="9335588" cy="1938992"/>
          </a:xfrm>
          <a:prstGeom prst="rect">
            <a:avLst/>
          </a:prstGeom>
          <a:noFill/>
        </p:spPr>
        <p:txBody>
          <a:bodyPr wrap="square" rtlCol="0">
            <a:spAutoFit/>
          </a:bodyPr>
          <a:lstStyle/>
          <a:p>
            <a:r>
              <a:rPr lang="ja-JP" altLang="en-US" sz="2400" b="1" dirty="0" smtClean="0"/>
              <a:t>条件分岐で瞳と背景を判断します。</a:t>
            </a:r>
            <a:endParaRPr lang="en-US" altLang="ja-JP" sz="2400" b="1" dirty="0" smtClean="0"/>
          </a:p>
          <a:p>
            <a:r>
              <a:rPr lang="en-US" altLang="ja-JP" sz="2400" dirty="0" smtClean="0"/>
              <a:t>	</a:t>
            </a:r>
            <a:r>
              <a:rPr lang="ja-JP" altLang="en-US" sz="2400" dirty="0" smtClean="0"/>
              <a:t>リスト</a:t>
            </a:r>
            <a:r>
              <a:rPr lang="ja-JP" altLang="en-US" sz="2400" dirty="0"/>
              <a:t>に格納されている</a:t>
            </a:r>
            <a:r>
              <a:rPr lang="en-US" altLang="ja-JP" sz="2400" dirty="0"/>
              <a:t>”</a:t>
            </a:r>
            <a:r>
              <a:rPr lang="ja-JP" altLang="en-US" sz="2400" dirty="0"/>
              <a:t>瞳</a:t>
            </a:r>
            <a:r>
              <a:rPr lang="en-US" altLang="ja-JP" sz="2400" dirty="0"/>
              <a:t>”</a:t>
            </a:r>
            <a:r>
              <a:rPr lang="ja-JP" altLang="en-US" sz="2400" dirty="0"/>
              <a:t>と比較、または学習させ</a:t>
            </a:r>
            <a:r>
              <a:rPr lang="ja-JP" altLang="en-US" sz="2400" dirty="0" smtClean="0"/>
              <a:t>、</a:t>
            </a:r>
            <a:endParaRPr lang="en-US" altLang="ja-JP" sz="2400" dirty="0" smtClean="0"/>
          </a:p>
          <a:p>
            <a:r>
              <a:rPr lang="en-US" altLang="ja-JP" sz="2400" dirty="0"/>
              <a:t>	</a:t>
            </a:r>
            <a:r>
              <a:rPr lang="ja-JP" altLang="en-US" sz="2400" dirty="0" smtClean="0"/>
              <a:t>一般的</a:t>
            </a:r>
            <a:r>
              <a:rPr lang="ja-JP" altLang="en-US" sz="2400" dirty="0"/>
              <a:t>な瞳とその他でわけます</a:t>
            </a:r>
            <a:r>
              <a:rPr lang="ja-JP" altLang="en-US" sz="2400" dirty="0" smtClean="0"/>
              <a:t>。</a:t>
            </a:r>
            <a:endParaRPr lang="en-US" altLang="ja-JP" sz="2400" dirty="0" smtClean="0"/>
          </a:p>
          <a:p>
            <a:r>
              <a:rPr lang="en-US" altLang="ja-JP" sz="2400" dirty="0"/>
              <a:t>	</a:t>
            </a:r>
            <a:r>
              <a:rPr lang="en-US" altLang="ja-JP" sz="2400" dirty="0" smtClean="0"/>
              <a:t>“</a:t>
            </a:r>
            <a:r>
              <a:rPr lang="ja-JP" altLang="en-US" sz="2400" dirty="0" smtClean="0"/>
              <a:t>瞳</a:t>
            </a:r>
            <a:r>
              <a:rPr lang="en-US" altLang="ja-JP" sz="2400" dirty="0" smtClean="0"/>
              <a:t>”</a:t>
            </a:r>
            <a:r>
              <a:rPr lang="ja-JP" altLang="en-US" sz="2400" dirty="0" smtClean="0"/>
              <a:t>と</a:t>
            </a:r>
            <a:r>
              <a:rPr lang="en-US" altLang="ja-JP" sz="2400" dirty="0" smtClean="0"/>
              <a:t>”</a:t>
            </a:r>
            <a:r>
              <a:rPr lang="ja-JP" altLang="en-US" sz="2400" dirty="0" smtClean="0"/>
              <a:t>背景</a:t>
            </a:r>
            <a:r>
              <a:rPr lang="en-US" altLang="ja-JP" sz="2400" dirty="0" smtClean="0"/>
              <a:t>”</a:t>
            </a:r>
            <a:r>
              <a:rPr lang="ja-JP" altLang="en-US" sz="2400" dirty="0" smtClean="0"/>
              <a:t>をそれぞれ格納し差分をとります。</a:t>
            </a:r>
            <a:endParaRPr lang="ja-JP" altLang="en-US" sz="2400" dirty="0"/>
          </a:p>
          <a:p>
            <a:endParaRPr kumimoji="1" lang="ja-JP" altLang="en-US" sz="2400" b="1" dirty="0"/>
          </a:p>
        </p:txBody>
      </p:sp>
      <p:sp>
        <p:nvSpPr>
          <p:cNvPr id="4" name="テキスト ボックス 3"/>
          <p:cNvSpPr txBox="1"/>
          <p:nvPr/>
        </p:nvSpPr>
        <p:spPr>
          <a:xfrm>
            <a:off x="8429897" y="5865223"/>
            <a:ext cx="3574870" cy="830997"/>
          </a:xfrm>
          <a:prstGeom prst="rect">
            <a:avLst/>
          </a:prstGeom>
          <a:noFill/>
        </p:spPr>
        <p:txBody>
          <a:bodyPr wrap="square" rtlCol="0">
            <a:spAutoFit/>
          </a:bodyPr>
          <a:lstStyle/>
          <a:p>
            <a:r>
              <a:rPr kumimoji="1" lang="en-US" altLang="ja-JP" sz="2400" i="1" dirty="0" smtClean="0"/>
              <a:t>※</a:t>
            </a:r>
            <a:r>
              <a:rPr kumimoji="1" lang="ja-JP" altLang="en-US" sz="2400" i="1" dirty="0" smtClean="0"/>
              <a:t>定義として、</a:t>
            </a:r>
            <a:endParaRPr kumimoji="1" lang="en-US" altLang="ja-JP" sz="2400" i="1" dirty="0" smtClean="0"/>
          </a:p>
          <a:p>
            <a:r>
              <a:rPr kumimoji="1" lang="en-US" altLang="ja-JP" sz="2400" i="1" dirty="0" smtClean="0"/>
              <a:t>“</a:t>
            </a:r>
            <a:r>
              <a:rPr kumimoji="1" lang="ja-JP" altLang="en-US" sz="2400" i="1" dirty="0" smtClean="0"/>
              <a:t>瞳</a:t>
            </a:r>
            <a:r>
              <a:rPr kumimoji="1" lang="en-US" altLang="ja-JP" sz="2400" i="1" dirty="0" smtClean="0"/>
              <a:t>”</a:t>
            </a:r>
            <a:r>
              <a:rPr kumimoji="1" lang="ja-JP" altLang="en-US" sz="2400" i="1" dirty="0" smtClean="0"/>
              <a:t>以外のもの</a:t>
            </a:r>
            <a:r>
              <a:rPr lang="en-US" altLang="ja-JP" sz="2400" i="1" dirty="0" smtClean="0"/>
              <a:t>=“</a:t>
            </a:r>
            <a:r>
              <a:rPr lang="ja-JP" altLang="en-US" sz="2400" i="1" dirty="0" smtClean="0"/>
              <a:t>背景</a:t>
            </a:r>
            <a:r>
              <a:rPr lang="en-US" altLang="ja-JP" sz="2400" i="1" dirty="0" smtClean="0"/>
              <a:t>”</a:t>
            </a:r>
            <a:endParaRPr kumimoji="1" lang="en-US" altLang="ja-JP" sz="2400" i="1" dirty="0"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1" y="4019596"/>
            <a:ext cx="2677886" cy="160673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765" y="4019596"/>
            <a:ext cx="2634070" cy="158044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0951" y="3524741"/>
            <a:ext cx="2342878" cy="1896267"/>
          </a:xfrm>
          <a:prstGeom prst="rect">
            <a:avLst/>
          </a:prstGeom>
        </p:spPr>
      </p:pic>
      <p:sp>
        <p:nvSpPr>
          <p:cNvPr id="8" name="減算 7"/>
          <p:cNvSpPr/>
          <p:nvPr/>
        </p:nvSpPr>
        <p:spPr>
          <a:xfrm>
            <a:off x="2870819" y="4038424"/>
            <a:ext cx="1658983" cy="1489165"/>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等号 8"/>
          <p:cNvSpPr/>
          <p:nvPr/>
        </p:nvSpPr>
        <p:spPr>
          <a:xfrm>
            <a:off x="7252633" y="4092284"/>
            <a:ext cx="2128684" cy="1328724"/>
          </a:xfrm>
          <a:prstGeom prst="mathEqua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441384" y="5827187"/>
            <a:ext cx="2429435" cy="369332"/>
          </a:xfrm>
          <a:prstGeom prst="rect">
            <a:avLst/>
          </a:prstGeom>
          <a:noFill/>
        </p:spPr>
        <p:txBody>
          <a:bodyPr wrap="square" rtlCol="0">
            <a:spAutoFit/>
          </a:bodyPr>
          <a:lstStyle/>
          <a:p>
            <a:r>
              <a:rPr kumimoji="1" lang="ja-JP" altLang="en-US" dirty="0" smtClean="0"/>
              <a:t>背景反射ありの瞳</a:t>
            </a:r>
            <a:endParaRPr kumimoji="1" lang="ja-JP" altLang="en-US" dirty="0"/>
          </a:p>
        </p:txBody>
      </p:sp>
      <p:sp>
        <p:nvSpPr>
          <p:cNvPr id="11" name="テキスト ボックス 10"/>
          <p:cNvSpPr txBox="1"/>
          <p:nvPr/>
        </p:nvSpPr>
        <p:spPr>
          <a:xfrm>
            <a:off x="5204012" y="5827187"/>
            <a:ext cx="2429435" cy="369332"/>
          </a:xfrm>
          <a:prstGeom prst="rect">
            <a:avLst/>
          </a:prstGeom>
          <a:noFill/>
        </p:spPr>
        <p:txBody>
          <a:bodyPr wrap="square" rtlCol="0">
            <a:spAutoFit/>
          </a:bodyPr>
          <a:lstStyle/>
          <a:p>
            <a:r>
              <a:rPr kumimoji="1" lang="ja-JP" altLang="en-US" dirty="0" smtClean="0"/>
              <a:t>瞳サンプル</a:t>
            </a:r>
            <a:endParaRPr kumimoji="1" lang="ja-JP" altLang="en-US" dirty="0"/>
          </a:p>
        </p:txBody>
      </p:sp>
      <p:sp>
        <p:nvSpPr>
          <p:cNvPr id="12" name="テキスト ボックス 11"/>
          <p:cNvSpPr txBox="1"/>
          <p:nvPr/>
        </p:nvSpPr>
        <p:spPr>
          <a:xfrm>
            <a:off x="9381317" y="5486310"/>
            <a:ext cx="2429435" cy="369332"/>
          </a:xfrm>
          <a:prstGeom prst="rect">
            <a:avLst/>
          </a:prstGeom>
          <a:noFill/>
        </p:spPr>
        <p:txBody>
          <a:bodyPr wrap="square" rtlCol="0">
            <a:spAutoFit/>
          </a:bodyPr>
          <a:lstStyle/>
          <a:p>
            <a:r>
              <a:rPr kumimoji="1" lang="ja-JP" altLang="en-US" dirty="0" smtClean="0"/>
              <a:t>反射していた背景</a:t>
            </a:r>
            <a:endParaRPr kumimoji="1" lang="ja-JP" altLang="en-US" dirty="0"/>
          </a:p>
        </p:txBody>
      </p:sp>
      <p:sp>
        <p:nvSpPr>
          <p:cNvPr id="13" name="テキスト ボックス 12"/>
          <p:cNvSpPr txBox="1"/>
          <p:nvPr/>
        </p:nvSpPr>
        <p:spPr>
          <a:xfrm>
            <a:off x="3332501" y="6326888"/>
            <a:ext cx="254386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b="1" dirty="0"/>
              <a:t>式</a:t>
            </a:r>
            <a:r>
              <a:rPr lang="ja-JP" altLang="en-US" b="1" dirty="0" smtClean="0"/>
              <a:t>の変形も成り立つ！</a:t>
            </a:r>
            <a:endParaRPr kumimoji="1" lang="ja-JP" altLang="en-US" b="1" dirty="0"/>
          </a:p>
        </p:txBody>
      </p:sp>
    </p:spTree>
    <p:extLst>
      <p:ext uri="{BB962C8B-B14F-4D97-AF65-F5344CB8AC3E}">
        <p14:creationId xmlns:p14="http://schemas.microsoft.com/office/powerpoint/2010/main" val="370558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6840"/>
            <a:ext cx="10515600" cy="1325563"/>
          </a:xfrm>
        </p:spPr>
        <p:txBody>
          <a:bodyPr/>
          <a:lstStyle/>
          <a:p>
            <a:r>
              <a:rPr kumimoji="1" lang="ja-JP" altLang="en-US" b="1" dirty="0" smtClean="0"/>
              <a:t>実際に「</a:t>
            </a:r>
            <a:r>
              <a:rPr kumimoji="1" lang="en-US" altLang="ja-JP" b="1" dirty="0" smtClean="0"/>
              <a:t>a.</a:t>
            </a:r>
            <a:r>
              <a:rPr kumimoji="1" lang="ja-JP" altLang="en-US" b="1" dirty="0" smtClean="0"/>
              <a:t>減算法」やってみた</a:t>
            </a:r>
            <a:endParaRPr kumimoji="1" lang="ja-JP" altLang="en-US"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2404"/>
            <a:ext cx="3934098" cy="2360459"/>
          </a:xfrm>
          <a:prstGeom prst="rect">
            <a:avLst/>
          </a:prstGeom>
        </p:spPr>
      </p:pic>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8205" b="95385" l="4000" r="98000"/>
                    </a14:imgEffect>
                  </a14:imgLayer>
                </a14:imgProps>
              </a:ext>
              <a:ext uri="{28A0092B-C50C-407E-A947-70E740481C1C}">
                <a14:useLocalDpi xmlns:a14="http://schemas.microsoft.com/office/drawing/2010/main" val="0"/>
              </a:ext>
            </a:extLst>
          </a:blip>
          <a:stretch>
            <a:fillRect/>
          </a:stretch>
        </p:blipFill>
        <p:spPr>
          <a:xfrm>
            <a:off x="4128951" y="1542404"/>
            <a:ext cx="3934098" cy="236045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902" y="1542404"/>
            <a:ext cx="3934098" cy="2360459"/>
          </a:xfrm>
          <a:prstGeom prst="rect">
            <a:avLst/>
          </a:prstGeom>
        </p:spPr>
      </p:pic>
      <p:sp>
        <p:nvSpPr>
          <p:cNvPr id="9" name="テキスト ボックス 8"/>
          <p:cNvSpPr txBox="1"/>
          <p:nvPr/>
        </p:nvSpPr>
        <p:spPr>
          <a:xfrm>
            <a:off x="91440" y="1311571"/>
            <a:ext cx="2220686" cy="461665"/>
          </a:xfrm>
          <a:prstGeom prst="rect">
            <a:avLst/>
          </a:prstGeom>
          <a:noFill/>
        </p:spPr>
        <p:txBody>
          <a:bodyPr wrap="square" rtlCol="0">
            <a:spAutoFit/>
          </a:bodyPr>
          <a:lstStyle/>
          <a:p>
            <a:r>
              <a:rPr lang="ja-JP" altLang="en-US" sz="2400" dirty="0" smtClean="0"/>
              <a:t>①背景あり瞳</a:t>
            </a:r>
            <a:endParaRPr kumimoji="1" lang="ja-JP" altLang="en-US" sz="2400" dirty="0"/>
          </a:p>
        </p:txBody>
      </p:sp>
      <p:sp>
        <p:nvSpPr>
          <p:cNvPr id="10" name="テキスト ボックス 9"/>
          <p:cNvSpPr txBox="1"/>
          <p:nvPr/>
        </p:nvSpPr>
        <p:spPr>
          <a:xfrm>
            <a:off x="4025538" y="1311571"/>
            <a:ext cx="2220686" cy="461665"/>
          </a:xfrm>
          <a:prstGeom prst="rect">
            <a:avLst/>
          </a:prstGeom>
          <a:noFill/>
        </p:spPr>
        <p:txBody>
          <a:bodyPr wrap="square" rtlCol="0">
            <a:spAutoFit/>
          </a:bodyPr>
          <a:lstStyle/>
          <a:p>
            <a:r>
              <a:rPr lang="ja-JP" altLang="en-US" sz="2400" dirty="0"/>
              <a:t>②</a:t>
            </a:r>
            <a:r>
              <a:rPr lang="ja-JP" altLang="en-US" sz="2400" dirty="0" smtClean="0"/>
              <a:t>モデル瞳</a:t>
            </a:r>
            <a:endParaRPr kumimoji="1" lang="ja-JP" altLang="en-US" sz="2400" dirty="0"/>
          </a:p>
        </p:txBody>
      </p:sp>
      <p:sp>
        <p:nvSpPr>
          <p:cNvPr id="11" name="テキスト ボックス 10"/>
          <p:cNvSpPr txBox="1"/>
          <p:nvPr/>
        </p:nvSpPr>
        <p:spPr>
          <a:xfrm>
            <a:off x="8257902" y="1039465"/>
            <a:ext cx="3655421" cy="461665"/>
          </a:xfrm>
          <a:prstGeom prst="rect">
            <a:avLst/>
          </a:prstGeom>
          <a:noFill/>
        </p:spPr>
        <p:txBody>
          <a:bodyPr wrap="square" rtlCol="0">
            <a:spAutoFit/>
          </a:bodyPr>
          <a:lstStyle/>
          <a:p>
            <a:r>
              <a:rPr kumimoji="1" lang="ja-JP" altLang="en-US" sz="2400" dirty="0" smtClean="0"/>
              <a:t>③（①から②を減算）</a:t>
            </a:r>
            <a:endParaRPr kumimoji="1" lang="ja-JP" altLang="en-US" sz="2400" dirty="0"/>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6799" y="4275403"/>
            <a:ext cx="3953168" cy="2371901"/>
          </a:xfrm>
          <a:prstGeom prst="rect">
            <a:avLst/>
          </a:prstGeom>
        </p:spPr>
      </p:pic>
      <p:sp>
        <p:nvSpPr>
          <p:cNvPr id="13" name="テキスト ボックス 12"/>
          <p:cNvSpPr txBox="1"/>
          <p:nvPr/>
        </p:nvSpPr>
        <p:spPr>
          <a:xfrm>
            <a:off x="3579222" y="4044570"/>
            <a:ext cx="3370217" cy="461665"/>
          </a:xfrm>
          <a:prstGeom prst="rect">
            <a:avLst/>
          </a:prstGeom>
          <a:noFill/>
        </p:spPr>
        <p:txBody>
          <a:bodyPr wrap="square" rtlCol="0">
            <a:spAutoFit/>
          </a:bodyPr>
          <a:lstStyle/>
          <a:p>
            <a:r>
              <a:rPr lang="ja-JP" altLang="en-US" sz="2400" dirty="0" smtClean="0"/>
              <a:t>④（①から③を減算）</a:t>
            </a:r>
            <a:endParaRPr kumimoji="1" lang="ja-JP" altLang="en-US" sz="2400" dirty="0"/>
          </a:p>
        </p:txBody>
      </p:sp>
      <p:sp>
        <p:nvSpPr>
          <p:cNvPr id="15" name="テキスト ボックス 14"/>
          <p:cNvSpPr txBox="1"/>
          <p:nvPr/>
        </p:nvSpPr>
        <p:spPr>
          <a:xfrm>
            <a:off x="7729967" y="5939418"/>
            <a:ext cx="4314530" cy="707886"/>
          </a:xfrm>
          <a:prstGeom prst="rect">
            <a:avLst/>
          </a:prstGeom>
          <a:noFill/>
        </p:spPr>
        <p:txBody>
          <a:bodyPr wrap="square" rtlCol="0">
            <a:spAutoFit/>
          </a:bodyPr>
          <a:lstStyle/>
          <a:p>
            <a:pPr algn="ctr"/>
            <a:r>
              <a:rPr lang="en-US" altLang="ja-JP" sz="2000" i="1" u="sng" dirty="0" smtClean="0"/>
              <a:t>※</a:t>
            </a:r>
            <a:r>
              <a:rPr lang="ja-JP" altLang="en-US" sz="2000" i="1" u="sng" dirty="0" smtClean="0"/>
              <a:t>「ロジック解説</a:t>
            </a:r>
            <a:r>
              <a:rPr lang="en-US" altLang="ja-JP" sz="2000" i="1" u="sng" dirty="0" smtClean="0"/>
              <a:t>.</a:t>
            </a:r>
            <a:r>
              <a:rPr lang="en-US" altLang="ja-JP" sz="2000" i="1" u="sng" dirty="0" err="1" smtClean="0"/>
              <a:t>pptx</a:t>
            </a:r>
            <a:r>
              <a:rPr lang="ja-JP" altLang="en-US" sz="2000" i="1" u="sng" dirty="0" smtClean="0"/>
              <a:t>」での技法の</a:t>
            </a:r>
            <a:endParaRPr lang="en-US" altLang="ja-JP" sz="2000" i="1" u="sng" dirty="0" smtClean="0"/>
          </a:p>
          <a:p>
            <a:pPr algn="ctr"/>
            <a:r>
              <a:rPr lang="ja-JP" altLang="en-US" sz="2000" i="1" u="sng" dirty="0" smtClean="0"/>
              <a:t>一つを用いた場合の例</a:t>
            </a:r>
            <a:endParaRPr kumimoji="1" lang="ja-JP" altLang="en-US" sz="2000" i="1" u="sng" dirty="0"/>
          </a:p>
        </p:txBody>
      </p:sp>
    </p:spTree>
    <p:extLst>
      <p:ext uri="{BB962C8B-B14F-4D97-AF65-F5344CB8AC3E}">
        <p14:creationId xmlns:p14="http://schemas.microsoft.com/office/powerpoint/2010/main" val="11522344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538</Words>
  <Application>Microsoft Office PowerPoint</Application>
  <PresentationFormat>ワイド画面</PresentationFormat>
  <Paragraphs>72</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瞳に映る背景を削除する</vt:lpstr>
      <vt:lpstr>反射について</vt:lpstr>
      <vt:lpstr>瞳に映る背景から得られる情報</vt:lpstr>
      <vt:lpstr>実際に起こった例</vt:lpstr>
      <vt:lpstr>瞳以外にも</vt:lpstr>
      <vt:lpstr>ロジック概要</vt:lpstr>
      <vt:lpstr>1.画像処理による目の特定</vt:lpstr>
      <vt:lpstr>2.瞳かそれ以外かの判定</vt:lpstr>
      <vt:lpstr>実際に「a.減算法」やってみた</vt:lpstr>
      <vt:lpstr>実際に「※c.代替瞳」やってみた</vt:lpstr>
      <vt:lpstr>SNSへの実用化</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瞳に映る背景を削除する(仮)</dc:title>
  <dc:creator>永谷 啓登</dc:creator>
  <cp:lastModifiedBy>永谷 啓登</cp:lastModifiedBy>
  <cp:revision>41</cp:revision>
  <dcterms:created xsi:type="dcterms:W3CDTF">2020-07-02T11:29:08Z</dcterms:created>
  <dcterms:modified xsi:type="dcterms:W3CDTF">2020-09-29T05:07:34Z</dcterms:modified>
</cp:coreProperties>
</file>