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4" r:id="rId4"/>
  </p:sldMasterIdLst>
  <p:sldIdLst>
    <p:sldId id="256" r:id="rId5"/>
    <p:sldId id="266" r:id="rId6"/>
    <p:sldId id="258" r:id="rId7"/>
    <p:sldId id="267" r:id="rId8"/>
    <p:sldId id="259" r:id="rId9"/>
    <p:sldId id="268" r:id="rId10"/>
    <p:sldId id="270" r:id="rId11"/>
    <p:sldId id="272" r:id="rId12"/>
    <p:sldId id="286" r:id="rId13"/>
    <p:sldId id="271" r:id="rId14"/>
    <p:sldId id="262" r:id="rId15"/>
    <p:sldId id="273" r:id="rId16"/>
    <p:sldId id="274" r:id="rId17"/>
    <p:sldId id="276" r:id="rId18"/>
    <p:sldId id="280" r:id="rId19"/>
    <p:sldId id="284" r:id="rId20"/>
    <p:sldId id="285" r:id="rId21"/>
    <p:sldId id="281" r:id="rId22"/>
    <p:sldId id="288" r:id="rId23"/>
    <p:sldId id="261" r:id="rId2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dent" initials="s" lastIdx="1" clrIdx="0">
    <p:extLst>
      <p:ext uri="{19B8F6BF-5375-455C-9EA6-DF929625EA0E}">
        <p15:presenceInfo xmlns:p15="http://schemas.microsoft.com/office/powerpoint/2012/main" userId="stude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9D315-0C16-416F-B85D-CF66EF88681E}" v="36" dt="2020-09-23T11:20:38.708"/>
    <p1510:client id="{F59178CD-4296-40D6-BFAE-BC4CF45A960B}" v="101" dt="2020-09-23T11:32:16.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31" autoAdjust="0"/>
    <p:restoredTop sz="94660"/>
  </p:normalViewPr>
  <p:slideViewPr>
    <p:cSldViewPr snapToGrid="0">
      <p:cViewPr varScale="1">
        <p:scale>
          <a:sx n="69" d="100"/>
          <a:sy n="69" d="100"/>
        </p:scale>
        <p:origin x="400" y="40"/>
      </p:cViewPr>
      <p:guideLst/>
    </p:cSldViewPr>
  </p:slideViewPr>
  <p:notesTextViewPr>
    <p:cViewPr>
      <p:scale>
        <a:sx n="1" d="1"/>
        <a:sy n="1" d="1"/>
      </p:scale>
      <p:origin x="0" y="0"/>
    </p:cViewPr>
  </p:notesTextViewPr>
  <p:sorterViewPr>
    <p:cViewPr varScale="1">
      <p:scale>
        <a:sx n="1" d="1"/>
        <a:sy n="1" d="1"/>
      </p:scale>
      <p:origin x="0" y="-234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設樂　海瑠" userId="S::oom2025076@stu.o-hara.ac.jp::d0bd9cc5-aa4b-4b5f-a40d-5e7c721a3dab" providerId="AD" clId="Web-{5A49D315-0C16-416F-B85D-CF66EF88681E}"/>
    <pc:docChg chg="modSld">
      <pc:chgData name="設樂　海瑠" userId="S::oom2025076@stu.o-hara.ac.jp::d0bd9cc5-aa4b-4b5f-a40d-5e7c721a3dab" providerId="AD" clId="Web-{5A49D315-0C16-416F-B85D-CF66EF88681E}" dt="2020-09-23T11:20:38.708" v="35" actId="20577"/>
      <pc:docMkLst>
        <pc:docMk/>
      </pc:docMkLst>
      <pc:sldChg chg="modSp">
        <pc:chgData name="設樂　海瑠" userId="S::oom2025076@stu.o-hara.ac.jp::d0bd9cc5-aa4b-4b5f-a40d-5e7c721a3dab" providerId="AD" clId="Web-{5A49D315-0C16-416F-B85D-CF66EF88681E}" dt="2020-09-23T11:20:38.708" v="34" actId="20577"/>
        <pc:sldMkLst>
          <pc:docMk/>
          <pc:sldMk cId="356645886" sldId="262"/>
        </pc:sldMkLst>
        <pc:spChg chg="mod">
          <ac:chgData name="設樂　海瑠" userId="S::oom2025076@stu.o-hara.ac.jp::d0bd9cc5-aa4b-4b5f-a40d-5e7c721a3dab" providerId="AD" clId="Web-{5A49D315-0C16-416F-B85D-CF66EF88681E}" dt="2020-09-23T11:20:38.708" v="34" actId="20577"/>
          <ac:spMkLst>
            <pc:docMk/>
            <pc:sldMk cId="356645886" sldId="262"/>
            <ac:spMk id="3" creationId="{00000000-0000-0000-0000-000000000000}"/>
          </ac:spMkLst>
        </pc:spChg>
      </pc:sldChg>
    </pc:docChg>
  </pc:docChgLst>
  <pc:docChgLst>
    <pc:chgData name="設樂　海瑠" userId="S::oom2025076@stu.o-hara.ac.jp::d0bd9cc5-aa4b-4b5f-a40d-5e7c721a3dab" providerId="AD" clId="Web-{F59178CD-4296-40D6-BFAE-BC4CF45A960B}"/>
    <pc:docChg chg="modSld">
      <pc:chgData name="設樂　海瑠" userId="S::oom2025076@stu.o-hara.ac.jp::d0bd9cc5-aa4b-4b5f-a40d-5e7c721a3dab" providerId="AD" clId="Web-{F59178CD-4296-40D6-BFAE-BC4CF45A960B}" dt="2020-09-23T11:32:16.364" v="100" actId="20577"/>
      <pc:docMkLst>
        <pc:docMk/>
      </pc:docMkLst>
      <pc:sldChg chg="modSp">
        <pc:chgData name="設樂　海瑠" userId="S::oom2025076@stu.o-hara.ac.jp::d0bd9cc5-aa4b-4b5f-a40d-5e7c721a3dab" providerId="AD" clId="Web-{F59178CD-4296-40D6-BFAE-BC4CF45A960B}" dt="2020-09-23T11:32:14.630" v="98" actId="20577"/>
        <pc:sldMkLst>
          <pc:docMk/>
          <pc:sldMk cId="733896661" sldId="274"/>
        </pc:sldMkLst>
        <pc:spChg chg="mod">
          <ac:chgData name="設樂　海瑠" userId="S::oom2025076@stu.o-hara.ac.jp::d0bd9cc5-aa4b-4b5f-a40d-5e7c721a3dab" providerId="AD" clId="Web-{F59178CD-4296-40D6-BFAE-BC4CF45A960B}" dt="2020-09-23T11:32:14.630" v="98" actId="20577"/>
          <ac:spMkLst>
            <pc:docMk/>
            <pc:sldMk cId="733896661" sldId="274"/>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自家用車</c:v>
                </c:pt>
              </c:strCache>
            </c:strRef>
          </c:tx>
          <c:spPr>
            <a:solidFill>
              <a:schemeClr val="accent1"/>
            </a:solidFill>
            <a:ln>
              <a:noFill/>
            </a:ln>
            <a:effectLst/>
            <a:sp3d/>
          </c:spPr>
          <c:invertIfNegative val="0"/>
          <c:dLbls>
            <c:dLbl>
              <c:idx val="0"/>
              <c:layout>
                <c:manualLayout>
                  <c:x val="7.812561515747999E-3"/>
                  <c:y val="0.37499997693159581"/>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fld id="{774390B0-DDBE-4B99-9860-E251D6137E5D}" type="VALUE">
                      <a:rPr lang="en-US" altLang="ja-JP" dirty="0">
                        <a:solidFill>
                          <a:schemeClr val="bg1"/>
                        </a:solidFill>
                      </a:rPr>
                      <a:pPr>
                        <a:defRPr sz="2400"/>
                      </a:pPr>
                      <a:t>[値]</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074999999999999E-2"/>
                      <c:h val="6.828524432300416E-2"/>
                    </c:manualLayout>
                  </c15:layout>
                  <c15:dlblFieldTable/>
                  <c15:showDataLabelsRange val="0"/>
                </c:ext>
                <c:ext xmlns:c16="http://schemas.microsoft.com/office/drawing/2014/chart" uri="{C3380CC4-5D6E-409C-BE32-E72D297353CC}">
                  <c16:uniqueId val="{00000000-FB66-4E9F-A8D4-1F708B4194A1}"/>
                </c:ext>
              </c:extLst>
            </c:dLbl>
            <c:dLbl>
              <c:idx val="1"/>
              <c:layout>
                <c:manualLayout>
                  <c:x val="0"/>
                  <c:y val="0.18281248875415293"/>
                </c:manualLayout>
              </c:layout>
              <c:tx>
                <c:rich>
                  <a:bodyPr/>
                  <a:lstStyle/>
                  <a:p>
                    <a:fld id="{BAF9FF92-1026-44C3-A9B9-9B0365EB83B4}" type="VALUE">
                      <a:rPr lang="en-US" altLang="ja-JP">
                        <a:solidFill>
                          <a:schemeClr val="bg1"/>
                        </a:solidFill>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B66-4E9F-A8D4-1F708B4194A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BEFORE</c:v>
                </c:pt>
                <c:pt idx="1">
                  <c:v>AFTER</c:v>
                </c:pt>
              </c:strCache>
            </c:strRef>
          </c:cat>
          <c:val>
            <c:numRef>
              <c:f>Sheet1!$B$2:$B$3</c:f>
              <c:numCache>
                <c:formatCode>General</c:formatCode>
                <c:ptCount val="2"/>
                <c:pt idx="0">
                  <c:v>40</c:v>
                </c:pt>
                <c:pt idx="1">
                  <c:v>20</c:v>
                </c:pt>
              </c:numCache>
            </c:numRef>
          </c:val>
          <c:extLst>
            <c:ext xmlns:c16="http://schemas.microsoft.com/office/drawing/2014/chart" uri="{C3380CC4-5D6E-409C-BE32-E72D297353CC}">
              <c16:uniqueId val="{00000000-8D03-4E2F-85BD-A50B57EEAEA8}"/>
            </c:ext>
          </c:extLst>
        </c:ser>
        <c:ser>
          <c:idx val="1"/>
          <c:order val="1"/>
          <c:tx>
            <c:strRef>
              <c:f>Sheet1!$C$1</c:f>
              <c:strCache>
                <c:ptCount val="1"/>
                <c:pt idx="0">
                  <c:v>公共交通</c:v>
                </c:pt>
              </c:strCache>
            </c:strRef>
          </c:tx>
          <c:spPr>
            <a:solidFill>
              <a:schemeClr val="accent2"/>
            </a:solidFill>
            <a:ln>
              <a:noFill/>
            </a:ln>
            <a:effectLst/>
            <a:sp3d/>
          </c:spPr>
          <c:invertIfNegative val="0"/>
          <c:dLbls>
            <c:dLbl>
              <c:idx val="0"/>
              <c:layout>
                <c:manualLayout>
                  <c:x val="-2.8645502418044985E-17"/>
                  <c:y val="0.45703122188538253"/>
                </c:manualLayout>
              </c:layout>
              <c:tx>
                <c:rich>
                  <a:bodyPr/>
                  <a:lstStyle/>
                  <a:p>
                    <a:fld id="{EFCFCA03-00D6-4851-A110-E6D54438E277}" type="VALUE">
                      <a:rPr lang="en-US" altLang="ja-JP" dirty="0">
                        <a:solidFill>
                          <a:schemeClr val="bg1"/>
                        </a:solidFill>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B66-4E9F-A8D4-1F708B4194A1}"/>
                </c:ext>
              </c:extLst>
            </c:dLbl>
            <c:dLbl>
              <c:idx val="1"/>
              <c:layout>
                <c:manualLayout>
                  <c:x val="0"/>
                  <c:y val="0.70381996157263516"/>
                </c:manualLayout>
              </c:layout>
              <c:tx>
                <c:rich>
                  <a:bodyPr/>
                  <a:lstStyle/>
                  <a:p>
                    <a:fld id="{88467F49-2B29-48DC-8255-A6AEF02AFFF0}" type="VALUE">
                      <a:rPr lang="en-US" altLang="ja-JP" dirty="0">
                        <a:solidFill>
                          <a:schemeClr val="bg1"/>
                        </a:solidFill>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B66-4E9F-A8D4-1F708B4194A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BEFORE</c:v>
                </c:pt>
                <c:pt idx="1">
                  <c:v>AFTER</c:v>
                </c:pt>
              </c:strCache>
            </c:strRef>
          </c:cat>
          <c:val>
            <c:numRef>
              <c:f>Sheet1!$C$2:$C$3</c:f>
              <c:numCache>
                <c:formatCode>General</c:formatCode>
                <c:ptCount val="2"/>
                <c:pt idx="0">
                  <c:v>48</c:v>
                </c:pt>
                <c:pt idx="1">
                  <c:v>74</c:v>
                </c:pt>
              </c:numCache>
            </c:numRef>
          </c:val>
          <c:extLst>
            <c:ext xmlns:c16="http://schemas.microsoft.com/office/drawing/2014/chart" uri="{C3380CC4-5D6E-409C-BE32-E72D297353CC}">
              <c16:uniqueId val="{00000001-8D03-4E2F-85BD-A50B57EEAEA8}"/>
            </c:ext>
          </c:extLst>
        </c:ser>
        <c:ser>
          <c:idx val="2"/>
          <c:order val="2"/>
          <c:tx>
            <c:strRef>
              <c:f>Sheet1!$D$1</c:f>
              <c:strCache>
                <c:ptCount val="1"/>
                <c:pt idx="0">
                  <c:v>自転車</c:v>
                </c:pt>
              </c:strCache>
            </c:strRef>
          </c:tx>
          <c:spPr>
            <a:solidFill>
              <a:schemeClr val="accent3"/>
            </a:solidFill>
            <a:ln>
              <a:noFill/>
            </a:ln>
            <a:effectLst/>
            <a:sp3d/>
          </c:spPr>
          <c:invertIfNegative val="0"/>
          <c:dLbls>
            <c:dLbl>
              <c:idx val="0"/>
              <c:layout>
                <c:manualLayout>
                  <c:x val="0"/>
                  <c:y val="7.9687495097964051E-2"/>
                </c:manualLayout>
              </c:layout>
              <c:tx>
                <c:rich>
                  <a:bodyPr/>
                  <a:lstStyle/>
                  <a:p>
                    <a:fld id="{10B74236-6677-4770-AD9F-2B41046B043A}" type="VALUE">
                      <a:rPr lang="en-US" altLang="ja-JP">
                        <a:solidFill>
                          <a:schemeClr val="bg1"/>
                        </a:solidFill>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B66-4E9F-A8D4-1F708B4194A1}"/>
                </c:ext>
              </c:extLst>
            </c:dLbl>
            <c:dLbl>
              <c:idx val="1"/>
              <c:layout>
                <c:manualLayout>
                  <c:x val="3.8220987580660495E-3"/>
                  <c:y val="3.0468690690340409E-2"/>
                </c:manualLayout>
              </c:layout>
              <c:tx>
                <c:rich>
                  <a:bodyPr/>
                  <a:lstStyle/>
                  <a:p>
                    <a:fld id="{A7BEA157-DBD7-4450-884D-B340C9EA3467}" type="VALUE">
                      <a:rPr lang="en-US" altLang="ja-JP" dirty="0">
                        <a:solidFill>
                          <a:schemeClr val="bg1"/>
                        </a:solidFill>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B66-4E9F-A8D4-1F708B4194A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BEFORE</c:v>
                </c:pt>
                <c:pt idx="1">
                  <c:v>AFTER</c:v>
                </c:pt>
              </c:strCache>
            </c:strRef>
          </c:cat>
          <c:val>
            <c:numRef>
              <c:f>Sheet1!$D$2:$D$3</c:f>
              <c:numCache>
                <c:formatCode>General</c:formatCode>
                <c:ptCount val="2"/>
                <c:pt idx="0">
                  <c:v>9</c:v>
                </c:pt>
                <c:pt idx="1">
                  <c:v>5</c:v>
                </c:pt>
              </c:numCache>
            </c:numRef>
          </c:val>
          <c:extLst>
            <c:ext xmlns:c16="http://schemas.microsoft.com/office/drawing/2014/chart" uri="{C3380CC4-5D6E-409C-BE32-E72D297353CC}">
              <c16:uniqueId val="{00000002-8D03-4E2F-85BD-A50B57EEAEA8}"/>
            </c:ext>
          </c:extLst>
        </c:ser>
        <c:ser>
          <c:idx val="3"/>
          <c:order val="3"/>
          <c:tx>
            <c:strRef>
              <c:f>Sheet1!$E$1</c:f>
              <c:strCache>
                <c:ptCount val="1"/>
                <c:pt idx="0">
                  <c:v>その他</c:v>
                </c:pt>
              </c:strCache>
            </c:strRef>
          </c:tx>
          <c:spPr>
            <a:solidFill>
              <a:schemeClr val="accent4"/>
            </a:solidFill>
            <a:ln>
              <a:noFill/>
            </a:ln>
            <a:effectLst/>
            <a:sp3d/>
          </c:spPr>
          <c:invertIfNegative val="0"/>
          <c:dLbls>
            <c:dLbl>
              <c:idx val="0"/>
              <c:layout>
                <c:manualLayout>
                  <c:x val="7.8124999999999428E-3"/>
                  <c:y val="2.578124841404722E-2"/>
                </c:manualLayout>
              </c:layout>
              <c:tx>
                <c:rich>
                  <a:bodyPr/>
                  <a:lstStyle/>
                  <a:p>
                    <a:fld id="{D0043EBA-919B-4628-9625-A752B8E2D1DB}" type="VALUE">
                      <a:rPr lang="en-US" altLang="ja-JP">
                        <a:solidFill>
                          <a:schemeClr val="bg1"/>
                        </a:solidFill>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B66-4E9F-A8D4-1F708B4194A1}"/>
                </c:ext>
              </c:extLst>
            </c:dLbl>
            <c:dLbl>
              <c:idx val="1"/>
              <c:layout>
                <c:manualLayout>
                  <c:x val="8.5997222056487868E-3"/>
                  <c:y val="1.2413791755222031E-2"/>
                </c:manualLayout>
              </c:layout>
              <c:tx>
                <c:rich>
                  <a:bodyPr/>
                  <a:lstStyle/>
                  <a:p>
                    <a:fld id="{78199D28-ACBD-474C-A689-E8F90822D205}" type="VALUE">
                      <a:rPr lang="en-US" altLang="ja-JP">
                        <a:solidFill>
                          <a:schemeClr val="bg1"/>
                        </a:solidFill>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B66-4E9F-A8D4-1F708B4194A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BEFORE</c:v>
                </c:pt>
                <c:pt idx="1">
                  <c:v>AFTER</c:v>
                </c:pt>
              </c:strCache>
            </c:strRef>
          </c:cat>
          <c:val>
            <c:numRef>
              <c:f>Sheet1!$E$2:$E$3</c:f>
              <c:numCache>
                <c:formatCode>General</c:formatCode>
                <c:ptCount val="2"/>
                <c:pt idx="0">
                  <c:v>3</c:v>
                </c:pt>
                <c:pt idx="1">
                  <c:v>1</c:v>
                </c:pt>
              </c:numCache>
            </c:numRef>
          </c:val>
          <c:extLst>
            <c:ext xmlns:c16="http://schemas.microsoft.com/office/drawing/2014/chart" uri="{C3380CC4-5D6E-409C-BE32-E72D297353CC}">
              <c16:uniqueId val="{00000003-8D03-4E2F-85BD-A50B57EEAEA8}"/>
            </c:ext>
          </c:extLst>
        </c:ser>
        <c:dLbls>
          <c:showLegendKey val="0"/>
          <c:showVal val="1"/>
          <c:showCatName val="0"/>
          <c:showSerName val="0"/>
          <c:showPercent val="0"/>
          <c:showBubbleSize val="0"/>
        </c:dLbls>
        <c:gapWidth val="150"/>
        <c:shape val="box"/>
        <c:axId val="372773136"/>
        <c:axId val="372779368"/>
        <c:axId val="0"/>
      </c:bar3DChart>
      <c:catAx>
        <c:axId val="372773136"/>
        <c:scaling>
          <c:orientation val="minMax"/>
        </c:scaling>
        <c:delete val="1"/>
        <c:axPos val="b"/>
        <c:numFmt formatCode="General" sourceLinked="1"/>
        <c:majorTickMark val="none"/>
        <c:minorTickMark val="none"/>
        <c:tickLblPos val="nextTo"/>
        <c:crossAx val="372779368"/>
        <c:crosses val="autoZero"/>
        <c:auto val="1"/>
        <c:lblAlgn val="ctr"/>
        <c:lblOffset val="100"/>
        <c:noMultiLvlLbl val="0"/>
      </c:catAx>
      <c:valAx>
        <c:axId val="372779368"/>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72773136"/>
        <c:crosses val="autoZero"/>
        <c:crossBetween val="between"/>
      </c:valAx>
      <c:spPr>
        <a:noFill/>
        <a:ln>
          <a:noFill/>
        </a:ln>
        <a:effectLst/>
      </c:spPr>
    </c:plotArea>
    <c:legend>
      <c:legendPos val="b"/>
      <c:layout>
        <c:manualLayout>
          <c:xMode val="edge"/>
          <c:yMode val="edge"/>
          <c:x val="0.17689636100836295"/>
          <c:y val="0.91123177722163706"/>
          <c:w val="0.63187433240236135"/>
          <c:h val="4.945788222015941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945910063565E-2"/>
          <c:y val="8.3333844404149343E-2"/>
          <c:w val="0.96108581258358583"/>
          <c:h val="0.85869522257815467"/>
        </c:manualLayout>
      </c:layout>
      <c:bar3DChart>
        <c:barDir val="col"/>
        <c:grouping val="clustered"/>
        <c:varyColors val="0"/>
        <c:ser>
          <c:idx val="0"/>
          <c:order val="0"/>
          <c:tx>
            <c:strRef>
              <c:f>Sheet1!$B$1</c:f>
              <c:strCache>
                <c:ptCount val="1"/>
                <c:pt idx="0">
                  <c:v>自家用車</c:v>
                </c:pt>
              </c:strCache>
            </c:strRef>
          </c:tx>
          <c:spPr>
            <a:solidFill>
              <a:schemeClr val="accent1"/>
            </a:solidFill>
            <a:ln>
              <a:noFill/>
            </a:ln>
            <a:effectLst/>
            <a:sp3d/>
          </c:spPr>
          <c:invertIfNegative val="0"/>
          <c:dLbls>
            <c:dLbl>
              <c:idx val="0"/>
              <c:layout>
                <c:manualLayout>
                  <c:x val="-2.8645502418044985E-17"/>
                  <c:y val="0.445312472606270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53-4A56-BBA7-D26A49B135E5}"/>
                </c:ext>
              </c:extLst>
            </c:dLbl>
            <c:dLbl>
              <c:idx val="1"/>
              <c:layout>
                <c:manualLayout>
                  <c:x val="0"/>
                  <c:y val="0.210937487024022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53-4A56-BBA7-D26A49B135E5}"/>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分類 1</c:v>
                </c:pt>
                <c:pt idx="1">
                  <c:v>分類 2</c:v>
                </c:pt>
              </c:strCache>
            </c:strRef>
          </c:cat>
          <c:val>
            <c:numRef>
              <c:f>Sheet1!$B$2:$B$3</c:f>
              <c:numCache>
                <c:formatCode>General</c:formatCode>
                <c:ptCount val="2"/>
                <c:pt idx="0">
                  <c:v>48</c:v>
                </c:pt>
                <c:pt idx="1">
                  <c:v>24</c:v>
                </c:pt>
              </c:numCache>
            </c:numRef>
          </c:val>
          <c:extLst>
            <c:ext xmlns:c16="http://schemas.microsoft.com/office/drawing/2014/chart" uri="{C3380CC4-5D6E-409C-BE32-E72D297353CC}">
              <c16:uniqueId val="{00000002-8353-4A56-BBA7-D26A49B135E5}"/>
            </c:ext>
          </c:extLst>
        </c:ser>
        <c:ser>
          <c:idx val="1"/>
          <c:order val="1"/>
          <c:tx>
            <c:strRef>
              <c:f>Sheet1!$C$1</c:f>
              <c:strCache>
                <c:ptCount val="1"/>
                <c:pt idx="0">
                  <c:v>公共交通</c:v>
                </c:pt>
              </c:strCache>
            </c:strRef>
          </c:tx>
          <c:spPr>
            <a:solidFill>
              <a:schemeClr val="accent2"/>
            </a:solidFill>
            <a:ln>
              <a:noFill/>
            </a:ln>
            <a:effectLst/>
            <a:sp3d/>
          </c:spPr>
          <c:invertIfNegative val="0"/>
          <c:dLbls>
            <c:dLbl>
              <c:idx val="0"/>
              <c:layout>
                <c:manualLayout>
                  <c:x val="-2.8645502418044985E-17"/>
                  <c:y val="0.30468748125692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53-4A56-BBA7-D26A49B135E5}"/>
                </c:ext>
              </c:extLst>
            </c:dLbl>
            <c:dLbl>
              <c:idx val="1"/>
              <c:layout>
                <c:manualLayout>
                  <c:x val="-3.1250000000000002E-3"/>
                  <c:y val="0.489843719866897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53-4A56-BBA7-D26A49B135E5}"/>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分類 1</c:v>
                </c:pt>
                <c:pt idx="1">
                  <c:v>分類 2</c:v>
                </c:pt>
              </c:strCache>
            </c:strRef>
          </c:cat>
          <c:val>
            <c:numRef>
              <c:f>Sheet1!$C$2:$C$3</c:f>
              <c:numCache>
                <c:formatCode>General</c:formatCode>
                <c:ptCount val="2"/>
                <c:pt idx="0">
                  <c:v>33</c:v>
                </c:pt>
                <c:pt idx="1">
                  <c:v>54</c:v>
                </c:pt>
              </c:numCache>
            </c:numRef>
          </c:val>
          <c:extLst>
            <c:ext xmlns:c16="http://schemas.microsoft.com/office/drawing/2014/chart" uri="{C3380CC4-5D6E-409C-BE32-E72D297353CC}">
              <c16:uniqueId val="{00000005-8353-4A56-BBA7-D26A49B135E5}"/>
            </c:ext>
          </c:extLst>
        </c:ser>
        <c:ser>
          <c:idx val="2"/>
          <c:order val="2"/>
          <c:tx>
            <c:strRef>
              <c:f>Sheet1!$D$1</c:f>
              <c:strCache>
                <c:ptCount val="1"/>
                <c:pt idx="0">
                  <c:v>自転車</c:v>
                </c:pt>
              </c:strCache>
            </c:strRef>
          </c:tx>
          <c:spPr>
            <a:solidFill>
              <a:schemeClr val="accent3"/>
            </a:solidFill>
            <a:ln>
              <a:noFill/>
            </a:ln>
            <a:effectLst/>
            <a:sp3d/>
          </c:spPr>
          <c:invertIfNegative val="0"/>
          <c:dLbls>
            <c:dLbl>
              <c:idx val="0"/>
              <c:layout>
                <c:manualLayout>
                  <c:x val="0"/>
                  <c:y val="0.120793631648775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53-4A56-BBA7-D26A49B135E5}"/>
                </c:ext>
              </c:extLst>
            </c:dLbl>
            <c:dLbl>
              <c:idx val="1"/>
              <c:layout>
                <c:manualLayout>
                  <c:x val="0"/>
                  <c:y val="5.3906246683916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53-4A56-BBA7-D26A49B135E5}"/>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分類 1</c:v>
                </c:pt>
                <c:pt idx="1">
                  <c:v>分類 2</c:v>
                </c:pt>
              </c:strCache>
            </c:strRef>
          </c:cat>
          <c:val>
            <c:numRef>
              <c:f>Sheet1!$D$2:$D$3</c:f>
              <c:numCache>
                <c:formatCode>General</c:formatCode>
                <c:ptCount val="2"/>
                <c:pt idx="0">
                  <c:v>13</c:v>
                </c:pt>
                <c:pt idx="1">
                  <c:v>7</c:v>
                </c:pt>
              </c:numCache>
            </c:numRef>
          </c:val>
          <c:extLst>
            <c:ext xmlns:c16="http://schemas.microsoft.com/office/drawing/2014/chart" uri="{C3380CC4-5D6E-409C-BE32-E72D297353CC}">
              <c16:uniqueId val="{00000008-8353-4A56-BBA7-D26A49B135E5}"/>
            </c:ext>
          </c:extLst>
        </c:ser>
        <c:ser>
          <c:idx val="3"/>
          <c:order val="3"/>
          <c:tx>
            <c:strRef>
              <c:f>Sheet1!$E$1</c:f>
              <c:strCache>
                <c:ptCount val="1"/>
                <c:pt idx="0">
                  <c:v>その他</c:v>
                </c:pt>
              </c:strCache>
            </c:strRef>
          </c:tx>
          <c:spPr>
            <a:solidFill>
              <a:schemeClr val="accent4"/>
            </a:solidFill>
            <a:ln>
              <a:noFill/>
            </a:ln>
            <a:effectLst/>
            <a:sp3d/>
          </c:spPr>
          <c:invertIfNegative val="0"/>
          <c:dLbls>
            <c:dLbl>
              <c:idx val="0"/>
              <c:layout>
                <c:manualLayout>
                  <c:x val="-3.1250000000000002E-3"/>
                  <c:y val="6.0937496251384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353-4A56-BBA7-D26A49B135E5}"/>
                </c:ext>
              </c:extLst>
            </c:dLbl>
            <c:dLbl>
              <c:idx val="1"/>
              <c:layout>
                <c:manualLayout>
                  <c:x val="-1.1458200967217994E-16"/>
                  <c:y val="0.121874992502768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353-4A56-BBA7-D26A49B135E5}"/>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分類 1</c:v>
                </c:pt>
                <c:pt idx="1">
                  <c:v>分類 2</c:v>
                </c:pt>
              </c:strCache>
            </c:strRef>
          </c:cat>
          <c:val>
            <c:numRef>
              <c:f>Sheet1!$E$2:$E$3</c:f>
              <c:numCache>
                <c:formatCode>General</c:formatCode>
                <c:ptCount val="2"/>
                <c:pt idx="0">
                  <c:v>6</c:v>
                </c:pt>
                <c:pt idx="1">
                  <c:v>15</c:v>
                </c:pt>
              </c:numCache>
            </c:numRef>
          </c:val>
          <c:extLst>
            <c:ext xmlns:c16="http://schemas.microsoft.com/office/drawing/2014/chart" uri="{C3380CC4-5D6E-409C-BE32-E72D297353CC}">
              <c16:uniqueId val="{0000000B-8353-4A56-BBA7-D26A49B135E5}"/>
            </c:ext>
          </c:extLst>
        </c:ser>
        <c:dLbls>
          <c:showLegendKey val="0"/>
          <c:showVal val="0"/>
          <c:showCatName val="0"/>
          <c:showSerName val="0"/>
          <c:showPercent val="0"/>
          <c:showBubbleSize val="0"/>
        </c:dLbls>
        <c:gapWidth val="150"/>
        <c:shape val="box"/>
        <c:axId val="636900976"/>
        <c:axId val="636901632"/>
        <c:axId val="0"/>
      </c:bar3DChart>
      <c:catAx>
        <c:axId val="636900976"/>
        <c:scaling>
          <c:orientation val="minMax"/>
        </c:scaling>
        <c:delete val="1"/>
        <c:axPos val="b"/>
        <c:numFmt formatCode="General" sourceLinked="1"/>
        <c:majorTickMark val="none"/>
        <c:minorTickMark val="none"/>
        <c:tickLblPos val="nextTo"/>
        <c:crossAx val="636901632"/>
        <c:crosses val="autoZero"/>
        <c:auto val="1"/>
        <c:lblAlgn val="ctr"/>
        <c:lblOffset val="100"/>
        <c:noMultiLvlLbl val="0"/>
      </c:catAx>
      <c:valAx>
        <c:axId val="636901632"/>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36900976"/>
        <c:crosses val="autoZero"/>
        <c:crossBetween val="between"/>
      </c:valAx>
      <c:spPr>
        <a:noFill/>
        <a:ln>
          <a:noFill/>
        </a:ln>
        <a:effectLst/>
      </c:spPr>
    </c:plotArea>
    <c:legend>
      <c:legendPos val="b"/>
      <c:layout>
        <c:manualLayout>
          <c:xMode val="edge"/>
          <c:yMode val="edge"/>
          <c:x val="0.11621270927891821"/>
          <c:y val="0.92648501847009934"/>
          <c:w val="0.78174264480316991"/>
          <c:h val="5.5125461071054517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945910063565E-2"/>
          <c:y val="8.3333844404149343E-2"/>
          <c:w val="0.96108581258358583"/>
          <c:h val="0.85869522257815467"/>
        </c:manualLayout>
      </c:layout>
      <c:bar3DChart>
        <c:barDir val="col"/>
        <c:grouping val="clustered"/>
        <c:varyColors val="0"/>
        <c:ser>
          <c:idx val="0"/>
          <c:order val="0"/>
          <c:tx>
            <c:strRef>
              <c:f>Sheet1!$B$1</c:f>
              <c:strCache>
                <c:ptCount val="1"/>
                <c:pt idx="0">
                  <c:v>自家用車</c:v>
                </c:pt>
              </c:strCache>
            </c:strRef>
          </c:tx>
          <c:spPr>
            <a:solidFill>
              <a:schemeClr val="accent1"/>
            </a:solidFill>
            <a:ln>
              <a:noFill/>
            </a:ln>
            <a:effectLst/>
            <a:sp3d/>
          </c:spPr>
          <c:invertIfNegative val="0"/>
          <c:dLbls>
            <c:dLbl>
              <c:idx val="0"/>
              <c:layout>
                <c:manualLayout>
                  <c:x val="-2.8645502418044985E-17"/>
                  <c:y val="0.445312472606270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6A-41A0-AADF-D4D945295909}"/>
                </c:ext>
              </c:extLst>
            </c:dLbl>
            <c:dLbl>
              <c:idx val="1"/>
              <c:layout>
                <c:manualLayout>
                  <c:x val="0"/>
                  <c:y val="0.210937487024022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F6A-41A0-AADF-D4D945295909}"/>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分類 1</c:v>
                </c:pt>
                <c:pt idx="1">
                  <c:v>分類 2</c:v>
                </c:pt>
              </c:strCache>
            </c:strRef>
          </c:cat>
          <c:val>
            <c:numRef>
              <c:f>Sheet1!$B$2:$B$3</c:f>
              <c:numCache>
                <c:formatCode>General</c:formatCode>
                <c:ptCount val="2"/>
                <c:pt idx="0">
                  <c:v>48</c:v>
                </c:pt>
                <c:pt idx="1">
                  <c:v>24</c:v>
                </c:pt>
              </c:numCache>
            </c:numRef>
          </c:val>
          <c:extLst>
            <c:ext xmlns:c16="http://schemas.microsoft.com/office/drawing/2014/chart" uri="{C3380CC4-5D6E-409C-BE32-E72D297353CC}">
              <c16:uniqueId val="{00000000-F465-4E4F-BF99-56D06A31C916}"/>
            </c:ext>
          </c:extLst>
        </c:ser>
        <c:ser>
          <c:idx val="1"/>
          <c:order val="1"/>
          <c:tx>
            <c:strRef>
              <c:f>Sheet1!$C$1</c:f>
              <c:strCache>
                <c:ptCount val="1"/>
                <c:pt idx="0">
                  <c:v>公共交通</c:v>
                </c:pt>
              </c:strCache>
            </c:strRef>
          </c:tx>
          <c:spPr>
            <a:solidFill>
              <a:schemeClr val="accent2"/>
            </a:solidFill>
            <a:ln>
              <a:noFill/>
            </a:ln>
            <a:effectLst/>
            <a:sp3d/>
          </c:spPr>
          <c:invertIfNegative val="0"/>
          <c:dLbls>
            <c:dLbl>
              <c:idx val="0"/>
              <c:layout>
                <c:manualLayout>
                  <c:x val="-2.8645502418044985E-17"/>
                  <c:y val="0.30468748125692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6A-41A0-AADF-D4D945295909}"/>
                </c:ext>
              </c:extLst>
            </c:dLbl>
            <c:dLbl>
              <c:idx val="1"/>
              <c:layout>
                <c:manualLayout>
                  <c:x val="-3.1250000000000002E-3"/>
                  <c:y val="0.489843719866897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6A-41A0-AADF-D4D945295909}"/>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分類 1</c:v>
                </c:pt>
                <c:pt idx="1">
                  <c:v>分類 2</c:v>
                </c:pt>
              </c:strCache>
            </c:strRef>
          </c:cat>
          <c:val>
            <c:numRef>
              <c:f>Sheet1!$C$2:$C$3</c:f>
              <c:numCache>
                <c:formatCode>General</c:formatCode>
                <c:ptCount val="2"/>
                <c:pt idx="0">
                  <c:v>33</c:v>
                </c:pt>
                <c:pt idx="1">
                  <c:v>54</c:v>
                </c:pt>
              </c:numCache>
            </c:numRef>
          </c:val>
          <c:extLst>
            <c:ext xmlns:c16="http://schemas.microsoft.com/office/drawing/2014/chart" uri="{C3380CC4-5D6E-409C-BE32-E72D297353CC}">
              <c16:uniqueId val="{00000001-F465-4E4F-BF99-56D06A31C916}"/>
            </c:ext>
          </c:extLst>
        </c:ser>
        <c:ser>
          <c:idx val="2"/>
          <c:order val="2"/>
          <c:tx>
            <c:strRef>
              <c:f>Sheet1!$D$1</c:f>
              <c:strCache>
                <c:ptCount val="1"/>
                <c:pt idx="0">
                  <c:v>自転車</c:v>
                </c:pt>
              </c:strCache>
            </c:strRef>
          </c:tx>
          <c:spPr>
            <a:solidFill>
              <a:schemeClr val="accent3"/>
            </a:solidFill>
            <a:ln>
              <a:noFill/>
            </a:ln>
            <a:effectLst/>
            <a:sp3d/>
          </c:spPr>
          <c:invertIfNegative val="0"/>
          <c:dLbls>
            <c:dLbl>
              <c:idx val="0"/>
              <c:layout>
                <c:manualLayout>
                  <c:x val="0"/>
                  <c:y val="0.10781249336783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6A-41A0-AADF-D4D945295909}"/>
                </c:ext>
              </c:extLst>
            </c:dLbl>
            <c:dLbl>
              <c:idx val="1"/>
              <c:layout>
                <c:manualLayout>
                  <c:x val="0"/>
                  <c:y val="5.3906246683916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F6A-41A0-AADF-D4D945295909}"/>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分類 1</c:v>
                </c:pt>
                <c:pt idx="1">
                  <c:v>分類 2</c:v>
                </c:pt>
              </c:strCache>
            </c:strRef>
          </c:cat>
          <c:val>
            <c:numRef>
              <c:f>Sheet1!$D$2:$D$3</c:f>
              <c:numCache>
                <c:formatCode>General</c:formatCode>
                <c:ptCount val="2"/>
                <c:pt idx="0">
                  <c:v>13</c:v>
                </c:pt>
                <c:pt idx="1">
                  <c:v>7</c:v>
                </c:pt>
              </c:numCache>
            </c:numRef>
          </c:val>
          <c:extLst>
            <c:ext xmlns:c16="http://schemas.microsoft.com/office/drawing/2014/chart" uri="{C3380CC4-5D6E-409C-BE32-E72D297353CC}">
              <c16:uniqueId val="{00000003-F465-4E4F-BF99-56D06A31C916}"/>
            </c:ext>
          </c:extLst>
        </c:ser>
        <c:ser>
          <c:idx val="3"/>
          <c:order val="3"/>
          <c:tx>
            <c:strRef>
              <c:f>Sheet1!$E$1</c:f>
              <c:strCache>
                <c:ptCount val="1"/>
                <c:pt idx="0">
                  <c:v>その他</c:v>
                </c:pt>
              </c:strCache>
            </c:strRef>
          </c:tx>
          <c:spPr>
            <a:solidFill>
              <a:schemeClr val="accent4"/>
            </a:solidFill>
            <a:ln>
              <a:noFill/>
            </a:ln>
            <a:effectLst/>
            <a:sp3d/>
          </c:spPr>
          <c:invertIfNegative val="0"/>
          <c:dLbls>
            <c:dLbl>
              <c:idx val="0"/>
              <c:layout>
                <c:manualLayout>
                  <c:x val="-3.1250000000000002E-3"/>
                  <c:y val="6.0937496251384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6A-41A0-AADF-D4D945295909}"/>
                </c:ext>
              </c:extLst>
            </c:dLbl>
            <c:dLbl>
              <c:idx val="1"/>
              <c:layout>
                <c:manualLayout>
                  <c:x val="-1.1458200967217994E-16"/>
                  <c:y val="0.121874992502768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F6A-41A0-AADF-D4D945295909}"/>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分類 1</c:v>
                </c:pt>
                <c:pt idx="1">
                  <c:v>分類 2</c:v>
                </c:pt>
              </c:strCache>
            </c:strRef>
          </c:cat>
          <c:val>
            <c:numRef>
              <c:f>Sheet1!$E$2:$E$3</c:f>
              <c:numCache>
                <c:formatCode>General</c:formatCode>
                <c:ptCount val="2"/>
                <c:pt idx="0">
                  <c:v>6</c:v>
                </c:pt>
                <c:pt idx="1">
                  <c:v>15</c:v>
                </c:pt>
              </c:numCache>
            </c:numRef>
          </c:val>
          <c:extLst>
            <c:ext xmlns:c16="http://schemas.microsoft.com/office/drawing/2014/chart" uri="{C3380CC4-5D6E-409C-BE32-E72D297353CC}">
              <c16:uniqueId val="{00000004-F465-4E4F-BF99-56D06A31C916}"/>
            </c:ext>
          </c:extLst>
        </c:ser>
        <c:dLbls>
          <c:showLegendKey val="0"/>
          <c:showVal val="0"/>
          <c:showCatName val="0"/>
          <c:showSerName val="0"/>
          <c:showPercent val="0"/>
          <c:showBubbleSize val="0"/>
        </c:dLbls>
        <c:gapWidth val="150"/>
        <c:shape val="box"/>
        <c:axId val="636900976"/>
        <c:axId val="636901632"/>
        <c:axId val="0"/>
      </c:bar3DChart>
      <c:catAx>
        <c:axId val="636900976"/>
        <c:scaling>
          <c:orientation val="minMax"/>
        </c:scaling>
        <c:delete val="1"/>
        <c:axPos val="b"/>
        <c:numFmt formatCode="General" sourceLinked="1"/>
        <c:majorTickMark val="none"/>
        <c:minorTickMark val="none"/>
        <c:tickLblPos val="nextTo"/>
        <c:crossAx val="636901632"/>
        <c:crosses val="autoZero"/>
        <c:auto val="1"/>
        <c:lblAlgn val="ctr"/>
        <c:lblOffset val="100"/>
        <c:noMultiLvlLbl val="0"/>
      </c:catAx>
      <c:valAx>
        <c:axId val="636901632"/>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36900976"/>
        <c:crosses val="autoZero"/>
        <c:crossBetween val="between"/>
      </c:valAx>
      <c:spPr>
        <a:noFill/>
        <a:ln>
          <a:noFill/>
        </a:ln>
        <a:effectLst/>
      </c:spPr>
    </c:plotArea>
    <c:legend>
      <c:legendPos val="b"/>
      <c:layout>
        <c:manualLayout>
          <c:xMode val="edge"/>
          <c:yMode val="edge"/>
          <c:x val="0.11621270927891821"/>
          <c:y val="0.92648501847009934"/>
          <c:w val="0.78174264480316991"/>
          <c:h val="5.5125461071054517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0.36304</cdr:x>
      <cdr:y>0.25092</cdr:y>
    </cdr:from>
    <cdr:to>
      <cdr:x>0.82176</cdr:x>
      <cdr:y>0.35165</cdr:y>
    </cdr:to>
    <cdr:sp macro="" textlink="">
      <cdr:nvSpPr>
        <cdr:cNvPr id="2" name="テキスト ボックス 1"/>
        <cdr:cNvSpPr txBox="1"/>
      </cdr:nvSpPr>
      <cdr:spPr>
        <a:xfrm xmlns:a="http://schemas.openxmlformats.org/drawingml/2006/main">
          <a:off x="4067504" y="1439917"/>
          <a:ext cx="5139558" cy="5780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0.32083</cdr:x>
      <cdr:y>0.27656</cdr:y>
    </cdr:from>
    <cdr:to>
      <cdr:x>0.76923</cdr:x>
      <cdr:y>0.45971</cdr:y>
    </cdr:to>
    <cdr:sp macro="" textlink="">
      <cdr:nvSpPr>
        <cdr:cNvPr id="3" name="テキスト ボックス 2"/>
        <cdr:cNvSpPr txBox="1"/>
      </cdr:nvSpPr>
      <cdr:spPr>
        <a:xfrm xmlns:a="http://schemas.openxmlformats.org/drawingml/2006/main">
          <a:off x="3594538" y="1587062"/>
          <a:ext cx="5023945" cy="10510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0.28288</cdr:x>
      <cdr:y>0.06227</cdr:y>
    </cdr:from>
    <cdr:to>
      <cdr:x>0.8326</cdr:x>
      <cdr:y>0.34615</cdr:y>
    </cdr:to>
    <cdr:sp macro="" textlink="">
      <cdr:nvSpPr>
        <cdr:cNvPr id="4" name="テキスト ボックス 3"/>
        <cdr:cNvSpPr txBox="1"/>
      </cdr:nvSpPr>
      <cdr:spPr>
        <a:xfrm xmlns:a="http://schemas.openxmlformats.org/drawingml/2006/main">
          <a:off x="3398370" y="357351"/>
          <a:ext cx="6603948" cy="16291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3600" b="1" dirty="0"/>
            <a:t>自家用車が</a:t>
          </a:r>
          <a:r>
            <a:rPr lang="en-US" altLang="ja-JP" sz="3600" b="1" dirty="0"/>
            <a:t>24</a:t>
          </a:r>
          <a:r>
            <a:rPr lang="ja-JP" altLang="en-US" sz="3600" b="1" dirty="0"/>
            <a:t>％減少し</a:t>
          </a:r>
          <a:endParaRPr lang="en-US" altLang="ja-JP" sz="3600" b="1" dirty="0"/>
        </a:p>
        <a:p xmlns:a="http://schemas.openxmlformats.org/drawingml/2006/main">
          <a:r>
            <a:rPr lang="ja-JP" altLang="en-US" sz="3600" b="1" dirty="0"/>
            <a:t>公共交通が２１％増加！！！！</a:t>
          </a:r>
        </a:p>
      </cdr:txBody>
    </cdr:sp>
  </cdr:relSizeAnchor>
</c:userShapes>
</file>

<file path=ppt/drawings/drawing2.xml><?xml version="1.0" encoding="utf-8"?>
<c:userShapes xmlns:c="http://schemas.openxmlformats.org/drawingml/2006/chart">
  <cdr:relSizeAnchor xmlns:cdr="http://schemas.openxmlformats.org/drawingml/2006/chartDrawing">
    <cdr:from>
      <cdr:x>0.36304</cdr:x>
      <cdr:y>0.25092</cdr:y>
    </cdr:from>
    <cdr:to>
      <cdr:x>0.82176</cdr:x>
      <cdr:y>0.35165</cdr:y>
    </cdr:to>
    <cdr:sp macro="" textlink="">
      <cdr:nvSpPr>
        <cdr:cNvPr id="2" name="テキスト ボックス 1"/>
        <cdr:cNvSpPr txBox="1"/>
      </cdr:nvSpPr>
      <cdr:spPr>
        <a:xfrm xmlns:a="http://schemas.openxmlformats.org/drawingml/2006/main">
          <a:off x="4067504" y="1439917"/>
          <a:ext cx="5139558" cy="5780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0.32083</cdr:x>
      <cdr:y>0.27656</cdr:y>
    </cdr:from>
    <cdr:to>
      <cdr:x>0.76923</cdr:x>
      <cdr:y>0.45971</cdr:y>
    </cdr:to>
    <cdr:sp macro="" textlink="">
      <cdr:nvSpPr>
        <cdr:cNvPr id="3" name="テキスト ボックス 2"/>
        <cdr:cNvSpPr txBox="1"/>
      </cdr:nvSpPr>
      <cdr:spPr>
        <a:xfrm xmlns:a="http://schemas.openxmlformats.org/drawingml/2006/main">
          <a:off x="3594538" y="1587062"/>
          <a:ext cx="5023945" cy="10510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0.28288</cdr:x>
      <cdr:y>0.06227</cdr:y>
    </cdr:from>
    <cdr:to>
      <cdr:x>0.8326</cdr:x>
      <cdr:y>0.34615</cdr:y>
    </cdr:to>
    <cdr:sp macro="" textlink="">
      <cdr:nvSpPr>
        <cdr:cNvPr id="4" name="テキスト ボックス 3"/>
        <cdr:cNvSpPr txBox="1"/>
      </cdr:nvSpPr>
      <cdr:spPr>
        <a:xfrm xmlns:a="http://schemas.openxmlformats.org/drawingml/2006/main">
          <a:off x="3398370" y="357351"/>
          <a:ext cx="6603948" cy="16291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3600" b="1" dirty="0"/>
            <a:t>自家用車が</a:t>
          </a:r>
          <a:r>
            <a:rPr lang="en-US" altLang="ja-JP" sz="3600" b="1" dirty="0"/>
            <a:t>24</a:t>
          </a:r>
          <a:r>
            <a:rPr lang="ja-JP" altLang="en-US" sz="3600" b="1" dirty="0"/>
            <a:t>％減少し</a:t>
          </a:r>
          <a:endParaRPr lang="en-US" altLang="ja-JP" sz="3600" b="1" dirty="0"/>
        </a:p>
        <a:p xmlns:a="http://schemas.openxmlformats.org/drawingml/2006/main">
          <a:r>
            <a:rPr lang="ja-JP" altLang="en-US" sz="3600" b="1" dirty="0"/>
            <a:t>公共交通が２１％増加！！！！</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CF838D71-1623-4D1E-8E34-24C30D49A990}" type="datetimeFigureOut">
              <a:rPr kumimoji="1" lang="ja-JP" altLang="en-US" smtClean="0"/>
              <a:t>2020/9/24</a:t>
            </a:fld>
            <a:endParaRPr kumimoji="1" lang="ja-JP" alt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kumimoji="1" lang="ja-JP" alt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515E7A4D-1AA4-4C28-98DD-92D00BE222B1}" type="slidenum">
              <a:rPr kumimoji="1" lang="ja-JP" altLang="en-US" smtClean="0"/>
              <a:t>‹#›</a:t>
            </a:fld>
            <a:endParaRPr kumimoji="1" lang="ja-JP" alt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505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F838D71-1623-4D1E-8E34-24C30D49A990}" type="datetimeFigureOut">
              <a:rPr kumimoji="1" lang="ja-JP" altLang="en-US" smtClean="0"/>
              <a:t>2020/9/24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5E7A4D-1AA4-4C28-98DD-92D00BE222B1}" type="slidenum">
              <a:rPr kumimoji="1" lang="ja-JP" altLang="en-US" smtClean="0"/>
              <a:t>‹#›</a:t>
            </a:fld>
            <a:endParaRPr kumimoji="1" lang="ja-JP" altLang="en-US"/>
          </a:p>
        </p:txBody>
      </p:sp>
    </p:spTree>
    <p:extLst>
      <p:ext uri="{BB962C8B-B14F-4D97-AF65-F5344CB8AC3E}">
        <p14:creationId xmlns:p14="http://schemas.microsoft.com/office/powerpoint/2010/main" val="25228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F838D71-1623-4D1E-8E34-24C30D49A990}" type="datetimeFigureOut">
              <a:rPr kumimoji="1" lang="ja-JP" altLang="en-US" smtClean="0"/>
              <a:t>2020/9/24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5E7A4D-1AA4-4C28-98DD-92D00BE222B1}" type="slidenum">
              <a:rPr kumimoji="1" lang="ja-JP" altLang="en-US" smtClean="0"/>
              <a:t>‹#›</a:t>
            </a:fld>
            <a:endParaRPr kumimoji="1" lang="ja-JP" altLang="en-US"/>
          </a:p>
        </p:txBody>
      </p:sp>
    </p:spTree>
    <p:extLst>
      <p:ext uri="{BB962C8B-B14F-4D97-AF65-F5344CB8AC3E}">
        <p14:creationId xmlns:p14="http://schemas.microsoft.com/office/powerpoint/2010/main" val="382117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F838D71-1623-4D1E-8E34-24C30D49A990}" type="datetimeFigureOut">
              <a:rPr kumimoji="1" lang="ja-JP" altLang="en-US" smtClean="0"/>
              <a:t>2020/9/24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5E7A4D-1AA4-4C28-98DD-92D00BE222B1}" type="slidenum">
              <a:rPr kumimoji="1" lang="ja-JP" altLang="en-US" smtClean="0"/>
              <a:t>‹#›</a:t>
            </a:fld>
            <a:endParaRPr kumimoji="1" lang="ja-JP" altLang="en-US"/>
          </a:p>
        </p:txBody>
      </p:sp>
    </p:spTree>
    <p:extLst>
      <p:ext uri="{BB962C8B-B14F-4D97-AF65-F5344CB8AC3E}">
        <p14:creationId xmlns:p14="http://schemas.microsoft.com/office/powerpoint/2010/main" val="156101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F838D71-1623-4D1E-8E34-24C30D49A990}" type="datetimeFigureOut">
              <a:rPr kumimoji="1" lang="ja-JP" altLang="en-US" smtClean="0"/>
              <a:t>2020/9/24</a:t>
            </a:fld>
            <a:endParaRPr kumimoji="1" lang="ja-JP" alt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515E7A4D-1AA4-4C28-98DD-92D00BE222B1}" type="slidenum">
              <a:rPr kumimoji="1" lang="ja-JP" altLang="en-US" smtClean="0"/>
              <a:t>‹#›</a:t>
            </a:fld>
            <a:endParaRPr kumimoji="1" lang="ja-JP" alt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018301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F838D71-1623-4D1E-8E34-24C30D49A990}" type="datetimeFigureOut">
              <a:rPr kumimoji="1" lang="ja-JP" altLang="en-US" smtClean="0"/>
              <a:t>2020/9/24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5E7A4D-1AA4-4C28-98DD-92D00BE222B1}" type="slidenum">
              <a:rPr kumimoji="1" lang="ja-JP" altLang="en-US" smtClean="0"/>
              <a:t>‹#›</a:t>
            </a:fld>
            <a:endParaRPr kumimoji="1" lang="ja-JP" altLang="en-US"/>
          </a:p>
        </p:txBody>
      </p:sp>
    </p:spTree>
    <p:extLst>
      <p:ext uri="{BB962C8B-B14F-4D97-AF65-F5344CB8AC3E}">
        <p14:creationId xmlns:p14="http://schemas.microsoft.com/office/powerpoint/2010/main" val="285085953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57300" y="2909102"/>
            <a:ext cx="480060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633864" y="2909102"/>
            <a:ext cx="480060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F838D71-1623-4D1E-8E34-24C30D49A990}" type="datetimeFigureOut">
              <a:rPr kumimoji="1" lang="ja-JP" altLang="en-US" smtClean="0"/>
              <a:t>2020/9/24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15E7A4D-1AA4-4C28-98DD-92D00BE222B1}" type="slidenum">
              <a:rPr kumimoji="1" lang="ja-JP" altLang="en-US" smtClean="0"/>
              <a:t>‹#›</a:t>
            </a:fld>
            <a:endParaRPr kumimoji="1" lang="ja-JP" altLang="en-US"/>
          </a:p>
        </p:txBody>
      </p:sp>
    </p:spTree>
    <p:extLst>
      <p:ext uri="{BB962C8B-B14F-4D97-AF65-F5344CB8AC3E}">
        <p14:creationId xmlns:p14="http://schemas.microsoft.com/office/powerpoint/2010/main" val="239691780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F838D71-1623-4D1E-8E34-24C30D49A990}" type="datetimeFigureOut">
              <a:rPr kumimoji="1" lang="ja-JP" altLang="en-US" smtClean="0"/>
              <a:t>2020/9/24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15E7A4D-1AA4-4C28-98DD-92D00BE222B1}" type="slidenum">
              <a:rPr kumimoji="1" lang="ja-JP" altLang="en-US" smtClean="0"/>
              <a:t>‹#›</a:t>
            </a:fld>
            <a:endParaRPr kumimoji="1" lang="ja-JP" altLang="en-US"/>
          </a:p>
        </p:txBody>
      </p:sp>
    </p:spTree>
    <p:extLst>
      <p:ext uri="{BB962C8B-B14F-4D97-AF65-F5344CB8AC3E}">
        <p14:creationId xmlns:p14="http://schemas.microsoft.com/office/powerpoint/2010/main" val="332279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38D71-1623-4D1E-8E34-24C30D49A990}" type="datetimeFigureOut">
              <a:rPr kumimoji="1" lang="ja-JP" altLang="en-US" smtClean="0"/>
              <a:t>2020/9/24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15E7A4D-1AA4-4C28-98DD-92D00BE222B1}" type="slidenum">
              <a:rPr kumimoji="1" lang="ja-JP" altLang="en-US" smtClean="0"/>
              <a:t>‹#›</a:t>
            </a:fld>
            <a:endParaRPr kumimoji="1" lang="ja-JP" altLang="en-US"/>
          </a:p>
        </p:txBody>
      </p:sp>
    </p:spTree>
    <p:extLst>
      <p:ext uri="{BB962C8B-B14F-4D97-AF65-F5344CB8AC3E}">
        <p14:creationId xmlns:p14="http://schemas.microsoft.com/office/powerpoint/2010/main" val="155860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65051" y="6375679"/>
            <a:ext cx="1233355" cy="348462"/>
          </a:xfrm>
        </p:spPr>
        <p:txBody>
          <a:bodyPr/>
          <a:lstStyle/>
          <a:p>
            <a:fld id="{CF838D71-1623-4D1E-8E34-24C30D49A990}" type="datetimeFigureOut">
              <a:rPr kumimoji="1" lang="ja-JP" altLang="en-US" smtClean="0"/>
              <a:t>2020/9/24</a:t>
            </a:fld>
            <a:endParaRPr kumimoji="1" lang="ja-JP" altLang="en-US"/>
          </a:p>
        </p:txBody>
      </p:sp>
      <p:sp>
        <p:nvSpPr>
          <p:cNvPr id="6" name="Footer Placeholder 5"/>
          <p:cNvSpPr>
            <a:spLocks noGrp="1"/>
          </p:cNvSpPr>
          <p:nvPr>
            <p:ph type="ftr" sz="quarter" idx="11"/>
          </p:nvPr>
        </p:nvSpPr>
        <p:spPr>
          <a:xfrm>
            <a:off x="2103620" y="6375679"/>
            <a:ext cx="3482179" cy="345796"/>
          </a:xfrm>
        </p:spPr>
        <p:txBody>
          <a:bodyPr/>
          <a:lstStyle/>
          <a:p>
            <a:endParaRPr kumimoji="1" lang="ja-JP" altLang="en-US"/>
          </a:p>
        </p:txBody>
      </p:sp>
      <p:sp>
        <p:nvSpPr>
          <p:cNvPr id="7" name="Slide Number Placeholder 6"/>
          <p:cNvSpPr>
            <a:spLocks noGrp="1"/>
          </p:cNvSpPr>
          <p:nvPr>
            <p:ph type="sldNum" sz="quarter" idx="12"/>
          </p:nvPr>
        </p:nvSpPr>
        <p:spPr>
          <a:xfrm>
            <a:off x="5691014" y="6375679"/>
            <a:ext cx="1232456" cy="345796"/>
          </a:xfrm>
        </p:spPr>
        <p:txBody>
          <a:bodyPr/>
          <a:lstStyle/>
          <a:p>
            <a:fld id="{515E7A4D-1AA4-4C28-98DD-92D00BE222B1}" type="slidenum">
              <a:rPr kumimoji="1" lang="ja-JP" altLang="en-US" smtClean="0"/>
              <a:t>‹#›</a:t>
            </a:fld>
            <a:endParaRPr kumimoji="1" lang="ja-JP" alt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541566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65950" y="6375679"/>
            <a:ext cx="1232456" cy="348462"/>
          </a:xfrm>
        </p:spPr>
        <p:txBody>
          <a:bodyPr/>
          <a:lstStyle/>
          <a:p>
            <a:fld id="{CF838D71-1623-4D1E-8E34-24C30D49A990}" type="datetimeFigureOut">
              <a:rPr kumimoji="1" lang="ja-JP" altLang="en-US" smtClean="0"/>
              <a:t>2020/9/24</a:t>
            </a:fld>
            <a:endParaRPr kumimoji="1" lang="ja-JP" altLang="en-US"/>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515E7A4D-1AA4-4C28-98DD-92D00BE222B1}" type="slidenum">
              <a:rPr kumimoji="1" lang="ja-JP" altLang="en-US" smtClean="0"/>
              <a:t>‹#›</a:t>
            </a:fld>
            <a:endParaRPr kumimoji="1" lang="ja-JP" altLang="en-US"/>
          </a:p>
        </p:txBody>
      </p:sp>
    </p:spTree>
    <p:extLst>
      <p:ext uri="{BB962C8B-B14F-4D97-AF65-F5344CB8AC3E}">
        <p14:creationId xmlns:p14="http://schemas.microsoft.com/office/powerpoint/2010/main" val="43177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F838D71-1623-4D1E-8E34-24C30D49A990}" type="datetimeFigureOut">
              <a:rPr kumimoji="1" lang="ja-JP" altLang="en-US" smtClean="0"/>
              <a:t>2020/9/24</a:t>
            </a:fld>
            <a:endParaRPr kumimoji="1" lang="ja-JP" alt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515E7A4D-1AA4-4C28-98DD-92D00BE222B1}" type="slidenum">
              <a:rPr kumimoji="1" lang="ja-JP" altLang="en-US" smtClean="0"/>
              <a:t>‹#›</a:t>
            </a:fld>
            <a:endParaRPr kumimoji="1" lang="ja-JP" alt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8767710"/>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l" defTabSz="914400" rtl="0" eaLnBrk="1" latinLnBrk="0" hangingPunct="1">
        <a:lnSpc>
          <a:spcPct val="90000"/>
        </a:lnSpc>
        <a:spcBef>
          <a:spcPct val="0"/>
        </a:spcBef>
        <a:buNone/>
        <a:defRPr kumimoji="1"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rot="20094279">
            <a:off x="-167104" y="751767"/>
            <a:ext cx="6815669" cy="1301246"/>
          </a:xfrm>
        </p:spPr>
        <p:txBody>
          <a:bodyPr>
            <a:normAutofit fontScale="90000"/>
          </a:bodyPr>
          <a:lstStyle/>
          <a:p>
            <a:r>
              <a:rPr kumimoji="1" lang="ja-JP" altLang="en-US" sz="3600" b="1" i="1" dirty="0">
                <a:latin typeface="+mn-ea"/>
                <a:ea typeface="+mn-ea"/>
                <a:cs typeface="Arial" panose="020B0604020202020204" pitchFamily="34" charset="0"/>
              </a:rPr>
              <a:t>スマホで簡単</a:t>
            </a:r>
            <a:r>
              <a:rPr kumimoji="1" lang="ja-JP" altLang="en-US" sz="3600" b="1" dirty="0">
                <a:solidFill>
                  <a:srgbClr val="FF0000"/>
                </a:solidFill>
                <a:latin typeface="+mn-ea"/>
                <a:ea typeface="+mn-ea"/>
                <a:cs typeface="Arial" panose="020B0604020202020204" pitchFamily="34" charset="0"/>
              </a:rPr>
              <a:t>！</a:t>
            </a:r>
            <a:r>
              <a:rPr kumimoji="1" lang="en-US" altLang="ja-JP" sz="3600" b="1" i="1" dirty="0">
                <a:latin typeface="+mn-ea"/>
                <a:ea typeface="+mn-ea"/>
                <a:cs typeface="Arial" panose="020B0604020202020204" pitchFamily="34" charset="0"/>
              </a:rPr>
              <a:t/>
            </a:r>
            <a:br>
              <a:rPr kumimoji="1" lang="en-US" altLang="ja-JP" sz="3600" b="1" i="1" dirty="0">
                <a:latin typeface="+mn-ea"/>
                <a:ea typeface="+mn-ea"/>
                <a:cs typeface="Arial" panose="020B0604020202020204" pitchFamily="34" charset="0"/>
              </a:rPr>
            </a:br>
            <a:r>
              <a:rPr kumimoji="1" lang="ja-JP" altLang="en-US" sz="3600" b="1" i="1" dirty="0">
                <a:latin typeface="+mn-ea"/>
                <a:ea typeface="+mn-ea"/>
                <a:cs typeface="Arial" panose="020B0604020202020204" pitchFamily="34" charset="0"/>
              </a:rPr>
              <a:t>費用も経路も楽々検索</a:t>
            </a:r>
            <a:r>
              <a:rPr kumimoji="1" lang="ja-JP" altLang="en-US" sz="3600" b="1" dirty="0">
                <a:solidFill>
                  <a:srgbClr val="FF0000"/>
                </a:solidFill>
                <a:latin typeface="+mn-ea"/>
                <a:ea typeface="+mn-ea"/>
                <a:cs typeface="Arial" panose="020B0604020202020204" pitchFamily="34" charset="0"/>
              </a:rPr>
              <a:t>！！</a:t>
            </a:r>
          </a:p>
        </p:txBody>
      </p:sp>
      <p:sp>
        <p:nvSpPr>
          <p:cNvPr id="3" name="サブタイトル 2"/>
          <p:cNvSpPr>
            <a:spLocks noGrp="1"/>
          </p:cNvSpPr>
          <p:nvPr>
            <p:ph type="subTitle" idx="1"/>
          </p:nvPr>
        </p:nvSpPr>
        <p:spPr>
          <a:xfrm>
            <a:off x="1722857" y="2352782"/>
            <a:ext cx="9229393" cy="3770616"/>
          </a:xfrm>
        </p:spPr>
        <p:txBody>
          <a:bodyPr>
            <a:normAutofit fontScale="32500" lnSpcReduction="20000"/>
          </a:bodyPr>
          <a:lstStyle/>
          <a:p>
            <a:endParaRPr lang="en-US" altLang="ja-JP" dirty="0"/>
          </a:p>
          <a:p>
            <a:r>
              <a:rPr lang="ja-JP" altLang="en-US" sz="18500" b="1" dirty="0">
                <a:solidFill>
                  <a:srgbClr val="FF0000"/>
                </a:solidFill>
                <a:effectLst>
                  <a:outerShdw blurRad="38100" dist="38100" dir="2700000" algn="tl">
                    <a:srgbClr val="000000">
                      <a:alpha val="43137"/>
                    </a:srgbClr>
                  </a:outerShdw>
                </a:effectLst>
              </a:rPr>
              <a:t>マースナビゲーション</a:t>
            </a:r>
            <a:endParaRPr lang="en-US" altLang="ja-JP" sz="18500" b="1" dirty="0">
              <a:solidFill>
                <a:srgbClr val="FF0000"/>
              </a:solidFill>
              <a:effectLst>
                <a:outerShdw blurRad="38100" dist="38100" dir="2700000" algn="tl">
                  <a:srgbClr val="000000">
                    <a:alpha val="43137"/>
                  </a:srgbClr>
                </a:outerShdw>
              </a:effectLst>
            </a:endParaRPr>
          </a:p>
          <a:p>
            <a:pPr algn="ctr"/>
            <a:r>
              <a:rPr lang="ja-JP" altLang="en-US" sz="16600" b="1" dirty="0">
                <a:solidFill>
                  <a:srgbClr val="FF0000"/>
                </a:solidFill>
                <a:effectLst>
                  <a:outerShdw blurRad="38100" dist="38100" dir="2700000" algn="tl">
                    <a:srgbClr val="000000">
                      <a:alpha val="43137"/>
                    </a:srgbClr>
                  </a:outerShdw>
                </a:effectLst>
              </a:rPr>
              <a:t>＆</a:t>
            </a:r>
            <a:endParaRPr lang="en-US" altLang="ja-JP" sz="16600" b="1" dirty="0">
              <a:solidFill>
                <a:srgbClr val="FF0000"/>
              </a:solidFill>
              <a:effectLst>
                <a:outerShdw blurRad="38100" dist="38100" dir="2700000" algn="tl">
                  <a:srgbClr val="000000">
                    <a:alpha val="43137"/>
                  </a:srgbClr>
                </a:outerShdw>
              </a:effectLst>
            </a:endParaRPr>
          </a:p>
          <a:p>
            <a:pPr algn="ctr"/>
            <a:r>
              <a:rPr lang="en-US" altLang="ja-JP" sz="20300" b="1" dirty="0">
                <a:solidFill>
                  <a:srgbClr val="FF0000"/>
                </a:solidFill>
                <a:effectLst>
                  <a:outerShdw blurRad="38100" dist="38100" dir="2700000" algn="tl">
                    <a:srgbClr val="000000">
                      <a:alpha val="43137"/>
                    </a:srgbClr>
                  </a:outerShdw>
                </a:effectLst>
              </a:rPr>
              <a:t>AR</a:t>
            </a:r>
            <a:endParaRPr kumimoji="1" lang="ja-JP" altLang="en-US" sz="203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886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63783" y="451488"/>
            <a:ext cx="9587345" cy="1569660"/>
          </a:xfrm>
          <a:prstGeom prst="rect">
            <a:avLst/>
          </a:prstGeom>
          <a:noFill/>
        </p:spPr>
        <p:txBody>
          <a:bodyPr wrap="square" rtlCol="0">
            <a:spAutoFit/>
          </a:bodyPr>
          <a:lstStyle/>
          <a:p>
            <a:pPr algn="ctr"/>
            <a:r>
              <a:rPr lang="ja-JP" altLang="en-US" sz="4800" dirty="0"/>
              <a:t>目的地が分かりにくい場合は</a:t>
            </a:r>
            <a:endParaRPr lang="en-US" altLang="ja-JP" sz="4800" dirty="0"/>
          </a:p>
          <a:p>
            <a:pPr algn="ctr"/>
            <a:r>
              <a:rPr lang="en-US" altLang="ja-JP" sz="4800" dirty="0"/>
              <a:t>AR</a:t>
            </a:r>
            <a:r>
              <a:rPr lang="ja-JP" altLang="en-US" sz="4800" dirty="0"/>
              <a:t>機能で矢印を表示</a:t>
            </a:r>
            <a:endParaRPr kumimoji="1" lang="ja-JP" altLang="en-US" sz="4800" dirty="0"/>
          </a:p>
        </p:txBody>
      </p:sp>
      <p:sp>
        <p:nvSpPr>
          <p:cNvPr id="7" name="角丸四角形 6"/>
          <p:cNvSpPr/>
          <p:nvPr/>
        </p:nvSpPr>
        <p:spPr>
          <a:xfrm>
            <a:off x="1644637" y="2009971"/>
            <a:ext cx="2594854" cy="44451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3062" y="2386703"/>
            <a:ext cx="2273359" cy="3508643"/>
          </a:xfrm>
          <a:prstGeom prst="rect">
            <a:avLst/>
          </a:prstGeom>
          <a:solidFill>
            <a:schemeClr val="bg1"/>
          </a:solidFill>
          <a:ln>
            <a:solidFill>
              <a:schemeClr val="tx1"/>
            </a:solidFill>
          </a:ln>
        </p:spPr>
      </p:pic>
      <p:sp>
        <p:nvSpPr>
          <p:cNvPr id="9" name="右矢印 8"/>
          <p:cNvSpPr/>
          <p:nvPr/>
        </p:nvSpPr>
        <p:spPr>
          <a:xfrm>
            <a:off x="4664304" y="3470894"/>
            <a:ext cx="1324714" cy="8466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6296789" y="1922695"/>
            <a:ext cx="2520675" cy="4464512"/>
            <a:chOff x="7086600" y="655320"/>
            <a:chExt cx="3489960" cy="5425440"/>
          </a:xfrm>
          <a:solidFill>
            <a:schemeClr val="bg1"/>
          </a:solidFill>
        </p:grpSpPr>
        <p:sp>
          <p:nvSpPr>
            <p:cNvPr id="11" name="角丸四角形 10"/>
            <p:cNvSpPr/>
            <p:nvPr/>
          </p:nvSpPr>
          <p:spPr>
            <a:xfrm>
              <a:off x="7086600" y="655320"/>
              <a:ext cx="3489960" cy="542544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9959" y="1219200"/>
              <a:ext cx="3063240" cy="4023360"/>
            </a:xfrm>
            <a:prstGeom prst="rect">
              <a:avLst/>
            </a:prstGeom>
            <a:grpFill/>
            <a:ln>
              <a:solidFill>
                <a:schemeClr val="tx1"/>
              </a:solidFill>
            </a:ln>
          </p:spPr>
        </p:pic>
      </p:grpSp>
      <p:sp>
        <p:nvSpPr>
          <p:cNvPr id="16" name="上矢印 15"/>
          <p:cNvSpPr/>
          <p:nvPr/>
        </p:nvSpPr>
        <p:spPr>
          <a:xfrm>
            <a:off x="7716024" y="3993979"/>
            <a:ext cx="369454" cy="940440"/>
          </a:xfrm>
          <a:prstGeom prst="upArrow">
            <a:avLst/>
          </a:prstGeom>
          <a:solidFill>
            <a:srgbClr val="FFFF00"/>
          </a:solidFill>
          <a:ln>
            <a:solidFill>
              <a:srgbClr val="FFFF00"/>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accent1"/>
              </a:solidFill>
              <a:effectLst>
                <a:outerShdw blurRad="38100" dist="25400" dir="5400000" algn="ctr" rotWithShape="0">
                  <a:srgbClr val="6E747A">
                    <a:alpha val="43000"/>
                  </a:srgbClr>
                </a:outerShdw>
              </a:effectLst>
            </a:endParaRPr>
          </a:p>
        </p:txBody>
      </p:sp>
      <p:pic>
        <p:nvPicPr>
          <p:cNvPr id="17" name="図 16"/>
          <p:cNvPicPr>
            <a:picLocks noChangeAspect="1"/>
          </p:cNvPicPr>
          <p:nvPr/>
        </p:nvPicPr>
        <p:blipFill rotWithShape="1">
          <a:blip r:embed="rId4">
            <a:extLst>
              <a:ext uri="{28A0092B-C50C-407E-A947-70E740481C1C}">
                <a14:useLocalDpi xmlns:a14="http://schemas.microsoft.com/office/drawing/2010/main" val="0"/>
              </a:ext>
            </a:extLst>
          </a:blip>
          <a:srcRect l="60622" t="7361" r="1754" b="-1806"/>
          <a:stretch/>
        </p:blipFill>
        <p:spPr>
          <a:xfrm>
            <a:off x="9267260" y="1629084"/>
            <a:ext cx="1675011" cy="4826000"/>
          </a:xfrm>
          <a:prstGeom prst="rect">
            <a:avLst/>
          </a:prstGeom>
        </p:spPr>
      </p:pic>
    </p:spTree>
    <p:extLst>
      <p:ext uri="{BB962C8B-B14F-4D97-AF65-F5344CB8AC3E}">
        <p14:creationId xmlns:p14="http://schemas.microsoft.com/office/powerpoint/2010/main" val="2168625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60800" y="622667"/>
            <a:ext cx="10178322" cy="1492132"/>
          </a:xfrm>
        </p:spPr>
        <p:txBody>
          <a:bodyPr>
            <a:normAutofit/>
          </a:bodyPr>
          <a:lstStyle/>
          <a:p>
            <a:r>
              <a:rPr lang="ja-JP" altLang="en-US" sz="5400" b="1" dirty="0"/>
              <a:t>利用者側のメリット</a:t>
            </a:r>
            <a:endParaRPr kumimoji="1" lang="ja-JP" altLang="en-US" sz="5400" b="1" dirty="0"/>
          </a:p>
        </p:txBody>
      </p:sp>
      <p:sp>
        <p:nvSpPr>
          <p:cNvPr id="3" name="コンテンツ プレースホルダー 2"/>
          <p:cNvSpPr>
            <a:spLocks noGrp="1"/>
          </p:cNvSpPr>
          <p:nvPr>
            <p:ph idx="1"/>
          </p:nvPr>
        </p:nvSpPr>
        <p:spPr>
          <a:xfrm>
            <a:off x="973394" y="2203290"/>
            <a:ext cx="11310970" cy="3460092"/>
          </a:xfrm>
        </p:spPr>
        <p:txBody>
          <a:bodyPr vert="horz" lIns="91440" tIns="45720" rIns="91440" bIns="45720" rtlCol="0" anchor="t">
            <a:normAutofit fontScale="92500" lnSpcReduction="20000"/>
          </a:bodyPr>
          <a:lstStyle/>
          <a:p>
            <a:pPr>
              <a:lnSpc>
                <a:spcPct val="140000"/>
              </a:lnSpc>
            </a:pPr>
            <a:r>
              <a:rPr lang="en-US" altLang="ja-JP" sz="4600" dirty="0">
                <a:solidFill>
                  <a:schemeClr val="tx1"/>
                </a:solidFill>
                <a:ea typeface="メイリオ"/>
              </a:rPr>
              <a:t>1</a:t>
            </a:r>
            <a:r>
              <a:rPr lang="ja-JP" altLang="en-US" sz="4600" dirty="0">
                <a:solidFill>
                  <a:schemeClr val="tx1"/>
                </a:solidFill>
                <a:ea typeface="メイリオ"/>
              </a:rPr>
              <a:t>回の検索で交通手段がわかり予約ができる。</a:t>
            </a:r>
          </a:p>
          <a:p>
            <a:pPr>
              <a:lnSpc>
                <a:spcPct val="140000"/>
              </a:lnSpc>
            </a:pPr>
            <a:r>
              <a:rPr lang="en-US" altLang="ja-JP" sz="4600" dirty="0">
                <a:solidFill>
                  <a:schemeClr val="tx1"/>
                </a:solidFill>
              </a:rPr>
              <a:t>AR</a:t>
            </a:r>
            <a:r>
              <a:rPr lang="ja-JP" altLang="en-US" sz="4600" dirty="0">
                <a:solidFill>
                  <a:schemeClr val="tx1"/>
                </a:solidFill>
              </a:rPr>
              <a:t>機能で、目的地がわかりやすい。</a:t>
            </a:r>
            <a:endParaRPr lang="en-US" altLang="ja-JP" sz="4600" dirty="0">
              <a:solidFill>
                <a:schemeClr val="tx1"/>
              </a:solidFill>
            </a:endParaRPr>
          </a:p>
          <a:p>
            <a:pPr>
              <a:lnSpc>
                <a:spcPct val="140000"/>
              </a:lnSpc>
            </a:pPr>
            <a:r>
              <a:rPr lang="ja-JP" altLang="en-US" sz="4600" dirty="0">
                <a:solidFill>
                  <a:schemeClr val="tx1"/>
                </a:solidFill>
              </a:rPr>
              <a:t>総額が分かるので旅行の計画を立てやすい</a:t>
            </a:r>
            <a:r>
              <a:rPr lang="ja-JP" altLang="en-US" sz="4400" dirty="0">
                <a:solidFill>
                  <a:schemeClr val="tx1"/>
                </a:solidFill>
              </a:rPr>
              <a:t>。</a:t>
            </a:r>
            <a:endParaRPr lang="en-US" altLang="ja-JP" sz="4400" dirty="0">
              <a:solidFill>
                <a:schemeClr val="tx1"/>
              </a:solidFill>
            </a:endParaRPr>
          </a:p>
          <a:p>
            <a:pPr marL="0" indent="0">
              <a:buNone/>
            </a:pPr>
            <a:endParaRPr lang="en-US" altLang="ja-JP" sz="4400" dirty="0">
              <a:solidFill>
                <a:schemeClr val="tx1"/>
              </a:solidFill>
            </a:endParaRPr>
          </a:p>
          <a:p>
            <a:pPr marL="0" indent="0">
              <a:buNone/>
            </a:pPr>
            <a:endParaRPr lang="en-US" altLang="ja-JP" sz="4000" dirty="0"/>
          </a:p>
          <a:p>
            <a:pPr marL="0" indent="0">
              <a:buNone/>
            </a:pPr>
            <a:endParaRPr lang="en-US" altLang="ja-JP" sz="4000" dirty="0"/>
          </a:p>
          <a:p>
            <a:endParaRPr kumimoji="1" lang="ja-JP" altLang="en-US" dirty="0"/>
          </a:p>
        </p:txBody>
      </p:sp>
    </p:spTree>
    <p:extLst>
      <p:ext uri="{BB962C8B-B14F-4D97-AF65-F5344CB8AC3E}">
        <p14:creationId xmlns:p14="http://schemas.microsoft.com/office/powerpoint/2010/main" val="356645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6516" y="599767"/>
            <a:ext cx="10053484" cy="993059"/>
          </a:xfrm>
        </p:spPr>
        <p:txBody>
          <a:bodyPr>
            <a:normAutofit/>
          </a:bodyPr>
          <a:lstStyle/>
          <a:p>
            <a:r>
              <a:rPr kumimoji="1" lang="ja-JP" altLang="en-US" sz="5400" b="1" dirty="0"/>
              <a:t>企業側のメリット</a:t>
            </a:r>
          </a:p>
        </p:txBody>
      </p:sp>
      <p:sp>
        <p:nvSpPr>
          <p:cNvPr id="3" name="コンテンツ プレースホルダー 2"/>
          <p:cNvSpPr>
            <a:spLocks noGrp="1"/>
          </p:cNvSpPr>
          <p:nvPr>
            <p:ph idx="1"/>
          </p:nvPr>
        </p:nvSpPr>
        <p:spPr>
          <a:xfrm>
            <a:off x="1111045" y="2202426"/>
            <a:ext cx="10729974" cy="4363606"/>
          </a:xfrm>
        </p:spPr>
        <p:txBody>
          <a:bodyPr>
            <a:normAutofit/>
          </a:bodyPr>
          <a:lstStyle/>
          <a:p>
            <a:pPr>
              <a:lnSpc>
                <a:spcPct val="120000"/>
              </a:lnSpc>
            </a:pPr>
            <a:r>
              <a:rPr kumimoji="1" lang="ja-JP" altLang="en-US" sz="4300" dirty="0">
                <a:solidFill>
                  <a:schemeClr val="tx1"/>
                </a:solidFill>
              </a:rPr>
              <a:t>移動の効率化による観光客の増加。</a:t>
            </a:r>
            <a:endParaRPr lang="en-US" altLang="ja-JP" sz="4300" dirty="0">
              <a:solidFill>
                <a:schemeClr val="tx1"/>
              </a:solidFill>
            </a:endParaRPr>
          </a:p>
          <a:p>
            <a:pPr>
              <a:lnSpc>
                <a:spcPct val="120000"/>
              </a:lnSpc>
            </a:pPr>
            <a:r>
              <a:rPr lang="ja-JP" altLang="en-US" sz="4300" dirty="0">
                <a:solidFill>
                  <a:schemeClr val="tx1"/>
                </a:solidFill>
              </a:rPr>
              <a:t>自家用車の減少により駐車スペースを削減できる。</a:t>
            </a:r>
            <a:endParaRPr lang="en-US" altLang="ja-JP" sz="4300" dirty="0">
              <a:solidFill>
                <a:schemeClr val="tx1"/>
              </a:solidFill>
            </a:endParaRPr>
          </a:p>
          <a:p>
            <a:endParaRPr lang="en-US" altLang="ja-JP" sz="4000" dirty="0"/>
          </a:p>
          <a:p>
            <a:pPr marL="0" indent="0">
              <a:buNone/>
            </a:pPr>
            <a:endParaRPr lang="en-US" altLang="ja-JP" sz="4000" dirty="0"/>
          </a:p>
          <a:p>
            <a:endParaRPr lang="en-US" altLang="ja-JP" sz="4000" dirty="0"/>
          </a:p>
          <a:p>
            <a:endParaRPr lang="en-US" altLang="ja-JP" sz="4000" dirty="0"/>
          </a:p>
          <a:p>
            <a:endParaRPr lang="en-US" altLang="ja-JP" sz="4000" dirty="0"/>
          </a:p>
          <a:p>
            <a:endParaRPr lang="en-US" altLang="ja-JP" sz="4000" dirty="0"/>
          </a:p>
          <a:p>
            <a:endParaRPr lang="en-US" altLang="ja-JP" sz="4000" dirty="0"/>
          </a:p>
          <a:p>
            <a:endParaRPr lang="en-US" altLang="ja-JP" sz="4000" dirty="0"/>
          </a:p>
          <a:p>
            <a:endParaRPr kumimoji="1" lang="ja-JP" altLang="en-US" dirty="0"/>
          </a:p>
        </p:txBody>
      </p:sp>
    </p:spTree>
    <p:extLst>
      <p:ext uri="{BB962C8B-B14F-4D97-AF65-F5344CB8AC3E}">
        <p14:creationId xmlns:p14="http://schemas.microsoft.com/office/powerpoint/2010/main" val="256669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86348" y="550605"/>
            <a:ext cx="10043652" cy="1323911"/>
          </a:xfrm>
        </p:spPr>
        <p:txBody>
          <a:bodyPr>
            <a:normAutofit/>
          </a:bodyPr>
          <a:lstStyle/>
          <a:p>
            <a:r>
              <a:rPr kumimoji="1" lang="ja-JP" altLang="en-US" sz="5400" b="1" dirty="0"/>
              <a:t>都市・地方のメリット</a:t>
            </a:r>
          </a:p>
        </p:txBody>
      </p:sp>
      <p:sp>
        <p:nvSpPr>
          <p:cNvPr id="3" name="コンテンツ プレースホルダー 2"/>
          <p:cNvSpPr>
            <a:spLocks noGrp="1"/>
          </p:cNvSpPr>
          <p:nvPr>
            <p:ph idx="1"/>
          </p:nvPr>
        </p:nvSpPr>
        <p:spPr>
          <a:xfrm>
            <a:off x="1258529" y="2113934"/>
            <a:ext cx="10659736" cy="4434349"/>
          </a:xfrm>
        </p:spPr>
        <p:txBody>
          <a:bodyPr vert="horz" lIns="91440" tIns="45720" rIns="91440" bIns="45720" rtlCol="0" anchor="t">
            <a:normAutofit fontScale="55000" lnSpcReduction="20000"/>
          </a:bodyPr>
          <a:lstStyle/>
          <a:p>
            <a:pPr>
              <a:lnSpc>
                <a:spcPct val="150000"/>
              </a:lnSpc>
            </a:pPr>
            <a:r>
              <a:rPr lang="ja-JP" sz="7300">
                <a:solidFill>
                  <a:schemeClr val="tx1"/>
                </a:solidFill>
                <a:ea typeface="+mn-lt"/>
                <a:cs typeface="+mn-lt"/>
              </a:rPr>
              <a:t>都市の交通渋滞が緩和。</a:t>
            </a:r>
            <a:endParaRPr lang="en-US" altLang="ja-JP" sz="7300" dirty="0">
              <a:solidFill>
                <a:schemeClr val="tx1"/>
              </a:solidFill>
            </a:endParaRPr>
          </a:p>
          <a:p>
            <a:pPr>
              <a:lnSpc>
                <a:spcPct val="150000"/>
              </a:lnSpc>
            </a:pPr>
            <a:r>
              <a:rPr lang="ja-JP" altLang="en-US" sz="7300">
                <a:solidFill>
                  <a:schemeClr val="tx1"/>
                </a:solidFill>
                <a:ea typeface="+mn-lt"/>
                <a:cs typeface="+mn-lt"/>
              </a:rPr>
              <a:t>自家用車での移動減少により排気ガス減少。</a:t>
            </a:r>
            <a:endParaRPr lang="ja-JP" sz="7300">
              <a:solidFill>
                <a:schemeClr val="tx1"/>
              </a:solidFill>
              <a:ea typeface="メイリオ"/>
            </a:endParaRPr>
          </a:p>
          <a:p>
            <a:pPr>
              <a:lnSpc>
                <a:spcPct val="150000"/>
              </a:lnSpc>
            </a:pPr>
            <a:r>
              <a:rPr lang="ja-JP" altLang="en-US" sz="7300">
                <a:solidFill>
                  <a:schemeClr val="tx1"/>
                </a:solidFill>
                <a:ea typeface="+mn-lt"/>
                <a:cs typeface="+mn-lt"/>
              </a:rPr>
              <a:t>高齢者などの交通弱者の救済。</a:t>
            </a:r>
            <a:endParaRPr lang="ja-JP" altLang="en-US" sz="7300" dirty="0">
              <a:solidFill>
                <a:schemeClr val="tx1"/>
              </a:solidFill>
              <a:ea typeface="メイリオ"/>
            </a:endParaRPr>
          </a:p>
          <a:p>
            <a:pPr>
              <a:lnSpc>
                <a:spcPct val="150000"/>
              </a:lnSpc>
            </a:pPr>
            <a:r>
              <a:rPr lang="ja-JP" sz="7300">
                <a:solidFill>
                  <a:schemeClr val="tx1"/>
                </a:solidFill>
                <a:ea typeface="+mn-lt"/>
                <a:cs typeface="+mn-lt"/>
              </a:rPr>
              <a:t>アクセスが不便な地域などの地域活性化。</a:t>
            </a:r>
            <a:endParaRPr lang="ja-JP" altLang="en-US" sz="7300" dirty="0">
              <a:solidFill>
                <a:schemeClr val="tx1"/>
              </a:solidFill>
              <a:ea typeface="メイリオ"/>
            </a:endParaRPr>
          </a:p>
          <a:p>
            <a:pPr>
              <a:lnSpc>
                <a:spcPct val="150000"/>
              </a:lnSpc>
            </a:pPr>
            <a:endParaRPr lang="ja-JP" altLang="en-US" sz="7300" dirty="0">
              <a:solidFill>
                <a:srgbClr val="000000"/>
              </a:solidFill>
              <a:ea typeface="メイリオ"/>
            </a:endParaRPr>
          </a:p>
          <a:p>
            <a:pPr>
              <a:lnSpc>
                <a:spcPct val="150000"/>
              </a:lnSpc>
            </a:pPr>
            <a:endParaRPr lang="en-US" altLang="ja-JP" dirty="0"/>
          </a:p>
          <a:p>
            <a:pPr>
              <a:lnSpc>
                <a:spcPct val="150000"/>
              </a:lnSpc>
            </a:pPr>
            <a:endParaRPr lang="ja-JP" altLang="en-US" dirty="0"/>
          </a:p>
        </p:txBody>
      </p:sp>
    </p:spTree>
    <p:extLst>
      <p:ext uri="{BB962C8B-B14F-4D97-AF65-F5344CB8AC3E}">
        <p14:creationId xmlns:p14="http://schemas.microsoft.com/office/powerpoint/2010/main" val="73389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b="1" dirty="0"/>
              <a:t>定量効果</a:t>
            </a:r>
          </a:p>
        </p:txBody>
      </p:sp>
      <p:sp>
        <p:nvSpPr>
          <p:cNvPr id="3" name="コンテンツ プレースホルダー 2"/>
          <p:cNvSpPr>
            <a:spLocks noGrp="1"/>
          </p:cNvSpPr>
          <p:nvPr>
            <p:ph idx="1"/>
          </p:nvPr>
        </p:nvSpPr>
        <p:spPr>
          <a:xfrm>
            <a:off x="1024610" y="2912037"/>
            <a:ext cx="10363826" cy="3424107"/>
          </a:xfrm>
        </p:spPr>
        <p:txBody>
          <a:bodyPr>
            <a:normAutofit/>
          </a:bodyPr>
          <a:lstStyle/>
          <a:p>
            <a:pPr marL="0" indent="0">
              <a:buNone/>
            </a:pPr>
            <a:r>
              <a:rPr kumimoji="1" lang="ja-JP" altLang="en-US" sz="4800" b="1" dirty="0">
                <a:solidFill>
                  <a:schemeClr val="tx1"/>
                </a:solidFill>
              </a:rPr>
              <a:t>近年</a:t>
            </a:r>
            <a:r>
              <a:rPr kumimoji="1" lang="en-US" altLang="ja-JP" sz="4800" b="1" dirty="0" err="1">
                <a:solidFill>
                  <a:schemeClr val="tx1"/>
                </a:solidFill>
              </a:rPr>
              <a:t>MaaS</a:t>
            </a:r>
            <a:r>
              <a:rPr kumimoji="1" lang="ja-JP" altLang="en-US" sz="4800" b="1" dirty="0">
                <a:solidFill>
                  <a:schemeClr val="tx1"/>
                </a:solidFill>
              </a:rPr>
              <a:t>を導入</a:t>
            </a:r>
            <a:r>
              <a:rPr lang="ja-JP" altLang="en-US" sz="4800" b="1" dirty="0">
                <a:solidFill>
                  <a:schemeClr val="tx1"/>
                </a:solidFill>
              </a:rPr>
              <a:t>した</a:t>
            </a:r>
            <a:r>
              <a:rPr kumimoji="1" lang="ja-JP" altLang="en-US" sz="4800" b="1" dirty="0">
                <a:solidFill>
                  <a:schemeClr val="tx1"/>
                </a:solidFill>
              </a:rPr>
              <a:t>フィンランドでは</a:t>
            </a:r>
          </a:p>
        </p:txBody>
      </p:sp>
    </p:spTree>
    <p:extLst>
      <p:ext uri="{BB962C8B-B14F-4D97-AF65-F5344CB8AC3E}">
        <p14:creationId xmlns:p14="http://schemas.microsoft.com/office/powerpoint/2010/main" val="1299966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480437205"/>
              </p:ext>
            </p:extLst>
          </p:nvPr>
        </p:nvGraphicFramePr>
        <p:xfrm>
          <a:off x="-387928" y="802793"/>
          <a:ext cx="13291127" cy="6138334"/>
        </p:xfrm>
        <a:graphic>
          <a:graphicData uri="http://schemas.openxmlformats.org/drawingml/2006/chart">
            <c:chart xmlns:c="http://schemas.openxmlformats.org/drawingml/2006/chart" xmlns:r="http://schemas.openxmlformats.org/officeDocument/2006/relationships" r:id="rId2"/>
          </a:graphicData>
        </a:graphic>
      </p:graphicFrame>
      <p:sp>
        <p:nvSpPr>
          <p:cNvPr id="8" name="右矢印 7"/>
          <p:cNvSpPr/>
          <p:nvPr/>
        </p:nvSpPr>
        <p:spPr>
          <a:xfrm>
            <a:off x="4943364" y="3374583"/>
            <a:ext cx="1776248" cy="75674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872508" y="1250438"/>
            <a:ext cx="6976957" cy="1077218"/>
          </a:xfrm>
          <a:prstGeom prst="rect">
            <a:avLst/>
          </a:prstGeom>
          <a:noFill/>
        </p:spPr>
        <p:txBody>
          <a:bodyPr wrap="square" rtlCol="0">
            <a:spAutoFit/>
          </a:bodyPr>
          <a:lstStyle/>
          <a:p>
            <a:r>
              <a:rPr lang="ja-JP" altLang="en-US" sz="3200" b="1" dirty="0">
                <a:latin typeface="Arial Black" panose="020B0A04020102020204" pitchFamily="34" charset="0"/>
              </a:rPr>
              <a:t>自家用車が２０％減少し</a:t>
            </a:r>
            <a:endParaRPr lang="en-US" altLang="ja-JP" sz="3200" b="1" dirty="0">
              <a:latin typeface="Arial Black" panose="020B0A04020102020204" pitchFamily="34" charset="0"/>
            </a:endParaRPr>
          </a:p>
          <a:p>
            <a:r>
              <a:rPr kumimoji="1" lang="ja-JP" altLang="en-US" sz="3200" b="1" dirty="0">
                <a:latin typeface="Arial Black" panose="020B0A04020102020204" pitchFamily="34" charset="0"/>
              </a:rPr>
              <a:t>公共交通が２６％増加</a:t>
            </a:r>
          </a:p>
        </p:txBody>
      </p:sp>
    </p:spTree>
    <p:extLst>
      <p:ext uri="{BB962C8B-B14F-4D97-AF65-F5344CB8AC3E}">
        <p14:creationId xmlns:p14="http://schemas.microsoft.com/office/powerpoint/2010/main" val="124640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85654" y="2827282"/>
            <a:ext cx="8224994" cy="769441"/>
          </a:xfrm>
          <a:prstGeom prst="rect">
            <a:avLst/>
          </a:prstGeom>
          <a:noFill/>
        </p:spPr>
        <p:txBody>
          <a:bodyPr wrap="square" rtlCol="0">
            <a:spAutoFit/>
          </a:bodyPr>
          <a:lstStyle/>
          <a:p>
            <a:r>
              <a:rPr kumimoji="1" lang="ja-JP" altLang="en-US" sz="4400" dirty="0"/>
              <a:t>これを、日本に置き換えると</a:t>
            </a:r>
            <a:r>
              <a:rPr kumimoji="1" lang="en-US" altLang="ja-JP" sz="4400" dirty="0"/>
              <a:t>…</a:t>
            </a:r>
            <a:endParaRPr kumimoji="1" lang="ja-JP" altLang="en-US" sz="4400" dirty="0"/>
          </a:p>
        </p:txBody>
      </p:sp>
    </p:spTree>
    <p:extLst>
      <p:ext uri="{BB962C8B-B14F-4D97-AF65-F5344CB8AC3E}">
        <p14:creationId xmlns:p14="http://schemas.microsoft.com/office/powerpoint/2010/main" val="3538881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ext uri="{D42A27DB-BD31-4B8C-83A1-F6EECF244321}">
                <p14:modId xmlns:p14="http://schemas.microsoft.com/office/powerpoint/2010/main" val="3919324847"/>
              </p:ext>
            </p:extLst>
          </p:nvPr>
        </p:nvGraphicFramePr>
        <p:xfrm>
          <a:off x="-378374" y="987972"/>
          <a:ext cx="13264057" cy="58700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6116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1182496571"/>
              </p:ext>
            </p:extLst>
          </p:nvPr>
        </p:nvGraphicFramePr>
        <p:xfrm>
          <a:off x="-378374" y="987972"/>
          <a:ext cx="13264057" cy="5870028"/>
        </p:xfrm>
        <a:graphic>
          <a:graphicData uri="http://schemas.openxmlformats.org/drawingml/2006/chart">
            <c:chart xmlns:c="http://schemas.openxmlformats.org/drawingml/2006/chart" xmlns:r="http://schemas.openxmlformats.org/officeDocument/2006/relationships" r:id="rId2"/>
          </a:graphicData>
        </a:graphic>
      </p:graphicFrame>
      <p:sp>
        <p:nvSpPr>
          <p:cNvPr id="5" name="右矢印 4"/>
          <p:cNvSpPr/>
          <p:nvPr/>
        </p:nvSpPr>
        <p:spPr>
          <a:xfrm>
            <a:off x="4955627" y="3668110"/>
            <a:ext cx="1439917" cy="88286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爆発 2 1"/>
          <p:cNvSpPr/>
          <p:nvPr/>
        </p:nvSpPr>
        <p:spPr>
          <a:xfrm>
            <a:off x="945115" y="161166"/>
            <a:ext cx="11351173" cy="6211613"/>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a:p>
          <a:p>
            <a:pPr algn="ctr"/>
            <a:r>
              <a:rPr lang="ja-JP" altLang="en-US" sz="3200" dirty="0"/>
              <a:t>年間約</a:t>
            </a:r>
            <a:r>
              <a:rPr lang="en-US" altLang="ja-JP" sz="3200" dirty="0"/>
              <a:t>36</a:t>
            </a:r>
            <a:r>
              <a:rPr lang="ja-JP" altLang="en-US" sz="3200" dirty="0"/>
              <a:t>億</a:t>
            </a:r>
            <a:r>
              <a:rPr lang="en-US" altLang="ja-JP" sz="3200" dirty="0"/>
              <a:t>636</a:t>
            </a:r>
            <a:r>
              <a:rPr lang="ja-JP" altLang="en-US" sz="3200" dirty="0"/>
              <a:t>万円の</a:t>
            </a:r>
            <a:endParaRPr lang="en-US" altLang="ja-JP" sz="3200" dirty="0"/>
          </a:p>
          <a:p>
            <a:pPr algn="ctr"/>
            <a:r>
              <a:rPr lang="ja-JP" altLang="en-US" sz="3200" dirty="0"/>
              <a:t>経済効果が見込めます。</a:t>
            </a:r>
            <a:endParaRPr kumimoji="1" lang="ja-JP" altLang="en-US" sz="3200" dirty="0"/>
          </a:p>
        </p:txBody>
      </p:sp>
      <p:sp>
        <p:nvSpPr>
          <p:cNvPr id="6" name="楕円 5"/>
          <p:cNvSpPr/>
          <p:nvPr/>
        </p:nvSpPr>
        <p:spPr>
          <a:xfrm>
            <a:off x="2640459" y="1515228"/>
            <a:ext cx="6904233" cy="3503487"/>
          </a:xfrm>
          <a:prstGeom prst="ellipse">
            <a:avLst/>
          </a:prstGeom>
          <a:solidFill>
            <a:srgbClr val="FFFF00"/>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熊谷から大宮間の電車での</a:t>
            </a:r>
            <a:endParaRPr lang="en-US" altLang="ja-JP" sz="2400" dirty="0">
              <a:solidFill>
                <a:schemeClr val="tx1"/>
              </a:solidFill>
            </a:endParaRPr>
          </a:p>
          <a:p>
            <a:pPr algn="ctr"/>
            <a:r>
              <a:rPr lang="ja-JP" altLang="en-US" sz="2400" dirty="0">
                <a:solidFill>
                  <a:schemeClr val="tx1"/>
                </a:solidFill>
              </a:rPr>
              <a:t>乗車時間が、日本の平均通勤通学時間に近いので、熊谷大宮間の</a:t>
            </a:r>
            <a:endParaRPr lang="en-US" altLang="ja-JP" sz="2400" dirty="0">
              <a:solidFill>
                <a:schemeClr val="tx1"/>
              </a:solidFill>
            </a:endParaRPr>
          </a:p>
          <a:p>
            <a:pPr algn="ctr"/>
            <a:r>
              <a:rPr lang="ja-JP" altLang="en-US" sz="2400" b="1" dirty="0">
                <a:solidFill>
                  <a:schemeClr val="tx1"/>
                </a:solidFill>
              </a:rPr>
              <a:t>電車賃</a:t>
            </a:r>
            <a:r>
              <a:rPr lang="en-US" altLang="ja-JP" sz="2400" b="1" dirty="0">
                <a:solidFill>
                  <a:schemeClr val="tx1"/>
                </a:solidFill>
              </a:rPr>
              <a:t>×</a:t>
            </a:r>
            <a:r>
              <a:rPr lang="ja-JP" altLang="en-US" sz="2400" b="1" dirty="0">
                <a:solidFill>
                  <a:schemeClr val="tx1"/>
                </a:solidFill>
              </a:rPr>
              <a:t>変動した公共交通利用者</a:t>
            </a:r>
            <a:r>
              <a:rPr lang="ja-JP" altLang="en-US" sz="2400" dirty="0">
                <a:solidFill>
                  <a:schemeClr val="tx1"/>
                </a:solidFill>
              </a:rPr>
              <a:t>で計算すると</a:t>
            </a:r>
            <a:r>
              <a:rPr lang="ja-JP" altLang="en-US" dirty="0"/>
              <a:t> </a:t>
            </a:r>
            <a:endParaRPr kumimoji="1" lang="ja-JP" altLang="en-US" sz="2400" dirty="0">
              <a:solidFill>
                <a:schemeClr val="tx1"/>
              </a:solidFill>
            </a:endParaRPr>
          </a:p>
        </p:txBody>
      </p:sp>
    </p:spTree>
    <p:extLst>
      <p:ext uri="{BB962C8B-B14F-4D97-AF65-F5344CB8AC3E}">
        <p14:creationId xmlns:p14="http://schemas.microsoft.com/office/powerpoint/2010/main" val="3593498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2" nodeType="clickEffect">
                                  <p:stCondLst>
                                    <p:cond delay="800"/>
                                  </p:stCondLst>
                                  <p:childTnLst>
                                    <p:animEffect transition="out" filter="fade">
                                      <p:cBhvr>
                                        <p:cTn id="12" dur="700"/>
                                        <p:tgtEl>
                                          <p:spTgt spid="6"/>
                                        </p:tgtEl>
                                      </p:cBhvr>
                                    </p:animEffect>
                                    <p:set>
                                      <p:cBhvr>
                                        <p:cTn id="13" dur="1" fill="hold">
                                          <p:stCondLst>
                                            <p:cond delay="6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0999" y="536498"/>
            <a:ext cx="10178322" cy="1492132"/>
          </a:xfrm>
        </p:spPr>
        <p:txBody>
          <a:bodyPr/>
          <a:lstStyle/>
          <a:p>
            <a:r>
              <a:rPr kumimoji="1" lang="ja-JP" altLang="en-US" b="1" dirty="0"/>
              <a:t>課題</a:t>
            </a:r>
          </a:p>
        </p:txBody>
      </p:sp>
      <p:sp>
        <p:nvSpPr>
          <p:cNvPr id="3" name="コンテンツ プレースホルダー 2"/>
          <p:cNvSpPr>
            <a:spLocks noGrp="1"/>
          </p:cNvSpPr>
          <p:nvPr>
            <p:ph idx="1"/>
          </p:nvPr>
        </p:nvSpPr>
        <p:spPr>
          <a:xfrm>
            <a:off x="1251678" y="1705511"/>
            <a:ext cx="10178322" cy="4520628"/>
          </a:xfrm>
        </p:spPr>
        <p:txBody>
          <a:bodyPr>
            <a:normAutofit/>
          </a:bodyPr>
          <a:lstStyle/>
          <a:p>
            <a:r>
              <a:rPr lang="ja-JP" altLang="en-US" sz="3600" dirty="0">
                <a:solidFill>
                  <a:schemeClr val="tx1"/>
                </a:solidFill>
              </a:rPr>
              <a:t>現在の日本は、各交通機関が独立した状態でサービスを提供しているので、それぞれの交通機関の連携が不可欠です。</a:t>
            </a:r>
            <a:endParaRPr lang="en-US" altLang="ja-JP" sz="3600" dirty="0">
              <a:solidFill>
                <a:schemeClr val="tx1"/>
              </a:solidFill>
            </a:endParaRPr>
          </a:p>
          <a:p>
            <a:pPr marL="0" indent="0">
              <a:buNone/>
            </a:pPr>
            <a:endParaRPr lang="en-US" altLang="ja-JP" sz="1600" dirty="0">
              <a:solidFill>
                <a:schemeClr val="tx1"/>
              </a:solidFill>
            </a:endParaRPr>
          </a:p>
          <a:p>
            <a:r>
              <a:rPr lang="ja-JP" altLang="en-US" sz="3600" dirty="0">
                <a:solidFill>
                  <a:schemeClr val="tx1"/>
                </a:solidFill>
              </a:rPr>
              <a:t>このアイデアだと総額を確認することしかできませんが、決済機能を取り入れるためには、決済後の処理を行ってくれる会社が必要です。</a:t>
            </a:r>
            <a:endParaRPr lang="en-US" altLang="ja-JP" sz="3600" dirty="0">
              <a:solidFill>
                <a:schemeClr val="tx1"/>
              </a:solidFill>
            </a:endParaRPr>
          </a:p>
          <a:p>
            <a:endParaRPr lang="en-US" altLang="ja-JP" sz="2800" dirty="0"/>
          </a:p>
          <a:p>
            <a:endParaRPr kumimoji="1" lang="ja-JP" altLang="en-US" dirty="0"/>
          </a:p>
        </p:txBody>
      </p:sp>
    </p:spTree>
    <p:extLst>
      <p:ext uri="{BB962C8B-B14F-4D97-AF65-F5344CB8AC3E}">
        <p14:creationId xmlns:p14="http://schemas.microsoft.com/office/powerpoint/2010/main" val="936232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48136" y="1276031"/>
            <a:ext cx="9014691" cy="3785652"/>
          </a:xfrm>
          <a:prstGeom prst="rect">
            <a:avLst/>
          </a:prstGeom>
          <a:noFill/>
        </p:spPr>
        <p:txBody>
          <a:bodyPr wrap="square" rtlCol="0">
            <a:spAutoFit/>
          </a:bodyPr>
          <a:lstStyle/>
          <a:p>
            <a:r>
              <a:rPr lang="ja-JP" altLang="ja-JP" sz="4800" dirty="0"/>
              <a:t>旅行</a:t>
            </a:r>
            <a:r>
              <a:rPr lang="ja-JP" altLang="en-US" sz="4800" dirty="0"/>
              <a:t>をする際に</a:t>
            </a:r>
            <a:r>
              <a:rPr lang="ja-JP" altLang="ja-JP" sz="4800" dirty="0"/>
              <a:t>道や費用の</a:t>
            </a:r>
            <a:r>
              <a:rPr lang="ja-JP" altLang="en-US" sz="4800" dirty="0"/>
              <a:t>確認</a:t>
            </a:r>
            <a:r>
              <a:rPr lang="ja-JP" altLang="ja-JP" sz="4800" dirty="0"/>
              <a:t>が</a:t>
            </a:r>
            <a:r>
              <a:rPr lang="ja-JP" altLang="en-US" sz="4800" dirty="0"/>
              <a:t>大変、一度で確認</a:t>
            </a:r>
            <a:r>
              <a:rPr lang="ja-JP" altLang="ja-JP" sz="4800" dirty="0"/>
              <a:t>できるアプリがあればいいなと思いこのアイデアに行きつ</a:t>
            </a:r>
            <a:r>
              <a:rPr lang="ja-JP" altLang="en-US" sz="4800" dirty="0"/>
              <a:t>きました。</a:t>
            </a:r>
          </a:p>
          <a:p>
            <a:endParaRPr kumimoji="1" lang="ja-JP" altLang="en-US" sz="48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96387">
            <a:off x="8673995" y="3270834"/>
            <a:ext cx="3411568" cy="3581699"/>
          </a:xfrm>
          <a:prstGeom prst="rect">
            <a:avLst/>
          </a:prstGeom>
        </p:spPr>
      </p:pic>
    </p:spTree>
    <p:extLst>
      <p:ext uri="{BB962C8B-B14F-4D97-AF65-F5344CB8AC3E}">
        <p14:creationId xmlns:p14="http://schemas.microsoft.com/office/powerpoint/2010/main" val="1520791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2461491" y="1281402"/>
            <a:ext cx="10515600" cy="4351337"/>
          </a:xfrm>
        </p:spPr>
        <p:txBody>
          <a:bodyPr>
            <a:normAutofit/>
          </a:bodyPr>
          <a:lstStyle/>
          <a:p>
            <a:pPr marL="0" indent="0" algn="ctr">
              <a:buNone/>
            </a:pPr>
            <a:r>
              <a:rPr kumimoji="1" lang="ja-JP" altLang="en-US" sz="5400" b="1" dirty="0"/>
              <a:t>ご清聴</a:t>
            </a:r>
            <a:endParaRPr kumimoji="1" lang="en-US" altLang="ja-JP" sz="5400" b="1" dirty="0"/>
          </a:p>
          <a:p>
            <a:pPr marL="0" indent="0" algn="ctr">
              <a:buNone/>
            </a:pPr>
            <a:r>
              <a:rPr lang="ja-JP" altLang="en-US" sz="5400" b="1" dirty="0"/>
              <a:t>有難う</a:t>
            </a:r>
            <a:r>
              <a:rPr kumimoji="1" lang="ja-JP" altLang="en-US" sz="5400" b="1" dirty="0"/>
              <a:t>ございました。</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723" y="3048000"/>
            <a:ext cx="3133725" cy="3810000"/>
          </a:xfrm>
          <a:prstGeom prst="rect">
            <a:avLst/>
          </a:prstGeom>
        </p:spPr>
      </p:pic>
      <p:sp>
        <p:nvSpPr>
          <p:cNvPr id="7" name="円形吹き出し 6"/>
          <p:cNvSpPr/>
          <p:nvPr/>
        </p:nvSpPr>
        <p:spPr>
          <a:xfrm>
            <a:off x="3645045" y="110836"/>
            <a:ext cx="8303491" cy="4608946"/>
          </a:xfrm>
          <a:prstGeom prst="wedgeEllipseCallo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6711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62584" y="671486"/>
            <a:ext cx="8937522" cy="1514167"/>
          </a:xfrm>
        </p:spPr>
        <p:txBody>
          <a:bodyPr>
            <a:normAutofit/>
          </a:bodyPr>
          <a:lstStyle/>
          <a:p>
            <a:pPr algn="ctr"/>
            <a:r>
              <a:rPr kumimoji="1" lang="ja-JP" altLang="en-US" sz="6000" b="1" dirty="0"/>
              <a:t>マース</a:t>
            </a:r>
            <a:r>
              <a:rPr kumimoji="1" lang="en-US" altLang="ja-JP" sz="6000" b="1" dirty="0"/>
              <a:t>(</a:t>
            </a:r>
            <a:r>
              <a:rPr kumimoji="1" lang="en-US" altLang="ja-JP" sz="6000" b="1" dirty="0" err="1"/>
              <a:t>MaaS</a:t>
            </a:r>
            <a:r>
              <a:rPr kumimoji="1" lang="en-US" altLang="ja-JP" sz="6000" b="1" dirty="0"/>
              <a:t>)</a:t>
            </a:r>
            <a:r>
              <a:rPr kumimoji="1" lang="ja-JP" altLang="en-US" sz="6000" b="1" dirty="0"/>
              <a:t>とは</a:t>
            </a:r>
          </a:p>
        </p:txBody>
      </p:sp>
      <p:sp>
        <p:nvSpPr>
          <p:cNvPr id="3" name="コンテンツ プレースホルダー 2"/>
          <p:cNvSpPr>
            <a:spLocks noGrp="1"/>
          </p:cNvSpPr>
          <p:nvPr>
            <p:ph idx="1"/>
          </p:nvPr>
        </p:nvSpPr>
        <p:spPr>
          <a:xfrm>
            <a:off x="1012722" y="2399070"/>
            <a:ext cx="10883713" cy="3667433"/>
          </a:xfrm>
        </p:spPr>
        <p:txBody>
          <a:bodyPr>
            <a:noAutofit/>
          </a:bodyPr>
          <a:lstStyle/>
          <a:p>
            <a:pPr marL="0" indent="0">
              <a:lnSpc>
                <a:spcPct val="140000"/>
              </a:lnSpc>
              <a:buNone/>
            </a:pPr>
            <a:r>
              <a:rPr kumimoji="1" lang="ja-JP" altLang="en-US" sz="4800" dirty="0">
                <a:solidFill>
                  <a:schemeClr val="tx1"/>
                </a:solidFill>
              </a:rPr>
              <a:t>あらゆる交通手段の予約、移動、決済をつなぎ合わせて</a:t>
            </a:r>
            <a:r>
              <a:rPr lang="ja-JP" altLang="en-US" sz="4800" dirty="0">
                <a:solidFill>
                  <a:schemeClr val="tx1"/>
                </a:solidFill>
              </a:rPr>
              <a:t>つなぎ</a:t>
            </a:r>
            <a:r>
              <a:rPr kumimoji="1" lang="ja-JP" altLang="en-US" sz="4800" dirty="0">
                <a:solidFill>
                  <a:schemeClr val="tx1"/>
                </a:solidFill>
              </a:rPr>
              <a:t>目のないヒトの移動を提供するサービス。</a:t>
            </a:r>
            <a:endParaRPr kumimoji="1" lang="en-US" altLang="ja-JP" sz="4800" dirty="0">
              <a:solidFill>
                <a:schemeClr val="tx1"/>
              </a:solidFill>
            </a:endParaRPr>
          </a:p>
        </p:txBody>
      </p:sp>
    </p:spTree>
    <p:extLst>
      <p:ext uri="{BB962C8B-B14F-4D97-AF65-F5344CB8AC3E}">
        <p14:creationId xmlns:p14="http://schemas.microsoft.com/office/powerpoint/2010/main" val="354010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31065" y="655250"/>
            <a:ext cx="9676398" cy="2378831"/>
          </a:xfrm>
        </p:spPr>
        <p:txBody>
          <a:bodyPr>
            <a:normAutofit/>
          </a:bodyPr>
          <a:lstStyle/>
          <a:p>
            <a:pPr algn="ctr"/>
            <a:r>
              <a:rPr kumimoji="1" lang="en-US" altLang="ja-JP" sz="6000" b="1" dirty="0"/>
              <a:t>AR</a:t>
            </a:r>
            <a:r>
              <a:rPr kumimoji="1" lang="ja-JP" altLang="en-US" sz="6000" b="1" dirty="0"/>
              <a:t>とは</a:t>
            </a:r>
          </a:p>
        </p:txBody>
      </p:sp>
      <p:sp>
        <p:nvSpPr>
          <p:cNvPr id="3" name="コンテンツ プレースホルダー 2"/>
          <p:cNvSpPr>
            <a:spLocks noGrp="1"/>
          </p:cNvSpPr>
          <p:nvPr>
            <p:ph idx="1"/>
          </p:nvPr>
        </p:nvSpPr>
        <p:spPr>
          <a:xfrm>
            <a:off x="973393" y="2340078"/>
            <a:ext cx="10893545" cy="3799641"/>
          </a:xfrm>
        </p:spPr>
        <p:txBody>
          <a:bodyPr>
            <a:normAutofit/>
          </a:bodyPr>
          <a:lstStyle/>
          <a:p>
            <a:pPr marL="0" indent="0">
              <a:lnSpc>
                <a:spcPct val="140000"/>
              </a:lnSpc>
              <a:buNone/>
            </a:pPr>
            <a:r>
              <a:rPr lang="ja-JP" altLang="ja-JP" sz="4800" dirty="0">
                <a:solidFill>
                  <a:schemeClr val="tx1"/>
                </a:solidFill>
              </a:rPr>
              <a:t>私たちの目の前にある現実の世界に写真や動画、</a:t>
            </a:r>
            <a:r>
              <a:rPr lang="en-US" altLang="ja-JP" sz="4800" dirty="0">
                <a:solidFill>
                  <a:schemeClr val="tx1"/>
                </a:solidFill>
              </a:rPr>
              <a:t>CG</a:t>
            </a:r>
            <a:r>
              <a:rPr lang="ja-JP" altLang="ja-JP" sz="4800" dirty="0">
                <a:solidFill>
                  <a:schemeClr val="tx1"/>
                </a:solidFill>
              </a:rPr>
              <a:t>などのデジタル情報を重ね合わせて表示する技術</a:t>
            </a:r>
            <a:r>
              <a:rPr lang="ja-JP" altLang="en-US" sz="4800" dirty="0">
                <a:solidFill>
                  <a:schemeClr val="tx1"/>
                </a:solidFill>
              </a:rPr>
              <a:t>。</a:t>
            </a:r>
          </a:p>
        </p:txBody>
      </p:sp>
    </p:spTree>
    <p:extLst>
      <p:ext uri="{BB962C8B-B14F-4D97-AF65-F5344CB8AC3E}">
        <p14:creationId xmlns:p14="http://schemas.microsoft.com/office/powerpoint/2010/main" val="54418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7054" y="547159"/>
            <a:ext cx="10515600" cy="1325563"/>
          </a:xfrm>
        </p:spPr>
        <p:txBody>
          <a:bodyPr>
            <a:normAutofit/>
          </a:bodyPr>
          <a:lstStyle/>
          <a:p>
            <a:pPr algn="ctr"/>
            <a:r>
              <a:rPr kumimoji="1" lang="ja-JP" altLang="en-US" sz="6000" b="1" dirty="0"/>
              <a:t>アプリの紹介</a:t>
            </a:r>
          </a:p>
        </p:txBody>
      </p:sp>
      <p:sp>
        <p:nvSpPr>
          <p:cNvPr id="3" name="コンテンツ プレースホルダー 2"/>
          <p:cNvSpPr>
            <a:spLocks noGrp="1"/>
          </p:cNvSpPr>
          <p:nvPr>
            <p:ph idx="1"/>
          </p:nvPr>
        </p:nvSpPr>
        <p:spPr>
          <a:xfrm>
            <a:off x="983226" y="2315173"/>
            <a:ext cx="10892950" cy="4104120"/>
          </a:xfrm>
        </p:spPr>
        <p:txBody>
          <a:bodyPr>
            <a:normAutofit/>
          </a:bodyPr>
          <a:lstStyle/>
          <a:p>
            <a:pPr marL="0" indent="0">
              <a:lnSpc>
                <a:spcPct val="140000"/>
              </a:lnSpc>
              <a:buNone/>
            </a:pPr>
            <a:r>
              <a:rPr lang="ja-JP" altLang="en-US" sz="4800" dirty="0">
                <a:solidFill>
                  <a:schemeClr val="tx1"/>
                </a:solidFill>
              </a:rPr>
              <a:t>１つのアプリで目的地を探し、各交通サービスでの経路選択・道案内・総額を確認できるようになります。</a:t>
            </a:r>
            <a:endParaRPr lang="en-US" altLang="ja-JP" sz="4800" dirty="0">
              <a:solidFill>
                <a:schemeClr val="tx1"/>
              </a:solidFill>
            </a:endParaRPr>
          </a:p>
          <a:p>
            <a:pPr marL="0" indent="0">
              <a:buNone/>
            </a:pPr>
            <a:endParaRPr kumimoji="1" lang="ja-JP" altLang="en-US" dirty="0"/>
          </a:p>
        </p:txBody>
      </p:sp>
    </p:spTree>
    <p:extLst>
      <p:ext uri="{BB962C8B-B14F-4D97-AF65-F5344CB8AC3E}">
        <p14:creationId xmlns:p14="http://schemas.microsoft.com/office/powerpoint/2010/main" val="386476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799232" y="286748"/>
            <a:ext cx="11256580" cy="1325563"/>
          </a:xfrm>
        </p:spPr>
        <p:txBody>
          <a:bodyPr>
            <a:normAutofit fontScale="90000"/>
          </a:bodyPr>
          <a:lstStyle/>
          <a:p>
            <a:pPr algn="ctr"/>
            <a:r>
              <a:rPr kumimoji="1" lang="ja-JP" altLang="en-US" sz="6000" dirty="0"/>
              <a:t>初めに目的や行きたい場所を入力</a:t>
            </a:r>
          </a:p>
        </p:txBody>
      </p:sp>
      <p:grpSp>
        <p:nvGrpSpPr>
          <p:cNvPr id="3" name="グループ化 2"/>
          <p:cNvGrpSpPr/>
          <p:nvPr/>
        </p:nvGrpSpPr>
        <p:grpSpPr>
          <a:xfrm>
            <a:off x="1819984" y="1488126"/>
            <a:ext cx="3265055" cy="5079464"/>
            <a:chOff x="3052661" y="219355"/>
            <a:chExt cx="3759200" cy="6158097"/>
          </a:xfrm>
        </p:grpSpPr>
        <p:sp>
          <p:nvSpPr>
            <p:cNvPr id="4" name="角丸四角形 3"/>
            <p:cNvSpPr/>
            <p:nvPr/>
          </p:nvSpPr>
          <p:spPr>
            <a:xfrm>
              <a:off x="3052661" y="219355"/>
              <a:ext cx="3759200" cy="615809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r>
                <a:rPr lang="ja-JP" altLang="en-US" dirty="0"/>
                <a:t>●</a:t>
              </a:r>
              <a:endParaRPr kumimoji="1" lang="en-US" altLang="ja-JP" dirty="0"/>
            </a:p>
            <a:p>
              <a:pPr algn="ctr"/>
              <a:endParaRPr kumimoji="1" lang="ja-JP" altLang="en-US" dirty="0"/>
            </a:p>
          </p:txBody>
        </p:sp>
        <p:sp>
          <p:nvSpPr>
            <p:cNvPr id="5" name="正方形/長方形 4"/>
            <p:cNvSpPr/>
            <p:nvPr/>
          </p:nvSpPr>
          <p:spPr>
            <a:xfrm>
              <a:off x="3343562" y="606886"/>
              <a:ext cx="3149600" cy="4826637"/>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6" name="正方形/長方形 5"/>
            <p:cNvSpPr/>
            <p:nvPr/>
          </p:nvSpPr>
          <p:spPr>
            <a:xfrm>
              <a:off x="4244551" y="2529552"/>
              <a:ext cx="2152074" cy="28032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t>検索🔍</a:t>
              </a:r>
              <a:r>
                <a:rPr lang="ja-JP" altLang="en-US" dirty="0"/>
                <a:t>　　　　　　　　　　　　　　</a:t>
              </a:r>
              <a:endParaRPr kumimoji="1" lang="en-US" altLang="ja-JP" dirty="0"/>
            </a:p>
          </p:txBody>
        </p:sp>
        <p:sp>
          <p:nvSpPr>
            <p:cNvPr id="7" name="正方形/長方形 6"/>
            <p:cNvSpPr/>
            <p:nvPr/>
          </p:nvSpPr>
          <p:spPr>
            <a:xfrm>
              <a:off x="3447011" y="1481370"/>
              <a:ext cx="568960" cy="91855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旅行</a:t>
              </a:r>
            </a:p>
          </p:txBody>
        </p:sp>
        <p:sp>
          <p:nvSpPr>
            <p:cNvPr id="8" name="フローチャート: 結合子 7"/>
            <p:cNvSpPr/>
            <p:nvPr/>
          </p:nvSpPr>
          <p:spPr>
            <a:xfrm>
              <a:off x="4725324" y="5684520"/>
              <a:ext cx="386080" cy="416560"/>
            </a:xfrm>
            <a:prstGeom prst="flowChartConnector">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447011" y="770083"/>
              <a:ext cx="2942704" cy="61583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マースナビゲーション</a:t>
              </a:r>
              <a:r>
                <a:rPr kumimoji="1" lang="en-US" altLang="ja-JP" sz="1600" dirty="0"/>
                <a:t>AR</a:t>
              </a:r>
              <a:r>
                <a:rPr lang="ja-JP" altLang="en-US" dirty="0"/>
                <a:t>　</a:t>
              </a:r>
              <a:endParaRPr kumimoji="1" lang="ja-JP" altLang="en-US" dirty="0"/>
            </a:p>
          </p:txBody>
        </p:sp>
        <p:sp>
          <p:nvSpPr>
            <p:cNvPr id="10" name="正方形/長方形 9"/>
            <p:cNvSpPr/>
            <p:nvPr/>
          </p:nvSpPr>
          <p:spPr>
            <a:xfrm>
              <a:off x="4244551" y="1481370"/>
              <a:ext cx="568960" cy="91855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病院</a:t>
              </a:r>
              <a:endParaRPr kumimoji="1" lang="ja-JP" altLang="en-US" dirty="0"/>
            </a:p>
          </p:txBody>
        </p:sp>
        <p:sp>
          <p:nvSpPr>
            <p:cNvPr id="11" name="正方形/長方形 10"/>
            <p:cNvSpPr/>
            <p:nvPr/>
          </p:nvSpPr>
          <p:spPr>
            <a:xfrm>
              <a:off x="5799071" y="1474042"/>
              <a:ext cx="568960" cy="91855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観光</a:t>
              </a:r>
              <a:endParaRPr kumimoji="1" lang="ja-JP" altLang="en-US" dirty="0"/>
            </a:p>
          </p:txBody>
        </p:sp>
        <p:sp>
          <p:nvSpPr>
            <p:cNvPr id="12" name="正方形/長方形 11"/>
            <p:cNvSpPr/>
            <p:nvPr/>
          </p:nvSpPr>
          <p:spPr>
            <a:xfrm>
              <a:off x="5021811" y="1474042"/>
              <a:ext cx="568960" cy="91855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ホテル</a:t>
              </a:r>
              <a:endParaRPr kumimoji="1" lang="ja-JP" altLang="en-US" sz="1600" dirty="0"/>
            </a:p>
          </p:txBody>
        </p:sp>
      </p:grpSp>
      <p:pic>
        <p:nvPicPr>
          <p:cNvPr id="16" name="図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662" y="1488126"/>
            <a:ext cx="4578267" cy="5254825"/>
          </a:xfrm>
          <a:prstGeom prst="rect">
            <a:avLst/>
          </a:prstGeom>
        </p:spPr>
      </p:pic>
    </p:spTree>
    <p:extLst>
      <p:ext uri="{BB962C8B-B14F-4D97-AF65-F5344CB8AC3E}">
        <p14:creationId xmlns:p14="http://schemas.microsoft.com/office/powerpoint/2010/main" val="3627299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514764" y="1293464"/>
            <a:ext cx="3121891" cy="533824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122657" y="303920"/>
            <a:ext cx="10326892" cy="769441"/>
          </a:xfrm>
          <a:prstGeom prst="rect">
            <a:avLst/>
          </a:prstGeom>
          <a:noFill/>
        </p:spPr>
        <p:txBody>
          <a:bodyPr wrap="square" rtlCol="0">
            <a:spAutoFit/>
          </a:bodyPr>
          <a:lstStyle/>
          <a:p>
            <a:pPr algn="ctr"/>
            <a:r>
              <a:rPr kumimoji="1" lang="ja-JP" altLang="en-US" sz="4400" dirty="0"/>
              <a:t>交通手段ごとの料金</a:t>
            </a:r>
            <a:r>
              <a:rPr lang="ja-JP" altLang="en-US" sz="4400" dirty="0"/>
              <a:t>・</a:t>
            </a:r>
            <a:r>
              <a:rPr kumimoji="1" lang="ja-JP" altLang="en-US" sz="4400" dirty="0"/>
              <a:t>到着時間を表示</a:t>
            </a:r>
          </a:p>
        </p:txBody>
      </p:sp>
      <p:sp>
        <p:nvSpPr>
          <p:cNvPr id="6" name="正方形/長方形 5"/>
          <p:cNvSpPr/>
          <p:nvPr/>
        </p:nvSpPr>
        <p:spPr>
          <a:xfrm>
            <a:off x="1653641" y="1641350"/>
            <a:ext cx="2844136" cy="437302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499" y="2370236"/>
            <a:ext cx="669208" cy="332892"/>
          </a:xfrm>
          <a:prstGeom prst="rect">
            <a:avLst/>
          </a:prstGeom>
          <a:solidFill>
            <a:schemeClr val="accent5">
              <a:lumMod val="20000"/>
              <a:lumOff val="80000"/>
            </a:schemeClr>
          </a:solidFill>
          <a:ln>
            <a:noFill/>
          </a:ln>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986" y="2232189"/>
            <a:ext cx="666393" cy="565991"/>
          </a:xfrm>
          <a:prstGeom prst="rect">
            <a:avLst/>
          </a:prstGeom>
          <a:solidFill>
            <a:schemeClr val="accent5">
              <a:lumMod val="20000"/>
              <a:lumOff val="80000"/>
            </a:schemeClr>
          </a:solidFill>
          <a:ln>
            <a:noFill/>
          </a:ln>
        </p:spPr>
      </p:pic>
      <p:sp>
        <p:nvSpPr>
          <p:cNvPr id="9" name="正方形/長方形 8"/>
          <p:cNvSpPr/>
          <p:nvPr/>
        </p:nvSpPr>
        <p:spPr>
          <a:xfrm>
            <a:off x="1727554" y="3047206"/>
            <a:ext cx="2721877" cy="6669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r>
              <a:rPr kumimoji="1" lang="ja-JP" altLang="en-US" dirty="0"/>
              <a:t>料金　～～円　</a:t>
            </a:r>
            <a:endParaRPr kumimoji="1" lang="en-US" altLang="ja-JP" dirty="0"/>
          </a:p>
          <a:p>
            <a:r>
              <a:rPr kumimoji="1" lang="ja-JP" altLang="en-US" dirty="0"/>
              <a:t>自宅～目的地　～時間</a:t>
            </a: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2539" y="2386829"/>
            <a:ext cx="862460" cy="299705"/>
          </a:xfrm>
          <a:prstGeom prst="rect">
            <a:avLst/>
          </a:prstGeom>
        </p:spPr>
      </p:pic>
      <p:sp>
        <p:nvSpPr>
          <p:cNvPr id="10" name="正方形/長方形 9"/>
          <p:cNvSpPr/>
          <p:nvPr/>
        </p:nvSpPr>
        <p:spPr>
          <a:xfrm>
            <a:off x="1704082" y="3889379"/>
            <a:ext cx="2721877" cy="6669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r>
              <a:rPr kumimoji="1" lang="ja-JP" altLang="en-US" dirty="0"/>
              <a:t>料金　～～円　</a:t>
            </a:r>
            <a:endParaRPr kumimoji="1" lang="en-US" altLang="ja-JP" dirty="0"/>
          </a:p>
          <a:p>
            <a:r>
              <a:rPr kumimoji="1" lang="ja-JP" altLang="en-US" dirty="0"/>
              <a:t>自宅～目的地　～時間</a:t>
            </a:r>
          </a:p>
        </p:txBody>
      </p:sp>
      <p:sp>
        <p:nvSpPr>
          <p:cNvPr id="11" name="正方形/長方形 10"/>
          <p:cNvSpPr/>
          <p:nvPr/>
        </p:nvSpPr>
        <p:spPr>
          <a:xfrm>
            <a:off x="1727555" y="4712760"/>
            <a:ext cx="2721877" cy="6669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dirty="0"/>
              <a:t>料金　～～円　</a:t>
            </a:r>
            <a:endParaRPr kumimoji="1" lang="en-US" altLang="ja-JP" dirty="0"/>
          </a:p>
          <a:p>
            <a:r>
              <a:rPr kumimoji="1" lang="ja-JP" altLang="en-US" dirty="0"/>
              <a:t>自宅～目的地　～時間</a:t>
            </a:r>
          </a:p>
        </p:txBody>
      </p:sp>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00790">
            <a:off x="5226526" y="3659336"/>
            <a:ext cx="6072299" cy="2110124"/>
          </a:xfrm>
          <a:prstGeom prst="rect">
            <a:avLst/>
          </a:prstGeom>
        </p:spPr>
      </p:pic>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78959">
            <a:off x="7703267" y="1522842"/>
            <a:ext cx="2180721" cy="2853234"/>
          </a:xfrm>
          <a:prstGeom prst="rect">
            <a:avLst/>
          </a:prstGeom>
        </p:spPr>
      </p:pic>
    </p:spTree>
    <p:extLst>
      <p:ext uri="{BB962C8B-B14F-4D97-AF65-F5344CB8AC3E}">
        <p14:creationId xmlns:p14="http://schemas.microsoft.com/office/powerpoint/2010/main" val="811916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18736" y="205955"/>
            <a:ext cx="11586740" cy="1754326"/>
          </a:xfrm>
          <a:prstGeom prst="rect">
            <a:avLst/>
          </a:prstGeom>
          <a:noFill/>
        </p:spPr>
        <p:txBody>
          <a:bodyPr wrap="square" rtlCol="0">
            <a:spAutoFit/>
          </a:bodyPr>
          <a:lstStyle/>
          <a:p>
            <a:r>
              <a:rPr lang="ja-JP" altLang="en-US" sz="5400" dirty="0"/>
              <a:t>交通手段の予約を</a:t>
            </a:r>
            <a:r>
              <a:rPr lang="ja-JP" altLang="en-US" sz="5400" dirty="0" err="1"/>
              <a:t>し</a:t>
            </a:r>
            <a:r>
              <a:rPr lang="ja-JP" altLang="en-US" sz="5400" dirty="0"/>
              <a:t>宿泊施設を含む</a:t>
            </a:r>
            <a:endParaRPr lang="en-US" altLang="ja-JP" sz="5400" dirty="0"/>
          </a:p>
          <a:p>
            <a:r>
              <a:rPr lang="ja-JP" altLang="en-US" sz="5400" dirty="0"/>
              <a:t>総額を確認</a:t>
            </a:r>
            <a:endParaRPr kumimoji="1" lang="ja-JP" altLang="en-US" sz="5400" dirty="0"/>
          </a:p>
        </p:txBody>
      </p:sp>
      <p:pic>
        <p:nvPicPr>
          <p:cNvPr id="9" name="図 8"/>
          <p:cNvPicPr>
            <a:picLocks noChangeAspect="1"/>
          </p:cNvPicPr>
          <p:nvPr/>
        </p:nvPicPr>
        <p:blipFill rotWithShape="1">
          <a:blip r:embed="rId2">
            <a:extLst>
              <a:ext uri="{28A0092B-C50C-407E-A947-70E740481C1C}">
                <a14:useLocalDpi xmlns:a14="http://schemas.microsoft.com/office/drawing/2010/main" val="0"/>
              </a:ext>
            </a:extLst>
          </a:blip>
          <a:srcRect l="60622" t="7361" r="1754" b="-1806"/>
          <a:stretch/>
        </p:blipFill>
        <p:spPr>
          <a:xfrm flipH="1">
            <a:off x="818736" y="1888879"/>
            <a:ext cx="1675011" cy="4826000"/>
          </a:xfrm>
          <a:prstGeom prst="rect">
            <a:avLst/>
          </a:prstGeom>
        </p:spPr>
      </p:pic>
      <p:grpSp>
        <p:nvGrpSpPr>
          <p:cNvPr id="3" name="グループ化 2"/>
          <p:cNvGrpSpPr/>
          <p:nvPr/>
        </p:nvGrpSpPr>
        <p:grpSpPr>
          <a:xfrm>
            <a:off x="7616998" y="1226306"/>
            <a:ext cx="3167092" cy="5361351"/>
            <a:chOff x="7657926" y="1205703"/>
            <a:chExt cx="3167092" cy="5361351"/>
          </a:xfrm>
        </p:grpSpPr>
        <p:grpSp>
          <p:nvGrpSpPr>
            <p:cNvPr id="4" name="グループ化 3"/>
            <p:cNvGrpSpPr/>
            <p:nvPr/>
          </p:nvGrpSpPr>
          <p:grpSpPr>
            <a:xfrm>
              <a:off x="7657926" y="1205703"/>
              <a:ext cx="3167092" cy="5361351"/>
              <a:chOff x="1571163" y="759821"/>
              <a:chExt cx="3579512" cy="5840269"/>
            </a:xfrm>
          </p:grpSpPr>
          <p:sp>
            <p:nvSpPr>
              <p:cNvPr id="6" name="角丸四角形 5"/>
              <p:cNvSpPr/>
              <p:nvPr/>
            </p:nvSpPr>
            <p:spPr>
              <a:xfrm>
                <a:off x="1571163" y="759821"/>
                <a:ext cx="3579512" cy="58402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7" name="正方形/長方形 6"/>
              <p:cNvSpPr/>
              <p:nvPr/>
            </p:nvSpPr>
            <p:spPr>
              <a:xfrm>
                <a:off x="1819275" y="1171575"/>
                <a:ext cx="3080860" cy="494556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227613" y="5206244"/>
                <a:ext cx="2513711" cy="6542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dirty="0"/>
              </a:p>
            </p:txBody>
          </p:sp>
        </p:grpSp>
        <p:sp>
          <p:nvSpPr>
            <p:cNvPr id="11" name="テキスト ボックス 10"/>
            <p:cNvSpPr txBox="1"/>
            <p:nvPr/>
          </p:nvSpPr>
          <p:spPr>
            <a:xfrm>
              <a:off x="8319394" y="5417321"/>
              <a:ext cx="2224089" cy="461665"/>
            </a:xfrm>
            <a:prstGeom prst="rect">
              <a:avLst/>
            </a:prstGeom>
            <a:noFill/>
          </p:spPr>
          <p:txBody>
            <a:bodyPr wrap="square" rtlCol="0">
              <a:spAutoFit/>
            </a:bodyPr>
            <a:lstStyle/>
            <a:p>
              <a:r>
                <a:rPr kumimoji="1" lang="en-US" altLang="ja-JP" dirty="0">
                  <a:solidFill>
                    <a:schemeClr val="bg1"/>
                  </a:solidFill>
                </a:rPr>
                <a:t> </a:t>
              </a:r>
              <a:r>
                <a:rPr kumimoji="1" lang="ja-JP" altLang="en-US" dirty="0">
                  <a:solidFill>
                    <a:schemeClr val="bg1"/>
                  </a:solidFill>
                </a:rPr>
                <a:t>合計</a:t>
              </a:r>
              <a:r>
                <a:rPr kumimoji="1" lang="en-US" altLang="ja-JP" dirty="0">
                  <a:solidFill>
                    <a:schemeClr val="bg1"/>
                  </a:solidFill>
                </a:rPr>
                <a:t>   </a:t>
              </a:r>
              <a:r>
                <a:rPr kumimoji="1" lang="en-US" altLang="ja-JP" sz="2400" dirty="0">
                  <a:solidFill>
                    <a:schemeClr val="bg1"/>
                  </a:solidFill>
                </a:rPr>
                <a:t>98,000</a:t>
              </a:r>
              <a:r>
                <a:rPr kumimoji="1" lang="ja-JP" altLang="en-US" sz="2400" dirty="0">
                  <a:solidFill>
                    <a:schemeClr val="bg1"/>
                  </a:solidFill>
                </a:rPr>
                <a:t>円</a:t>
              </a:r>
            </a:p>
          </p:txBody>
        </p:sp>
        <p:sp>
          <p:nvSpPr>
            <p:cNvPr id="13" name="テキスト ボックス 12"/>
            <p:cNvSpPr txBox="1"/>
            <p:nvPr/>
          </p:nvSpPr>
          <p:spPr>
            <a:xfrm>
              <a:off x="8028875" y="1736992"/>
              <a:ext cx="2433956" cy="1938992"/>
            </a:xfrm>
            <a:prstGeom prst="rect">
              <a:avLst/>
            </a:prstGeom>
            <a:noFill/>
          </p:spPr>
          <p:txBody>
            <a:bodyPr wrap="square" rtlCol="0">
              <a:spAutoFit/>
            </a:bodyPr>
            <a:lstStyle/>
            <a:p>
              <a:r>
                <a:rPr kumimoji="1" lang="ja-JP" altLang="en-US" sz="2400" b="1" dirty="0"/>
                <a:t>交通費 </a:t>
              </a:r>
              <a:r>
                <a:rPr lang="en-US" altLang="ja-JP" sz="2400" b="1" dirty="0"/>
                <a:t>50,000</a:t>
              </a:r>
              <a:r>
                <a:rPr lang="ja-JP" altLang="en-US" sz="2400" b="1" dirty="0"/>
                <a:t>円</a:t>
              </a:r>
              <a:endParaRPr lang="en-US" altLang="ja-JP" sz="2400" b="1" dirty="0"/>
            </a:p>
            <a:p>
              <a:r>
                <a:rPr kumimoji="1" lang="ja-JP" altLang="en-US" sz="2400" b="1" dirty="0"/>
                <a:t>宿泊費 </a:t>
              </a:r>
              <a:r>
                <a:rPr kumimoji="1" lang="en-US" altLang="ja-JP" sz="2400" b="1" dirty="0"/>
                <a:t>30,000</a:t>
              </a:r>
              <a:r>
                <a:rPr kumimoji="1" lang="ja-JP" altLang="en-US" sz="2400" b="1" dirty="0"/>
                <a:t>円</a:t>
              </a:r>
              <a:endParaRPr kumimoji="1" lang="en-US" altLang="ja-JP" sz="2400" b="1" dirty="0"/>
            </a:p>
            <a:p>
              <a:r>
                <a:rPr lang="en-US" altLang="ja-JP" sz="2400" b="1" dirty="0"/>
                <a:t>~~~~   ~~~~ </a:t>
              </a:r>
              <a:r>
                <a:rPr lang="ja-JP" altLang="en-US" sz="2400" b="1" dirty="0"/>
                <a:t>円</a:t>
              </a:r>
              <a:endParaRPr lang="en-US" altLang="ja-JP" sz="2400" b="1" dirty="0"/>
            </a:p>
            <a:p>
              <a:r>
                <a:rPr lang="en-US" altLang="ja-JP" sz="2400" b="1" dirty="0"/>
                <a:t>~~~~   ~~~~ </a:t>
              </a:r>
              <a:r>
                <a:rPr lang="ja-JP" altLang="en-US" sz="2400" b="1" dirty="0"/>
                <a:t>円</a:t>
              </a:r>
              <a:endParaRPr lang="en-US" altLang="ja-JP" sz="2400" b="1" dirty="0"/>
            </a:p>
            <a:p>
              <a:endParaRPr kumimoji="1" lang="en-US" altLang="ja-JP" sz="2400" dirty="0"/>
            </a:p>
          </p:txBody>
        </p:sp>
      </p:grpSp>
      <p:sp>
        <p:nvSpPr>
          <p:cNvPr id="14" name="円形吹き出し 13"/>
          <p:cNvSpPr/>
          <p:nvPr/>
        </p:nvSpPr>
        <p:spPr>
          <a:xfrm>
            <a:off x="2715421" y="1888879"/>
            <a:ext cx="4551894" cy="2018103"/>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t>沖縄に行くには</a:t>
            </a:r>
            <a:endParaRPr kumimoji="1" lang="en-US" altLang="ja-JP" sz="2800" dirty="0"/>
          </a:p>
          <a:p>
            <a:pPr algn="ctr"/>
            <a:r>
              <a:rPr kumimoji="1" lang="ja-JP" altLang="en-US" sz="2800" dirty="0"/>
              <a:t>こんなもんか～</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239003">
            <a:off x="10031241" y="3333533"/>
            <a:ext cx="1959132" cy="2592460"/>
          </a:xfrm>
          <a:prstGeom prst="rect">
            <a:avLst/>
          </a:prstGeom>
          <a:ln>
            <a:noFill/>
          </a:ln>
        </p:spPr>
      </p:pic>
    </p:spTree>
    <p:extLst>
      <p:ext uri="{BB962C8B-B14F-4D97-AF65-F5344CB8AC3E}">
        <p14:creationId xmlns:p14="http://schemas.microsoft.com/office/powerpoint/2010/main" val="207889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ctr"/>
            <a:r>
              <a:rPr lang="ja-JP" altLang="en-US" dirty="0"/>
              <a:t>目的地までの予約が完了すれば電車の到着時間などに合わせてタクシーが待機することも可能</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2480" y="2611744"/>
            <a:ext cx="4379477" cy="3594100"/>
          </a:xfrm>
        </p:spPr>
      </p:pic>
      <p:pic>
        <p:nvPicPr>
          <p:cNvPr id="1026" name="Picture 2" descr="walking2_man.png (513×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916" y="2264935"/>
            <a:ext cx="2852489" cy="444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026753"/>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6927BBF8C4EEA44834F18BE71CBC360" ma:contentTypeVersion="9" ma:contentTypeDescription="新しいドキュメントを作成します。" ma:contentTypeScope="" ma:versionID="ed63d326f141399633e66e5882066e0b">
  <xsd:schema xmlns:xsd="http://www.w3.org/2001/XMLSchema" xmlns:xs="http://www.w3.org/2001/XMLSchema" xmlns:p="http://schemas.microsoft.com/office/2006/metadata/properties" xmlns:ns2="586b863a-ba65-48e9-ab79-0df1c7e2bf80" targetNamespace="http://schemas.microsoft.com/office/2006/metadata/properties" ma:root="true" ma:fieldsID="5b4c52981ba9b0d8a6a318d0ee48b523" ns2:_="">
    <xsd:import namespace="586b863a-ba65-48e9-ab79-0df1c7e2bf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6b863a-ba65-48e9-ab79-0df1c7e2bf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407F78-E952-42A8-A755-317513F06AC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4356A1B-B569-466D-954E-F592E51316C1}">
  <ds:schemaRefs>
    <ds:schemaRef ds:uri="http://schemas.microsoft.com/sharepoint/v3/contenttype/forms"/>
  </ds:schemaRefs>
</ds:datastoreItem>
</file>

<file path=customXml/itemProps3.xml><?xml version="1.0" encoding="utf-8"?>
<ds:datastoreItem xmlns:ds="http://schemas.openxmlformats.org/officeDocument/2006/customXml" ds:itemID="{58C8F1CE-1A50-4A32-B66B-BFF720EABC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6b863a-ba65-48e9-ab79-0df1c7e2bf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TM10001106[[fn=バッジ]]</Template>
  <TotalTime>1197</TotalTime>
  <Words>498</Words>
  <Application>Microsoft Office PowerPoint</Application>
  <PresentationFormat>ワイド画面</PresentationFormat>
  <Paragraphs>126</Paragraphs>
  <Slides>20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メイリオ</vt:lpstr>
      <vt:lpstr>Arial</vt:lpstr>
      <vt:lpstr>Arial Black</vt:lpstr>
      <vt:lpstr>Gill Sans MT</vt:lpstr>
      <vt:lpstr>Impact</vt:lpstr>
      <vt:lpstr>Badge</vt:lpstr>
      <vt:lpstr>スマホで簡単！ 費用も経路も楽々検索！！</vt:lpstr>
      <vt:lpstr>PowerPoint プレゼンテーション</vt:lpstr>
      <vt:lpstr>マース(MaaS)とは</vt:lpstr>
      <vt:lpstr>ARとは</vt:lpstr>
      <vt:lpstr>アプリの紹介</vt:lpstr>
      <vt:lpstr>初めに目的や行きたい場所を入力</vt:lpstr>
      <vt:lpstr>PowerPoint プレゼンテーション</vt:lpstr>
      <vt:lpstr>PowerPoint プレゼンテーション</vt:lpstr>
      <vt:lpstr>目的地までの予約が完了すれば電車の到着時間などに合わせてタクシーが待機することも可能</vt:lpstr>
      <vt:lpstr>PowerPoint プレゼンテーション</vt:lpstr>
      <vt:lpstr>利用者側のメリット</vt:lpstr>
      <vt:lpstr>企業側のメリット</vt:lpstr>
      <vt:lpstr>都市・地方のメリット</vt:lpstr>
      <vt:lpstr>定量効果</vt:lpstr>
      <vt:lpstr>PowerPoint プレゼンテーション</vt:lpstr>
      <vt:lpstr>PowerPoint プレゼンテーション</vt:lpstr>
      <vt:lpstr>PowerPoint プレゼンテーション</vt:lpstr>
      <vt:lpstr>PowerPoint プレゼンテーション</vt:lpstr>
      <vt:lpstr>課題</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マースナビゲーションIN埼玉</dc:title>
  <dc:creator>student</dc:creator>
  <cp:lastModifiedBy>student</cp:lastModifiedBy>
  <cp:revision>159</cp:revision>
  <dcterms:created xsi:type="dcterms:W3CDTF">2020-08-25T06:34:48Z</dcterms:created>
  <dcterms:modified xsi:type="dcterms:W3CDTF">2020-09-24T01:39:30Z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0x01010036927BBF8C4EEA44834F18BE71CBC360</vt:lpwstr>
  </property>
</Properties>
</file>