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58" r:id="rId6"/>
    <p:sldId id="259" r:id="rId7"/>
    <p:sldId id="265" r:id="rId8"/>
    <p:sldId id="264" r:id="rId9"/>
    <p:sldId id="266" r:id="rId10"/>
    <p:sldId id="260" r:id="rId11"/>
    <p:sldId id="262"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片山 実紀" initials="片山" lastIdx="2" clrIdx="0">
    <p:extLst>
      <p:ext uri="{19B8F6BF-5375-455C-9EA6-DF929625EA0E}">
        <p15:presenceInfo xmlns:p15="http://schemas.microsoft.com/office/powerpoint/2012/main" userId="73fa3be22af8ae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a:srgbClr val="89D8FF"/>
    <a:srgbClr val="007635"/>
    <a:srgbClr val="D9D9D9"/>
    <a:srgbClr val="C9C9C9"/>
    <a:srgbClr val="00CC5C"/>
    <a:srgbClr val="8BCD43"/>
    <a:srgbClr val="BAE18F"/>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64" d="100"/>
          <a:sy n="64" d="100"/>
        </p:scale>
        <p:origin x="8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6E79494-E944-4634-B885-114B83905C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69636DC6-A232-4397-857C-17FDD86BC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BEB7294C-4C83-471B-9D9A-2EC6C0390C85}"/>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xmlns="" id="{125DCF79-2439-49E2-9AD2-E3EE449167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1A439D49-1D1E-4826-BC90-94A9F2285A65}"/>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5866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54E39BC-D83E-4D79-AE27-19DC4DB90F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88A9831B-D4E8-4116-B60A-776EBB9E2B0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B19C5D8C-0F88-40D7-9D31-59C32D37029F}"/>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xmlns="" id="{456E4B8F-D1D8-4DA8-A4A3-FC39F5F861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FCF6D76-7506-4B5D-AF24-E2974A8090C2}"/>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9857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B88DECBF-17BD-4D96-BAFA-7E0A6C3AA16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B59EF45A-D342-4501-A6FD-CD76F678DF0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FAC4F76-5A2D-4A48-9EBC-195788588C5C}"/>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xmlns="" id="{57C378DF-E90B-4775-A97E-468D9DDF41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8EB015BB-02C2-4466-9724-385F368F3BF8}"/>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175171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257ED39-4B6E-4343-9C3A-8150BC5243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7B2F099-DAB6-4880-A32C-C31BB6ABA0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B7AA254-2604-4F63-8D88-1DBE647AF3AE}"/>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xmlns="" id="{CEE11C06-44C1-4F7E-8F6B-961903B63A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1E960CBC-957F-447E-9CC2-0171A93F4AF4}"/>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412053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4565B60-0CE2-4649-B97C-FB341322314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EA5922F0-38D4-4697-9017-F1287B4A4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E9B8E6D4-409B-494A-AF40-31A5C4F31065}"/>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xmlns="" id="{80E0EB8F-3C11-4888-920B-CEDE174762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708201A-435C-4B83-9909-4AD19FBE559D}"/>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10574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D8D855C-9FAA-41F6-BFD4-F3B5E03E9E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6415652-1B55-4771-9F35-75C0711D2E2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5C3CE53B-A857-449E-A0CE-19DEE7507CC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6C84EBF9-40B6-4B69-B94A-9EBEEA0B9239}"/>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xmlns="" id="{9D33A225-CDA7-4405-BBDC-EBF3B7FC96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BB17450-482C-4BAD-808B-6831815FDBBA}"/>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97185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2FB7A0A-FA5F-40EE-919A-D2276F15652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8E9C32A-4136-4122-B16C-18A0CECCE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9E5A54F8-408F-46C5-ACD2-EA592C26659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71798D40-EC6A-4526-AD12-CEA68F61D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C09FFF25-06E8-47C5-96D2-724B4600A7B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A5F939B3-A7FC-42BA-82E4-598912B59053}"/>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8" name="フッター プレースホルダー 7">
            <a:extLst>
              <a:ext uri="{FF2B5EF4-FFF2-40B4-BE49-F238E27FC236}">
                <a16:creationId xmlns:a16="http://schemas.microsoft.com/office/drawing/2014/main" xmlns="" id="{2C5925B0-B97A-4D7F-B8D3-66ED66D5B3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8826D40F-DCD9-4C10-9800-5CC702BB8E80}"/>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90900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4C5DD6B-AFAD-4BB8-B06C-DA857301C0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C5413A88-D8EA-4984-950F-50C78C66B0BD}"/>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4" name="フッター プレースホルダー 3">
            <a:extLst>
              <a:ext uri="{FF2B5EF4-FFF2-40B4-BE49-F238E27FC236}">
                <a16:creationId xmlns:a16="http://schemas.microsoft.com/office/drawing/2014/main" xmlns="" id="{3587344A-7D73-4EBE-B061-D021733084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E1CC3230-FACA-431A-8EB8-BCD00A35125A}"/>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188208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6D88E150-8D05-49A8-ADDF-22DA7DDF01C4}"/>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3" name="フッター プレースホルダー 2">
            <a:extLst>
              <a:ext uri="{FF2B5EF4-FFF2-40B4-BE49-F238E27FC236}">
                <a16:creationId xmlns:a16="http://schemas.microsoft.com/office/drawing/2014/main" xmlns="" id="{831D1091-585B-4B5E-85BC-F24181EA823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7003EF21-E7B8-41C8-AC24-5DBA54D8A685}"/>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325844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6248F63-2601-4D2F-8317-719B5C3605D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9BC45EBF-0E10-47BE-AA00-C5FEBC82A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DB649F86-664B-4ACF-85F4-99CC577D1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39B4DFB4-9D26-416C-957A-9474E135C7BE}"/>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xmlns="" id="{994D82F2-915A-4216-9447-22CFEFA602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8EE80397-1C25-465F-B8C9-98F081468313}"/>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192582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979C6B8-A8B7-4EF9-AD79-8C75F0B6187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81BCD265-FEEF-4BF1-A856-C366066F5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DB4DA5A3-7141-4571-A9E1-C9EE9D37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1BD13358-566B-48BD-929C-5CF036973093}"/>
              </a:ext>
            </a:extLst>
          </p:cNvPr>
          <p:cNvSpPr>
            <a:spLocks noGrp="1"/>
          </p:cNvSpPr>
          <p:nvPr>
            <p:ph type="dt" sz="half" idx="10"/>
          </p:nvPr>
        </p:nvSpPr>
        <p:spPr/>
        <p:txBody>
          <a:bodyPr/>
          <a:lstStyle/>
          <a:p>
            <a:fld id="{3EFE17FB-53F4-4682-924D-E3E071963C9B}"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xmlns="" id="{DF655EA5-10C6-4B8B-9D0C-93B6B6C247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8AE3FD1-BA02-4FE8-B4E7-A2BB49772994}"/>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02505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45998447-EA21-4604-9495-1ED88F8F7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6ED1F442-4D95-4C4B-8A12-16605F2F8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2D0C742-56A0-491D-A744-07C8C2003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E17FB-53F4-4682-924D-E3E071963C9B}"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xmlns="" id="{18B36E48-642C-4B36-B3F9-D35619848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6C6E8EE7-41F6-49C6-8B74-334C780FD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401007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aff.go.jp/j/seisan/gizyutu/gap/g_summary/"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9.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4.jpeg"/><Relationship Id="rId16"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10.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6.png"/><Relationship Id="rId10" Type="http://schemas.microsoft.com/office/2007/relationships/hdphoto" Target="../media/hdphoto10.wdp"/><Relationship Id="rId4" Type="http://schemas.microsoft.com/office/2007/relationships/hdphoto" Target="../media/hdphoto8.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jpeg"/><Relationship Id="rId7" Type="http://schemas.microsoft.com/office/2007/relationships/hdphoto" Target="../media/hdphoto11.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6.jpeg"/><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6.jpeg"/><Relationship Id="rId7" Type="http://schemas.openxmlformats.org/officeDocument/2006/relationships/image" Target="../media/image21.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1.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1B9EB50-673C-4A86-B064-5F2CB3C4AF7A}"/>
              </a:ext>
            </a:extLst>
          </p:cNvPr>
          <p:cNvSpPr>
            <a:spLocks noGrp="1"/>
          </p:cNvSpPr>
          <p:nvPr>
            <p:ph type="ctrTitle"/>
          </p:nvPr>
        </p:nvSpPr>
        <p:spPr>
          <a:xfrm>
            <a:off x="466320" y="1316702"/>
            <a:ext cx="11053234" cy="2387600"/>
          </a:xfrm>
          <a:ln w="3175">
            <a:noFill/>
          </a:ln>
        </p:spPr>
        <p:txBody>
          <a:bodyPr>
            <a:normAutofit/>
          </a:bodyPr>
          <a:lstStyle/>
          <a:p>
            <a:r>
              <a:rPr lang="ja-JP" altLang="en-US" b="1" dirty="0">
                <a:ln w="15875">
                  <a:solidFill>
                    <a:schemeClr val="bg1"/>
                  </a:solidFill>
                </a:ln>
                <a:solidFill>
                  <a:srgbClr val="FFC000"/>
                </a:solidFill>
                <a:latin typeface="Meiryo UI" panose="020B0604030504040204" pitchFamily="50" charset="-128"/>
                <a:ea typeface="Meiryo UI" panose="020B0604030504040204" pitchFamily="50" charset="-128"/>
              </a:rPr>
              <a:t>　</a:t>
            </a:r>
            <a:r>
              <a:rPr kumimoji="1" lang="ja-JP" altLang="en-US" b="1" dirty="0">
                <a:ln w="6350">
                  <a:solidFill>
                    <a:schemeClr val="bg1"/>
                  </a:solidFill>
                </a:ln>
                <a:solidFill>
                  <a:srgbClr val="00B050"/>
                </a:solidFill>
                <a:latin typeface="Meiryo UI" panose="020B0604030504040204" pitchFamily="50" charset="-128"/>
                <a:ea typeface="Meiryo UI" panose="020B0604030504040204" pitchFamily="50" charset="-128"/>
              </a:rPr>
              <a:t>まる</a:t>
            </a:r>
            <a:r>
              <a:rPr kumimoji="1" lang="en-US" altLang="ja-JP" b="1" dirty="0">
                <a:ln w="6350">
                  <a:solidFill>
                    <a:schemeClr val="tx1"/>
                  </a:solidFill>
                </a:ln>
                <a:solidFill>
                  <a:schemeClr val="bg1"/>
                </a:solidFill>
                <a:latin typeface="Meiryo UI" panose="020B0604030504040204" pitchFamily="50" charset="-128"/>
                <a:ea typeface="Meiryo UI" panose="020B0604030504040204" pitchFamily="50" charset="-128"/>
              </a:rPr>
              <a:t/>
            </a:r>
            <a:br>
              <a:rPr kumimoji="1" lang="en-US" altLang="ja-JP" b="1" dirty="0">
                <a:ln w="6350">
                  <a:solidFill>
                    <a:schemeClr val="tx1"/>
                  </a:solidFill>
                </a:ln>
                <a:solidFill>
                  <a:schemeClr val="bg1"/>
                </a:solidFill>
                <a:latin typeface="Meiryo UI" panose="020B0604030504040204" pitchFamily="50" charset="-128"/>
                <a:ea typeface="Meiryo UI" panose="020B0604030504040204" pitchFamily="50" charset="-128"/>
              </a:rPr>
            </a:br>
            <a:r>
              <a:rPr kumimoji="1" lang="ja-JP" altLang="en-US" sz="1800" b="1" dirty="0">
                <a:ln w="6350">
                  <a:solidFill>
                    <a:schemeClr val="tx1"/>
                  </a:solidFill>
                </a:ln>
                <a:solidFill>
                  <a:schemeClr val="bg1"/>
                </a:solidFill>
                <a:latin typeface="Meiryo UI" panose="020B0604030504040204" pitchFamily="50" charset="-128"/>
                <a:ea typeface="Meiryo UI" panose="020B0604030504040204" pitchFamily="50" charset="-128"/>
              </a:rPr>
              <a:t>　</a:t>
            </a:r>
            <a:r>
              <a:rPr kumimoji="1" lang="en-US" altLang="ja-JP" b="1" dirty="0">
                <a:ln w="6350">
                  <a:solidFill>
                    <a:schemeClr val="tx1"/>
                  </a:solidFill>
                </a:ln>
                <a:solidFill>
                  <a:schemeClr val="bg1"/>
                </a:solidFill>
                <a:latin typeface="Meiryo UI" panose="020B0604030504040204" pitchFamily="50" charset="-128"/>
                <a:ea typeface="Meiryo UI" panose="020B0604030504040204" pitchFamily="50" charset="-128"/>
              </a:rPr>
              <a:t/>
            </a:r>
            <a:br>
              <a:rPr kumimoji="1" lang="en-US" altLang="ja-JP" b="1" dirty="0">
                <a:ln w="6350">
                  <a:solidFill>
                    <a:schemeClr val="tx1"/>
                  </a:solidFill>
                </a:ln>
                <a:solidFill>
                  <a:schemeClr val="bg1"/>
                </a:solidFill>
                <a:latin typeface="Meiryo UI" panose="020B0604030504040204" pitchFamily="50" charset="-128"/>
                <a:ea typeface="Meiryo UI" panose="020B0604030504040204" pitchFamily="50" charset="-128"/>
              </a:rPr>
            </a:br>
            <a:r>
              <a:rPr kumimoji="1" lang="ja-JP" altLang="en-US" b="1" dirty="0">
                <a:ln w="6350">
                  <a:solidFill>
                    <a:schemeClr val="tx1"/>
                  </a:solidFill>
                </a:ln>
                <a:solidFill>
                  <a:schemeClr val="bg1"/>
                </a:solidFill>
                <a:latin typeface="Meiryo UI" panose="020B0604030504040204" pitchFamily="50" charset="-128"/>
                <a:ea typeface="Meiryo UI" panose="020B0604030504040204" pitchFamily="50" charset="-128"/>
              </a:rPr>
              <a:t>　埼玉県の農産物を</a:t>
            </a:r>
            <a:r>
              <a:rPr kumimoji="1" lang="ja-JP" altLang="en-US" b="1" dirty="0" smtClean="0">
                <a:ln w="6350">
                  <a:solidFill>
                    <a:schemeClr val="tx1"/>
                  </a:solidFill>
                </a:ln>
                <a:solidFill>
                  <a:schemeClr val="bg1"/>
                </a:solidFill>
                <a:latin typeface="Meiryo UI" panose="020B0604030504040204" pitchFamily="50" charset="-128"/>
                <a:ea typeface="Meiryo UI" panose="020B0604030504040204" pitchFamily="50" charset="-128"/>
              </a:rPr>
              <a:t>食べ</a:t>
            </a:r>
            <a:r>
              <a:rPr lang="ja-JP" altLang="en-US" b="1" dirty="0" smtClean="0">
                <a:ln w="6350">
                  <a:solidFill>
                    <a:schemeClr val="tx1"/>
                  </a:solidFill>
                </a:ln>
                <a:solidFill>
                  <a:schemeClr val="bg1"/>
                </a:solidFill>
                <a:latin typeface="Meiryo UI" panose="020B0604030504040204" pitchFamily="50" charset="-128"/>
                <a:ea typeface="Meiryo UI" panose="020B0604030504040204" pitchFamily="50" charset="-128"/>
              </a:rPr>
              <a:t>る</a:t>
            </a:r>
            <a:endParaRPr kumimoji="1" lang="ja-JP" altLang="en-US" b="1" dirty="0">
              <a:ln w="6350">
                <a:solidFill>
                  <a:schemeClr val="tx1"/>
                </a:solidFill>
              </a:ln>
              <a:solidFill>
                <a:schemeClr val="bg1"/>
              </a:solidFill>
              <a:latin typeface="Meiryo UI" panose="020B0604030504040204" pitchFamily="50" charset="-128"/>
              <a:ea typeface="Meiryo UI" panose="020B0604030504040204" pitchFamily="50" charset="-128"/>
            </a:endParaRPr>
          </a:p>
        </p:txBody>
      </p:sp>
      <p:sp>
        <p:nvSpPr>
          <p:cNvPr id="3" name="字幕 2">
            <a:extLst>
              <a:ext uri="{FF2B5EF4-FFF2-40B4-BE49-F238E27FC236}">
                <a16:creationId xmlns:a16="http://schemas.microsoft.com/office/drawing/2014/main" xmlns="" id="{9B2A92A5-D226-4772-9032-6C73B73DFE62}"/>
              </a:ext>
            </a:extLst>
          </p:cNvPr>
          <p:cNvSpPr>
            <a:spLocks noGrp="1"/>
          </p:cNvSpPr>
          <p:nvPr>
            <p:ph type="subTitle" idx="1"/>
          </p:nvPr>
        </p:nvSpPr>
        <p:spPr>
          <a:xfrm>
            <a:off x="1523999" y="4094654"/>
            <a:ext cx="9995555" cy="1139819"/>
          </a:xfrm>
          <a:solidFill>
            <a:schemeClr val="bg1">
              <a:alpha val="49000"/>
            </a:schemeClr>
          </a:solidFill>
          <a:effectLst>
            <a:softEdge rad="63500"/>
          </a:effectLst>
        </p:spPr>
        <p:txBody>
          <a:bodyPr>
            <a:noAutofit/>
          </a:bodyPr>
          <a:lstStyle/>
          <a:p>
            <a:endParaRPr kumimoji="1" lang="en-US" altLang="ja-JP" sz="1400" dirty="0">
              <a:ln>
                <a:solidFill>
                  <a:schemeClr val="tx1"/>
                </a:solidFill>
              </a:ln>
              <a:latin typeface="Meiryo UI" panose="020B0604030504040204" pitchFamily="50" charset="-128"/>
              <a:ea typeface="Meiryo UI" panose="020B0604030504040204" pitchFamily="50" charset="-128"/>
            </a:endParaRPr>
          </a:p>
          <a:p>
            <a:r>
              <a:rPr kumimoji="1" lang="ja-JP" altLang="en-US" sz="2800" dirty="0">
                <a:ln>
                  <a:solidFill>
                    <a:schemeClr val="tx1"/>
                  </a:solidFill>
                </a:ln>
                <a:latin typeface="Meiryo UI" panose="020B0604030504040204" pitchFamily="50" charset="-128"/>
                <a:ea typeface="Meiryo UI" panose="020B0604030504040204" pitchFamily="50" charset="-128"/>
              </a:rPr>
              <a:t>埼玉県の農産物を生産者から直接購入できる</a:t>
            </a:r>
            <a:r>
              <a:rPr kumimoji="1" lang="en-US" altLang="ja-JP" sz="2800" dirty="0">
                <a:ln>
                  <a:solidFill>
                    <a:schemeClr val="tx1"/>
                  </a:solidFill>
                </a:ln>
                <a:latin typeface="Meiryo UI" panose="020B0604030504040204" pitchFamily="50" charset="-128"/>
                <a:ea typeface="Meiryo UI" panose="020B0604030504040204" pitchFamily="50" charset="-128"/>
              </a:rPr>
              <a:t>EC</a:t>
            </a:r>
            <a:r>
              <a:rPr kumimoji="1" lang="ja-JP" altLang="en-US" sz="2800" dirty="0">
                <a:ln>
                  <a:solidFill>
                    <a:schemeClr val="tx1"/>
                  </a:solidFill>
                </a:ln>
                <a:latin typeface="Meiryo UI" panose="020B0604030504040204" pitchFamily="50" charset="-128"/>
                <a:ea typeface="Meiryo UI" panose="020B0604030504040204" pitchFamily="50" charset="-128"/>
              </a:rPr>
              <a:t>サイトアプリ</a:t>
            </a:r>
            <a:endParaRPr kumimoji="1" lang="en-US" altLang="ja-JP" sz="2800" dirty="0">
              <a:ln>
                <a:solidFill>
                  <a:schemeClr val="tx1"/>
                </a:solidFill>
              </a:ln>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xmlns="" id="{3FDA09FB-0C4D-4F55-834E-C4BAD48D7EB9}"/>
              </a:ext>
            </a:extLst>
          </p:cNvPr>
          <p:cNvSpPr txBox="1"/>
          <p:nvPr/>
        </p:nvSpPr>
        <p:spPr>
          <a:xfrm>
            <a:off x="4671520" y="1487022"/>
            <a:ext cx="807754" cy="400110"/>
          </a:xfrm>
          <a:prstGeom prst="rect">
            <a:avLst/>
          </a:prstGeom>
          <a:noFill/>
        </p:spPr>
        <p:txBody>
          <a:bodyPr wrap="square" rtlCol="0">
            <a:spAutoFit/>
          </a:bodyPr>
          <a:lstStyle/>
          <a:p>
            <a:pPr algn="dist"/>
            <a:r>
              <a:rPr kumimoji="1" lang="ja-JP" altLang="en-US" sz="2000" b="1" dirty="0">
                <a:ln w="19050">
                  <a:solidFill>
                    <a:schemeClr val="bg1"/>
                  </a:solidFill>
                </a:ln>
                <a:solidFill>
                  <a:srgbClr val="FF6600"/>
                </a:solidFill>
                <a:latin typeface="Meiryo UI" panose="020B0604030504040204" pitchFamily="50" charset="-128"/>
                <a:ea typeface="Meiryo UI" panose="020B0604030504040204" pitchFamily="50" charset="-128"/>
                <a:cs typeface="Microsoft New Tai Lue" panose="020B0502040204020203" pitchFamily="34" charset="0"/>
              </a:rPr>
              <a:t>さい</a:t>
            </a:r>
          </a:p>
        </p:txBody>
      </p:sp>
      <p:grpSp>
        <p:nvGrpSpPr>
          <p:cNvPr id="10" name="グループ化 9">
            <a:extLst>
              <a:ext uri="{FF2B5EF4-FFF2-40B4-BE49-F238E27FC236}">
                <a16:creationId xmlns:a16="http://schemas.microsoft.com/office/drawing/2014/main" xmlns="" id="{EC9C7F3D-88BE-430C-ABA6-DBFC368CA90E}"/>
              </a:ext>
            </a:extLst>
          </p:cNvPr>
          <p:cNvGrpSpPr/>
          <p:nvPr/>
        </p:nvGrpSpPr>
        <p:grpSpPr>
          <a:xfrm>
            <a:off x="4582533" y="1714636"/>
            <a:ext cx="923816" cy="1018120"/>
            <a:chOff x="4582533" y="1714636"/>
            <a:chExt cx="923816" cy="1018120"/>
          </a:xfrm>
        </p:grpSpPr>
        <p:pic>
          <p:nvPicPr>
            <p:cNvPr id="9" name="図 8">
              <a:extLst>
                <a:ext uri="{FF2B5EF4-FFF2-40B4-BE49-F238E27FC236}">
                  <a16:creationId xmlns:a16="http://schemas.microsoft.com/office/drawing/2014/main" xmlns="" id="{1092451C-1514-48C3-A9A0-B8F97AE591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1" b="89820" l="10490" r="98601">
                          <a14:foregroundMark x1="22378" y1="20359" x2="48951" y2="21557"/>
                          <a14:foregroundMark x1="63636" y1="29940" x2="63636" y2="29940"/>
                          <a14:foregroundMark x1="60839" y1="76048" x2="86014" y2="58084"/>
                          <a14:foregroundMark x1="63636" y1="67066" x2="74825" y2="61677"/>
                          <a14:foregroundMark x1="81818" y1="73653" x2="97902" y2="62275"/>
                          <a14:foregroundMark x1="81818" y1="66467" x2="86014" y2="60479"/>
                          <a14:foregroundMark x1="85315" y1="65269" x2="85315" y2="65269"/>
                          <a14:foregroundMark x1="76923" y1="68263" x2="94406" y2="60479"/>
                          <a14:backgroundMark x1="74126" y1="29940" x2="83217" y2="21557"/>
                          <a14:backgroundMark x1="73427" y1="30539" x2="74126" y2="29940"/>
                          <a14:backgroundMark x1="67133" y1="58683" x2="66434" y2="61677"/>
                          <a14:backgroundMark x1="70629" y1="29940" x2="69231" y2="40719"/>
                          <a14:backgroundMark x1="71329" y1="23353" x2="70629" y2="29940"/>
                          <a14:backgroundMark x1="93007" y1="29940" x2="93706" y2="28743"/>
                          <a14:backgroundMark x1="93706" y1="28743" x2="86713" y2="20359"/>
                          <a14:backgroundMark x1="99301" y1="59880" x2="98601" y2="59880"/>
                          <a14:backgroundMark x1="66434" y1="29341" x2="66434" y2="29341"/>
                          <a14:backgroundMark x1="65734" y1="28144" x2="65734" y2="28144"/>
                          <a14:backgroundMark x1="67832" y1="26946" x2="67832" y2="26946"/>
                          <a14:backgroundMark x1="64336" y1="36527" x2="64336" y2="36527"/>
                          <a14:backgroundMark x1="63636" y1="30539" x2="63636" y2="30539"/>
                          <a14:backgroundMark x1="65734" y1="27545" x2="65734" y2="27545"/>
                          <a14:backgroundMark x1="72028" y1="48503" x2="83916" y2="38323"/>
                          <a14:backgroundMark x1="72028" y1="50299" x2="89510" y2="41317"/>
                          <a14:backgroundMark x1="66434" y1="50898" x2="69930" y2="50299"/>
                          <a14:backgroundMark x1="67832" y1="48503" x2="87413" y2="38323"/>
                          <a14:backgroundMark x1="74825" y1="46707" x2="93706" y2="36527"/>
                          <a14:backgroundMark x1="94406" y1="36527" x2="94406" y2="36527"/>
                          <a14:backgroundMark x1="94406" y1="41916" x2="74825" y2="49102"/>
                          <a14:backgroundMark x1="91608" y1="35928" x2="83916" y2="34731"/>
                          <a14:backgroundMark x1="72727" y1="44910" x2="68531" y2="44910"/>
                          <a14:backgroundMark x1="67832" y1="56287" x2="76923" y2="53892"/>
                          <a14:backgroundMark x1="64336" y1="52096" x2="68531" y2="46707"/>
                          <a14:backgroundMark x1="65734" y1="48503" x2="69930" y2="43713"/>
                          <a14:backgroundMark x1="63636" y1="48503" x2="67832" y2="50898"/>
                        </a14:backgroundRemoval>
                      </a14:imgEffect>
                    </a14:imgLayer>
                  </a14:imgProps>
                </a:ext>
                <a:ext uri="{28A0092B-C50C-407E-A947-70E740481C1C}">
                  <a14:useLocalDpi xmlns:a14="http://schemas.microsoft.com/office/drawing/2010/main" val="0"/>
                </a:ext>
              </a:extLst>
            </a:blip>
            <a:srcRect/>
            <a:stretch/>
          </p:blipFill>
          <p:spPr>
            <a:xfrm>
              <a:off x="4582533" y="1714636"/>
              <a:ext cx="898849" cy="1018120"/>
            </a:xfrm>
            <a:prstGeom prst="rect">
              <a:avLst/>
            </a:prstGeom>
          </p:spPr>
        </p:pic>
        <p:pic>
          <p:nvPicPr>
            <p:cNvPr id="6" name="図 5">
              <a:extLst>
                <a:ext uri="{FF2B5EF4-FFF2-40B4-BE49-F238E27FC236}">
                  <a16:creationId xmlns:a16="http://schemas.microsoft.com/office/drawing/2014/main" xmlns="" id="{D9E9F9C1-8045-430F-A021-AD1C5C218D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76258">
              <a:off x="5099448" y="1781546"/>
              <a:ext cx="308176" cy="211173"/>
            </a:xfrm>
            <a:prstGeom prst="rect">
              <a:avLst/>
            </a:prstGeom>
          </p:spPr>
        </p:pic>
        <p:pic>
          <p:nvPicPr>
            <p:cNvPr id="8" name="図 7">
              <a:extLst>
                <a:ext uri="{FF2B5EF4-FFF2-40B4-BE49-F238E27FC236}">
                  <a16:creationId xmlns:a16="http://schemas.microsoft.com/office/drawing/2014/main" xmlns="" id="{6D53A9AA-E225-422F-9343-9826BFAE1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76258">
              <a:off x="5100005" y="1918231"/>
              <a:ext cx="406344" cy="278441"/>
            </a:xfrm>
            <a:prstGeom prst="rect">
              <a:avLst/>
            </a:prstGeom>
          </p:spPr>
        </p:pic>
      </p:grpSp>
    </p:spTree>
    <p:extLst>
      <p:ext uri="{BB962C8B-B14F-4D97-AF65-F5344CB8AC3E}">
        <p14:creationId xmlns:p14="http://schemas.microsoft.com/office/powerpoint/2010/main" val="330163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28311FEA-BB6D-4923-BF65-0B4C2E722EBE}"/>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xmlns="" id="{E8B6523A-14DB-44BD-8170-9EB877F75B1B}"/>
              </a:ext>
            </a:extLst>
          </p:cNvPr>
          <p:cNvSpPr txBox="1"/>
          <p:nvPr/>
        </p:nvSpPr>
        <p:spPr>
          <a:xfrm>
            <a:off x="616488" y="516628"/>
            <a:ext cx="4126962"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　　　　に期待できる効果</a:t>
            </a:r>
            <a:endParaRPr kumimoji="1" lang="ja-JP" altLang="en-US" sz="2800" b="1" u="sng"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xmlns="" id="{D5DDF216-0791-4DC4-AABA-448D69805176}"/>
              </a:ext>
            </a:extLst>
          </p:cNvPr>
          <p:cNvSpPr txBox="1"/>
          <p:nvPr/>
        </p:nvSpPr>
        <p:spPr>
          <a:xfrm>
            <a:off x="778817" y="1482569"/>
            <a:ext cx="11117810" cy="3892861"/>
          </a:xfrm>
          <a:prstGeom prst="rect">
            <a:avLst/>
          </a:prstGeom>
          <a:noFill/>
        </p:spPr>
        <p:txBody>
          <a:bodyPr wrap="square" rtlCol="0">
            <a:spAutoFit/>
          </a:bodyPr>
          <a:lstStyle/>
          <a:p>
            <a:pPr>
              <a:lnSpc>
                <a:spcPct val="150000"/>
              </a:lnSpc>
            </a:pPr>
            <a:r>
              <a:rPr lang="ja-JP" altLang="en-US" sz="2400" u="sng" dirty="0">
                <a:latin typeface="Meiryo UI" panose="020B0604030504040204" pitchFamily="50" charset="-128"/>
                <a:ea typeface="Meiryo UI" panose="020B0604030504040204" pitchFamily="50" charset="-128"/>
              </a:rPr>
              <a:t>・どこにいても簡単に埼玉県の農産物を購入できる。</a:t>
            </a:r>
            <a:endParaRPr kumimoji="1" lang="en-US" altLang="ja-JP" sz="2400" u="sng" dirty="0">
              <a:latin typeface="Meiryo UI" panose="020B0604030504040204" pitchFamily="50" charset="-128"/>
              <a:ea typeface="Meiryo UI" panose="020B0604030504040204" pitchFamily="50" charset="-128"/>
            </a:endParaRPr>
          </a:p>
          <a:p>
            <a:pPr>
              <a:lnSpc>
                <a:spcPct val="150000"/>
              </a:lnSpc>
            </a:pPr>
            <a:endParaRPr kumimoji="1" lang="en-US" altLang="ja-JP" sz="2400" u="sng" dirty="0">
              <a:latin typeface="Meiryo UI" panose="020B0604030504040204" pitchFamily="50" charset="-128"/>
              <a:ea typeface="Meiryo UI" panose="020B0604030504040204" pitchFamily="50" charset="-128"/>
            </a:endParaRPr>
          </a:p>
          <a:p>
            <a:pPr>
              <a:lnSpc>
                <a:spcPct val="150000"/>
              </a:lnSpc>
            </a:pPr>
            <a:r>
              <a:rPr kumimoji="1" lang="ja-JP" altLang="en-US" sz="2400" u="sng" dirty="0">
                <a:latin typeface="Meiryo UI" panose="020B0604030504040204" pitchFamily="50" charset="-128"/>
                <a:ea typeface="Meiryo UI" panose="020B0604030504040204" pitchFamily="50" charset="-128"/>
              </a:rPr>
              <a:t>・埼玉県に特化した</a:t>
            </a:r>
            <a:r>
              <a:rPr kumimoji="1" lang="en-US" altLang="ja-JP" sz="2400" u="sng" dirty="0">
                <a:latin typeface="Meiryo UI" panose="020B0604030504040204" pitchFamily="50" charset="-128"/>
                <a:ea typeface="Meiryo UI" panose="020B0604030504040204" pitchFamily="50" charset="-128"/>
              </a:rPr>
              <a:t>EC</a:t>
            </a:r>
            <a:r>
              <a:rPr kumimoji="1" lang="ja-JP" altLang="en-US" sz="2400" u="sng" dirty="0">
                <a:latin typeface="Meiryo UI" panose="020B0604030504040204" pitchFamily="50" charset="-128"/>
                <a:ea typeface="Meiryo UI" panose="020B0604030504040204" pitchFamily="50" charset="-128"/>
              </a:rPr>
              <a:t>サイトを通して、</a:t>
            </a:r>
            <a:r>
              <a:rPr lang="ja-JP" altLang="en-US" sz="2400" u="sng" dirty="0">
                <a:latin typeface="Meiryo UI" panose="020B0604030504040204" pitchFamily="50" charset="-128"/>
                <a:ea typeface="Meiryo UI" panose="020B0604030504040204" pitchFamily="50" charset="-128"/>
              </a:rPr>
              <a:t>埼玉ブランドの知名度向上が見込まれる。</a:t>
            </a:r>
            <a:endParaRPr lang="en-US" altLang="ja-JP" sz="2400" u="sng" dirty="0">
              <a:latin typeface="Meiryo UI" panose="020B0604030504040204" pitchFamily="50" charset="-128"/>
              <a:ea typeface="Meiryo UI" panose="020B0604030504040204" pitchFamily="50" charset="-128"/>
            </a:endParaRPr>
          </a:p>
          <a:p>
            <a:pPr>
              <a:lnSpc>
                <a:spcPct val="150000"/>
              </a:lnSpc>
            </a:pPr>
            <a:endParaRPr kumimoji="1" lang="en-US" altLang="ja-JP" sz="2400" u="sng" dirty="0">
              <a:latin typeface="Meiryo UI" panose="020B0604030504040204" pitchFamily="50" charset="-128"/>
              <a:ea typeface="Meiryo UI" panose="020B0604030504040204" pitchFamily="50" charset="-128"/>
            </a:endParaRPr>
          </a:p>
          <a:p>
            <a:pPr>
              <a:lnSpc>
                <a:spcPct val="150000"/>
              </a:lnSpc>
            </a:pPr>
            <a:r>
              <a:rPr kumimoji="1" lang="ja-JP" altLang="en-US" sz="2400" u="sng" dirty="0">
                <a:latin typeface="Meiryo UI" panose="020B0604030504040204" pitchFamily="50" charset="-128"/>
                <a:ea typeface="Meiryo UI" panose="020B0604030504040204" pitchFamily="50" charset="-128"/>
              </a:rPr>
              <a:t>・生産者が生産物を直接出品できるため、</a:t>
            </a:r>
            <a:r>
              <a:rPr lang="ja-JP" altLang="en-US" sz="2400" u="sng" dirty="0">
                <a:latin typeface="Meiryo UI" panose="020B0604030504040204" pitchFamily="50" charset="-128"/>
                <a:ea typeface="Meiryo UI" panose="020B0604030504040204" pitchFamily="50" charset="-128"/>
              </a:rPr>
              <a:t>希少な農産物や</a:t>
            </a:r>
            <a:r>
              <a:rPr kumimoji="1" lang="ja-JP" altLang="en-US" sz="2400" u="sng" dirty="0">
                <a:latin typeface="Meiryo UI" panose="020B0604030504040204" pitchFamily="50" charset="-128"/>
                <a:ea typeface="Meiryo UI" panose="020B0604030504040204" pitchFamily="50" charset="-128"/>
              </a:rPr>
              <a:t>不揃い食材</a:t>
            </a:r>
            <a:r>
              <a:rPr lang="ja-JP" altLang="en-US" sz="2400" u="sng" dirty="0">
                <a:latin typeface="Meiryo UI" panose="020B0604030504040204" pitchFamily="50" charset="-128"/>
                <a:ea typeface="Meiryo UI" panose="020B0604030504040204" pitchFamily="50" charset="-128"/>
              </a:rPr>
              <a:t>等が販売しやすい。</a:t>
            </a:r>
            <a:endParaRPr kumimoji="1" lang="en-US" altLang="ja-JP" sz="2400" u="sng" dirty="0">
              <a:latin typeface="Meiryo UI" panose="020B0604030504040204" pitchFamily="50" charset="-128"/>
              <a:ea typeface="Meiryo UI" panose="020B0604030504040204" pitchFamily="50" charset="-128"/>
            </a:endParaRPr>
          </a:p>
          <a:p>
            <a:pPr>
              <a:lnSpc>
                <a:spcPct val="150000"/>
              </a:lnSpc>
            </a:pPr>
            <a:endParaRPr kumimoji="1" lang="en-US" altLang="ja-JP" sz="2400" u="sng" dirty="0">
              <a:latin typeface="Meiryo UI" panose="020B0604030504040204" pitchFamily="50" charset="-128"/>
              <a:ea typeface="Meiryo UI" panose="020B0604030504040204" pitchFamily="50" charset="-128"/>
            </a:endParaRPr>
          </a:p>
          <a:p>
            <a:pPr>
              <a:lnSpc>
                <a:spcPct val="150000"/>
              </a:lnSpc>
            </a:pPr>
            <a:r>
              <a:rPr kumimoji="1" lang="ja-JP" altLang="en-US" sz="2400" u="sng" dirty="0">
                <a:latin typeface="Meiryo UI" panose="020B0604030504040204" pitchFamily="50" charset="-128"/>
                <a:ea typeface="Meiryo UI" panose="020B0604030504040204" pitchFamily="50" charset="-128"/>
              </a:rPr>
              <a:t>・埼玉県の農業について情報発信することで、農業活性化が見込まれる。</a:t>
            </a:r>
            <a:endParaRPr kumimoji="1" lang="en-US" altLang="ja-JP" sz="2400" u="sng"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xmlns="" id="{C9FE1E45-1F28-4373-B513-2292D50EA092}"/>
              </a:ext>
            </a:extLst>
          </p:cNvPr>
          <p:cNvGrpSpPr/>
          <p:nvPr/>
        </p:nvGrpSpPr>
        <p:grpSpPr>
          <a:xfrm>
            <a:off x="10586906" y="5990679"/>
            <a:ext cx="1250765" cy="478522"/>
            <a:chOff x="10586906" y="5990679"/>
            <a:chExt cx="1250765" cy="478522"/>
          </a:xfrm>
        </p:grpSpPr>
        <p:pic>
          <p:nvPicPr>
            <p:cNvPr id="14" name="図 13" descr="アイコン&#10;&#10;自動的に生成された説明">
              <a:extLst>
                <a:ext uri="{FF2B5EF4-FFF2-40B4-BE49-F238E27FC236}">
                  <a16:creationId xmlns:a16="http://schemas.microsoft.com/office/drawing/2014/main" xmlns="" id="{EF660B3B-A2E8-4F34-ACA6-938F67ADC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15" name="図 14">
              <a:extLst>
                <a:ext uri="{FF2B5EF4-FFF2-40B4-BE49-F238E27FC236}">
                  <a16:creationId xmlns:a16="http://schemas.microsoft.com/office/drawing/2014/main" xmlns="" id="{8AB59229-5403-436A-89A9-76897A470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pic>
        <p:nvPicPr>
          <p:cNvPr id="2" name="図 1">
            <a:extLst>
              <a:ext uri="{FF2B5EF4-FFF2-40B4-BE49-F238E27FC236}">
                <a16:creationId xmlns:a16="http://schemas.microsoft.com/office/drawing/2014/main" xmlns="" id="{5CA03F74-FE97-4FA6-9728-20425A9B30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21" y="558770"/>
            <a:ext cx="1078277" cy="481078"/>
          </a:xfrm>
          <a:prstGeom prst="rect">
            <a:avLst/>
          </a:prstGeom>
        </p:spPr>
      </p:pic>
      <p:sp>
        <p:nvSpPr>
          <p:cNvPr id="4" name="テキスト ボックス 3">
            <a:extLst>
              <a:ext uri="{FF2B5EF4-FFF2-40B4-BE49-F238E27FC236}">
                <a16:creationId xmlns:a16="http://schemas.microsoft.com/office/drawing/2014/main" xmlns="" id="{72A598B3-D74E-4C9C-9269-6F25E21026C5}"/>
              </a:ext>
            </a:extLst>
          </p:cNvPr>
          <p:cNvSpPr txBox="1"/>
          <p:nvPr/>
        </p:nvSpPr>
        <p:spPr>
          <a:xfrm>
            <a:off x="616488" y="400366"/>
            <a:ext cx="445148" cy="261610"/>
          </a:xfrm>
          <a:prstGeom prst="rect">
            <a:avLst/>
          </a:prstGeom>
          <a:noFill/>
        </p:spPr>
        <p:txBody>
          <a:bodyPr wrap="square" rtlCol="0">
            <a:spAutoFit/>
          </a:bodyPr>
          <a:lstStyle/>
          <a:p>
            <a:pPr algn="dist"/>
            <a:r>
              <a:rPr kumimoji="1" lang="ja-JP" altLang="en-US" sz="1100" b="1" dirty="0">
                <a:ln w="19050">
                  <a:noFill/>
                </a:ln>
                <a:solidFill>
                  <a:srgbClr val="FF6600"/>
                </a:solidFill>
                <a:latin typeface="Meiryo UI" panose="020B0604030504040204" pitchFamily="50" charset="-128"/>
                <a:ea typeface="Meiryo UI" panose="020B0604030504040204" pitchFamily="50" charset="-128"/>
                <a:cs typeface="Microsoft New Tai Lue" panose="020B0502040204020203" pitchFamily="34" charset="0"/>
              </a:rPr>
              <a:t>さい</a:t>
            </a:r>
          </a:p>
        </p:txBody>
      </p:sp>
    </p:spTree>
    <p:extLst>
      <p:ext uri="{BB962C8B-B14F-4D97-AF65-F5344CB8AC3E}">
        <p14:creationId xmlns:p14="http://schemas.microsoft.com/office/powerpoint/2010/main" val="371564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BE13FCDE-76DB-415C-A9E5-60A34F829B97}"/>
              </a:ext>
            </a:extLst>
          </p:cNvPr>
          <p:cNvSpPr txBox="1"/>
          <p:nvPr/>
        </p:nvSpPr>
        <p:spPr>
          <a:xfrm>
            <a:off x="714373" y="2262613"/>
            <a:ext cx="9956262"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本資料で使用している写真・イラストは全て著作権フリーの素材を使用。</a:t>
            </a:r>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xmlns="" id="{1E477578-9730-473F-8CFA-09ABDCDD082A}"/>
              </a:ext>
            </a:extLst>
          </p:cNvPr>
          <p:cNvSpPr txBox="1"/>
          <p:nvPr/>
        </p:nvSpPr>
        <p:spPr>
          <a:xfrm>
            <a:off x="714373" y="1148010"/>
            <a:ext cx="11658602" cy="923330"/>
          </a:xfrm>
          <a:prstGeom prst="rect">
            <a:avLst/>
          </a:prstGeom>
          <a:noFill/>
        </p:spPr>
        <p:txBody>
          <a:bodyPr wrap="square">
            <a:spAutoFit/>
          </a:bodyPr>
          <a:lstStyle/>
          <a:p>
            <a:r>
              <a:rPr lang="ja-JP" altLang="en-US" b="0" i="0" dirty="0">
                <a:solidFill>
                  <a:srgbClr val="000000"/>
                </a:solidFill>
                <a:effectLst/>
                <a:latin typeface="Meiryo UI" panose="020B0604030504040204" pitchFamily="50" charset="-128"/>
                <a:ea typeface="Meiryo UI" panose="020B0604030504040204" pitchFamily="50" charset="-128"/>
              </a:rPr>
              <a:t>出典 </a:t>
            </a:r>
            <a:r>
              <a:rPr lang="en-US" altLang="ja-JP" b="0" i="0" dirty="0">
                <a:solidFill>
                  <a:srgbClr val="000000"/>
                </a:solidFill>
                <a:effectLst/>
                <a:latin typeface="Meiryo UI" panose="020B0604030504040204" pitchFamily="50" charset="-128"/>
                <a:ea typeface="Meiryo UI" panose="020B0604030504040204" pitchFamily="50" charset="-128"/>
              </a:rPr>
              <a:t>1. : </a:t>
            </a:r>
            <a:r>
              <a:rPr lang="ja-JP" altLang="en-US" b="0" i="0" dirty="0">
                <a:solidFill>
                  <a:srgbClr val="000000"/>
                </a:solidFill>
                <a:effectLst/>
                <a:latin typeface="Meiryo UI" panose="020B0604030504040204" pitchFamily="50" charset="-128"/>
                <a:ea typeface="Meiryo UI" panose="020B0604030504040204" pitchFamily="50" charset="-128"/>
              </a:rPr>
              <a:t>農林水産省</a:t>
            </a:r>
            <a:r>
              <a:rPr lang="en-US" altLang="ja-JP" b="0" i="0" dirty="0">
                <a:solidFill>
                  <a:srgbClr val="000000"/>
                </a:solidFill>
                <a:effectLst/>
                <a:latin typeface="Meiryo UI" panose="020B0604030504040204" pitchFamily="50" charset="-128"/>
                <a:ea typeface="Meiryo UI" panose="020B0604030504040204" pitchFamily="50" charset="-128"/>
              </a:rPr>
              <a:t>Web</a:t>
            </a:r>
            <a:r>
              <a:rPr lang="ja-JP" altLang="en-US" b="0" i="0" dirty="0">
                <a:solidFill>
                  <a:srgbClr val="000000"/>
                </a:solidFill>
                <a:effectLst/>
                <a:latin typeface="Meiryo UI" panose="020B0604030504040204" pitchFamily="50" charset="-128"/>
                <a:ea typeface="Meiryo UI" panose="020B0604030504040204" pitchFamily="50" charset="-128"/>
              </a:rPr>
              <a:t>サイト</a:t>
            </a:r>
            <a:endParaRPr lang="en-US" altLang="ja-JP" b="0" i="0" dirty="0">
              <a:solidFill>
                <a:srgbClr val="000000"/>
              </a:solidFill>
              <a:effectLst/>
              <a:latin typeface="Meiryo UI" panose="020B0604030504040204" pitchFamily="50" charset="-128"/>
              <a:ea typeface="Meiryo UI" panose="020B0604030504040204" pitchFamily="50" charset="-128"/>
            </a:endParaRPr>
          </a:p>
          <a:p>
            <a:r>
              <a:rPr lang="en-US" altLang="ja-JP" dirty="0">
                <a:solidFill>
                  <a:srgbClr val="000000"/>
                </a:solidFill>
                <a:latin typeface="Meiryo UI" panose="020B0604030504040204" pitchFamily="50" charset="-128"/>
                <a:ea typeface="Meiryo UI" panose="020B0604030504040204" pitchFamily="50" charset="-128"/>
              </a:rPr>
              <a:t>            </a:t>
            </a:r>
            <a:r>
              <a:rPr lang="en-US" altLang="ja-JP" b="0" i="0" dirty="0">
                <a:solidFill>
                  <a:srgbClr val="000000"/>
                </a:solidFill>
                <a:effectLst/>
                <a:latin typeface="Meiryo UI" panose="020B0604030504040204" pitchFamily="50" charset="-128"/>
                <a:ea typeface="Meiryo UI" panose="020B0604030504040204" pitchFamily="50" charset="-128"/>
              </a:rPr>
              <a:t>(</a:t>
            </a:r>
            <a:r>
              <a:rPr lang="en-US" altLang="ja-JP" b="0" i="0" dirty="0">
                <a:solidFill>
                  <a:srgbClr val="000000"/>
                </a:solidFill>
                <a:effectLst/>
                <a:latin typeface="Meiryo UI" panose="020B0604030504040204" pitchFamily="50" charset="-128"/>
                <a:ea typeface="Meiryo UI" panose="020B0604030504040204" pitchFamily="50" charset="-128"/>
                <a:hlinkClick r:id="rId2"/>
              </a:rPr>
              <a:t>https://www.maff.go.jp/j/seisan/gizyutu/gap/g_summary/</a:t>
            </a:r>
            <a:r>
              <a:rPr lang="en-US" altLang="ja-JP" b="0" i="0" dirty="0">
                <a:solidFill>
                  <a:srgbClr val="000000"/>
                </a:solidFill>
                <a:effectLst/>
                <a:latin typeface="Meiryo UI" panose="020B0604030504040204" pitchFamily="50" charset="-128"/>
                <a:ea typeface="Meiryo UI" panose="020B0604030504040204" pitchFamily="50" charset="-128"/>
              </a:rPr>
              <a:t>)</a:t>
            </a:r>
            <a:r>
              <a:rPr lang="ja-JP" altLang="en-US" b="0" i="0" dirty="0">
                <a:solidFill>
                  <a:srgbClr val="000000"/>
                </a:solidFill>
                <a:effectLst/>
                <a:latin typeface="Meiryo UI" panose="020B0604030504040204" pitchFamily="50" charset="-128"/>
                <a:ea typeface="Meiryo UI" panose="020B0604030504040204" pitchFamily="50" charset="-128"/>
              </a:rPr>
              <a:t>を加工して作成。</a:t>
            </a:r>
            <a:endParaRPr lang="en-US" altLang="ja-JP" b="0" i="0" dirty="0">
              <a:solidFill>
                <a:srgbClr val="000000"/>
              </a:solidFill>
              <a:effectLst/>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en-US" altLang="ja-JP" b="0" i="0" dirty="0">
                <a:solidFill>
                  <a:srgbClr val="000000"/>
                </a:solidFill>
                <a:effectLst/>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2020</a:t>
            </a:r>
            <a:r>
              <a:rPr lang="ja-JP" altLang="en-US" b="0" i="0" dirty="0">
                <a:solidFill>
                  <a:srgbClr val="000000"/>
                </a:solidFill>
                <a:effectLst/>
                <a:latin typeface="Meiryo UI" panose="020B0604030504040204" pitchFamily="50" charset="-128"/>
                <a:ea typeface="Meiryo UI" panose="020B0604030504040204" pitchFamily="50" charset="-128"/>
              </a:rPr>
              <a:t>年</a:t>
            </a:r>
            <a:r>
              <a:rPr lang="en-US" altLang="ja-JP" b="0" i="0" dirty="0">
                <a:solidFill>
                  <a:srgbClr val="000000"/>
                </a:solidFill>
                <a:effectLst/>
                <a:latin typeface="Meiryo UI" panose="020B0604030504040204" pitchFamily="50" charset="-128"/>
                <a:ea typeface="Meiryo UI" panose="020B0604030504040204" pitchFamily="50" charset="-128"/>
              </a:rPr>
              <a:t>9</a:t>
            </a:r>
            <a:r>
              <a:rPr lang="ja-JP" altLang="en-US" b="0" i="0" dirty="0">
                <a:solidFill>
                  <a:srgbClr val="000000"/>
                </a:solidFill>
                <a:effectLst/>
                <a:latin typeface="Meiryo UI" panose="020B0604030504040204" pitchFamily="50" charset="-128"/>
                <a:ea typeface="Meiryo UI" panose="020B0604030504040204" pitchFamily="50" charset="-128"/>
              </a:rPr>
              <a:t>月</a:t>
            </a:r>
            <a:r>
              <a:rPr lang="en-US" altLang="ja-JP" dirty="0">
                <a:solidFill>
                  <a:srgbClr val="000000"/>
                </a:solidFill>
                <a:latin typeface="Meiryo UI" panose="020B0604030504040204" pitchFamily="50" charset="-128"/>
                <a:ea typeface="Meiryo UI" panose="020B0604030504040204" pitchFamily="50" charset="-128"/>
              </a:rPr>
              <a:t>28</a:t>
            </a:r>
            <a:r>
              <a:rPr lang="ja-JP" altLang="en-US" b="0" i="0" dirty="0">
                <a:solidFill>
                  <a:srgbClr val="000000"/>
                </a:solidFill>
                <a:effectLst/>
                <a:latin typeface="Meiryo UI" panose="020B0604030504040204" pitchFamily="50" charset="-128"/>
                <a:ea typeface="Meiryo UI" panose="020B0604030504040204" pitchFamily="50" charset="-128"/>
              </a:rPr>
              <a:t>日に利用</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xmlns="" id="{E3A8A888-C5BE-4A44-ABE7-CE8BCE8920D7}"/>
              </a:ext>
            </a:extLst>
          </p:cNvPr>
          <p:cNvSpPr txBox="1"/>
          <p:nvPr/>
        </p:nvSpPr>
        <p:spPr>
          <a:xfrm>
            <a:off x="616488" y="528767"/>
            <a:ext cx="6096000" cy="523220"/>
          </a:xfrm>
          <a:prstGeom prst="rect">
            <a:avLst/>
          </a:prstGeom>
          <a:noFill/>
        </p:spPr>
        <p:txBody>
          <a:bodyPr wrap="square">
            <a:spAutoFit/>
          </a:bodyPr>
          <a:lstStyle/>
          <a:p>
            <a:pPr algn="l"/>
            <a:r>
              <a:rPr lang="ja-JP" altLang="en-US" sz="2800" b="1" i="0" u="sng" dirty="0">
                <a:solidFill>
                  <a:srgbClr val="000000"/>
                </a:solidFill>
                <a:effectLst/>
                <a:latin typeface="Meiryo UI" panose="020B0604030504040204" pitchFamily="50" charset="-128"/>
                <a:ea typeface="Meiryo UI" panose="020B0604030504040204" pitchFamily="50" charset="-128"/>
              </a:rPr>
              <a:t>脚注</a:t>
            </a:r>
          </a:p>
        </p:txBody>
      </p:sp>
      <p:sp>
        <p:nvSpPr>
          <p:cNvPr id="13" name="テキスト ボックス 12">
            <a:extLst>
              <a:ext uri="{FF2B5EF4-FFF2-40B4-BE49-F238E27FC236}">
                <a16:creationId xmlns:a16="http://schemas.microsoft.com/office/drawing/2014/main" xmlns="" id="{A77F7BB3-BFCD-4FF7-9A30-0F28C4EA060E}"/>
              </a:ext>
            </a:extLst>
          </p:cNvPr>
          <p:cNvSpPr txBox="1"/>
          <p:nvPr/>
        </p:nvSpPr>
        <p:spPr>
          <a:xfrm>
            <a:off x="714373" y="2640824"/>
            <a:ext cx="995626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・彩まるのロゴ　　　　　は、オリジナル作成。</a:t>
            </a:r>
            <a:endParaRPr kumimoji="1" lang="en-US" altLang="ja-JP"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xmlns="" id="{633B46F1-9788-4FC3-928F-84A7B6EFA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834" y="2635769"/>
            <a:ext cx="839141" cy="374387"/>
          </a:xfrm>
          <a:prstGeom prst="rect">
            <a:avLst/>
          </a:prstGeom>
        </p:spPr>
      </p:pic>
    </p:spTree>
    <p:extLst>
      <p:ext uri="{BB962C8B-B14F-4D97-AF65-F5344CB8AC3E}">
        <p14:creationId xmlns:p14="http://schemas.microsoft.com/office/powerpoint/2010/main" val="310589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0AD8EFB2-119C-4D47-918E-7455B97EEBB8}"/>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xmlns="" id="{E9587466-7CD6-44CB-A83A-824FE0F6B7A4}"/>
              </a:ext>
            </a:extLst>
          </p:cNvPr>
          <p:cNvSpPr txBox="1"/>
          <p:nvPr/>
        </p:nvSpPr>
        <p:spPr>
          <a:xfrm>
            <a:off x="616488" y="524155"/>
            <a:ext cx="3832317" cy="800219"/>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アイディアの背景</a:t>
            </a:r>
            <a:endParaRPr lang="en-US" altLang="ja-JP" u="sng" dirty="0">
              <a:latin typeface="Meiryo UI" panose="020B0604030504040204" pitchFamily="50" charset="-128"/>
              <a:ea typeface="Meiryo UI" panose="020B0604030504040204" pitchFamily="50" charset="-128"/>
            </a:endParaRPr>
          </a:p>
          <a:p>
            <a:endParaRPr kumimoji="1" lang="ja-JP" altLang="en-US" u="sng"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xmlns="" id="{DBC5B062-B845-4620-BACB-92701216B281}"/>
              </a:ext>
            </a:extLst>
          </p:cNvPr>
          <p:cNvSpPr/>
          <p:nvPr/>
        </p:nvSpPr>
        <p:spPr>
          <a:xfrm>
            <a:off x="753983" y="1296633"/>
            <a:ext cx="10340754" cy="412934"/>
          </a:xfrm>
          <a:prstGeom prst="rect">
            <a:avLst/>
          </a:prstGeom>
        </p:spPr>
        <p:txBody>
          <a:bodyPr wrap="square">
            <a:spAutoFit/>
          </a:bodyPr>
          <a:lstStyle/>
          <a:p>
            <a:pPr>
              <a:lnSpc>
                <a:spcPts val="2500"/>
              </a:lnSpc>
            </a:pPr>
            <a:r>
              <a:rPr lang="ja-JP" altLang="en-US" sz="2400" b="1" dirty="0">
                <a:latin typeface="Meiryo UI" panose="020B0604030504040204" pitchFamily="50" charset="-128"/>
                <a:ea typeface="Meiryo UI" panose="020B0604030504040204" pitchFamily="50" charset="-128"/>
              </a:rPr>
              <a:t>～私が</a:t>
            </a:r>
            <a:r>
              <a:rPr lang="en-US" altLang="ja-JP" sz="2400" b="1" dirty="0">
                <a:latin typeface="Meiryo UI" panose="020B0604030504040204" pitchFamily="50" charset="-128"/>
                <a:ea typeface="Meiryo UI" panose="020B0604030504040204" pitchFamily="50" charset="-128"/>
              </a:rPr>
              <a:t>EC</a:t>
            </a:r>
            <a:r>
              <a:rPr lang="ja-JP" altLang="en-US" sz="2400" b="1" dirty="0">
                <a:latin typeface="Meiryo UI" panose="020B0604030504040204" pitchFamily="50" charset="-128"/>
                <a:ea typeface="Meiryo UI" panose="020B0604030504040204" pitchFamily="50" charset="-128"/>
              </a:rPr>
              <a:t>サイト　　　　　を提案する</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つの背景</a:t>
            </a:r>
            <a:r>
              <a:rPr lang="ja-JP" altLang="en-US" sz="2400" b="1" dirty="0" smtClean="0">
                <a:latin typeface="Meiryo UI" panose="020B0604030504040204" pitchFamily="50" charset="-128"/>
                <a:ea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xmlns="" id="{F9F86310-8682-4844-BA84-9B3A1522C7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903" y="1215567"/>
            <a:ext cx="1170256" cy="529354"/>
          </a:xfrm>
          <a:prstGeom prst="rect">
            <a:avLst/>
          </a:prstGeom>
        </p:spPr>
      </p:pic>
      <p:grpSp>
        <p:nvGrpSpPr>
          <p:cNvPr id="23" name="グループ化 22">
            <a:extLst>
              <a:ext uri="{FF2B5EF4-FFF2-40B4-BE49-F238E27FC236}">
                <a16:creationId xmlns:a16="http://schemas.microsoft.com/office/drawing/2014/main" xmlns="" id="{7F1D6B58-7E53-41EA-93BD-9C4FCDCE3FC9}"/>
              </a:ext>
            </a:extLst>
          </p:cNvPr>
          <p:cNvGrpSpPr/>
          <p:nvPr/>
        </p:nvGrpSpPr>
        <p:grpSpPr>
          <a:xfrm>
            <a:off x="10586906" y="5990679"/>
            <a:ext cx="1250765" cy="478522"/>
            <a:chOff x="10586906" y="5990679"/>
            <a:chExt cx="1250765" cy="478522"/>
          </a:xfrm>
        </p:grpSpPr>
        <p:pic>
          <p:nvPicPr>
            <p:cNvPr id="24" name="図 23" descr="アイコン&#10;&#10;自動的に生成された説明">
              <a:extLst>
                <a:ext uri="{FF2B5EF4-FFF2-40B4-BE49-F238E27FC236}">
                  <a16:creationId xmlns:a16="http://schemas.microsoft.com/office/drawing/2014/main" xmlns="" id="{6409B27C-0890-43D9-9FE2-392CCC8FB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25" name="図 24">
              <a:extLst>
                <a:ext uri="{FF2B5EF4-FFF2-40B4-BE49-F238E27FC236}">
                  <a16:creationId xmlns:a16="http://schemas.microsoft.com/office/drawing/2014/main" xmlns="" id="{1CBB5C72-F9EF-494F-BB80-08FB411913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sp>
        <p:nvSpPr>
          <p:cNvPr id="27" name="テキスト ボックス 26">
            <a:extLst>
              <a:ext uri="{FF2B5EF4-FFF2-40B4-BE49-F238E27FC236}">
                <a16:creationId xmlns:a16="http://schemas.microsoft.com/office/drawing/2014/main" xmlns="" id="{ECEE0F17-FA34-4B6A-9FE5-0D1BD015AB49}"/>
              </a:ext>
            </a:extLst>
          </p:cNvPr>
          <p:cNvSpPr txBox="1"/>
          <p:nvPr/>
        </p:nvSpPr>
        <p:spPr>
          <a:xfrm>
            <a:off x="2822903" y="1108930"/>
            <a:ext cx="397743" cy="215444"/>
          </a:xfrm>
          <a:prstGeom prst="rect">
            <a:avLst/>
          </a:prstGeom>
          <a:noFill/>
        </p:spPr>
        <p:txBody>
          <a:bodyPr wrap="square" rtlCol="0">
            <a:spAutoFit/>
          </a:bodyPr>
          <a:lstStyle/>
          <a:p>
            <a:pPr algn="dist"/>
            <a:r>
              <a:rPr kumimoji="1" lang="ja-JP" altLang="en-US" sz="800" b="1" dirty="0">
                <a:ln w="19050">
                  <a:noFill/>
                </a:ln>
                <a:solidFill>
                  <a:srgbClr val="FF6600"/>
                </a:solidFill>
                <a:latin typeface="Meiryo UI" panose="020B0604030504040204" pitchFamily="50" charset="-128"/>
                <a:ea typeface="Meiryo UI" panose="020B0604030504040204" pitchFamily="50" charset="-128"/>
                <a:cs typeface="Microsoft New Tai Lue" panose="020B0502040204020203" pitchFamily="34" charset="0"/>
              </a:rPr>
              <a:t>さい</a:t>
            </a:r>
          </a:p>
        </p:txBody>
      </p:sp>
      <p:sp>
        <p:nvSpPr>
          <p:cNvPr id="10" name="正方形/長方形 9">
            <a:extLst>
              <a:ext uri="{FF2B5EF4-FFF2-40B4-BE49-F238E27FC236}">
                <a16:creationId xmlns:a16="http://schemas.microsoft.com/office/drawing/2014/main" xmlns="" id="{DBC5B062-B845-4620-BACB-92701216B281}"/>
              </a:ext>
            </a:extLst>
          </p:cNvPr>
          <p:cNvSpPr/>
          <p:nvPr/>
        </p:nvSpPr>
        <p:spPr>
          <a:xfrm>
            <a:off x="924052" y="1736823"/>
            <a:ext cx="10340754" cy="1054135"/>
          </a:xfrm>
          <a:prstGeom prst="rect">
            <a:avLst/>
          </a:prstGeom>
        </p:spPr>
        <p:txBody>
          <a:bodyPr wrap="square">
            <a:spAutoFit/>
          </a:bodyPr>
          <a:lstStyle/>
          <a:p>
            <a:pPr>
              <a:lnSpc>
                <a:spcPts val="2500"/>
              </a:lnSpc>
            </a:pP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１つ目　近くに埼玉県産の農産物を販売しているお店が少ない。</a:t>
            </a:r>
            <a:endParaRPr lang="en-US" altLang="ja-JP" b="1"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埼玉県</a:t>
            </a:r>
            <a:r>
              <a:rPr lang="ja-JP" altLang="en-US" dirty="0">
                <a:latin typeface="Meiryo UI" panose="020B0604030504040204" pitchFamily="50" charset="-128"/>
                <a:ea typeface="Meiryo UI" panose="020B0604030504040204" pitchFamily="50" charset="-128"/>
              </a:rPr>
              <a:t>に住んでいるが、家の周り</a:t>
            </a:r>
            <a:r>
              <a:rPr lang="ja-JP" altLang="en-US" dirty="0" smtClean="0">
                <a:latin typeface="Meiryo UI" panose="020B0604030504040204" pitchFamily="50" charset="-128"/>
                <a:ea typeface="Meiryo UI" panose="020B0604030504040204" pitchFamily="50" charset="-128"/>
              </a:rPr>
              <a:t>に地元の</a:t>
            </a:r>
            <a:r>
              <a:rPr lang="ja-JP" altLang="en-US" dirty="0">
                <a:latin typeface="Meiryo UI" panose="020B0604030504040204" pitchFamily="50" charset="-128"/>
                <a:ea typeface="Meiryo UI" panose="020B0604030504040204" pitchFamily="50" charset="-128"/>
              </a:rPr>
              <a:t>農産物</a:t>
            </a:r>
            <a:r>
              <a:rPr lang="ja-JP" altLang="en-US" dirty="0" smtClean="0">
                <a:latin typeface="Meiryo UI" panose="020B0604030504040204" pitchFamily="50" charset="-128"/>
                <a:ea typeface="Meiryo UI" panose="020B0604030504040204" pitchFamily="50" charset="-128"/>
              </a:rPr>
              <a:t>を買う</a:t>
            </a:r>
            <a:r>
              <a:rPr lang="ja-JP" altLang="en-US" dirty="0">
                <a:latin typeface="Meiryo UI" panose="020B0604030504040204" pitchFamily="50" charset="-128"/>
                <a:ea typeface="Meiryo UI" panose="020B0604030504040204" pitchFamily="50" charset="-128"/>
              </a:rPr>
              <a:t>機会があまりない。</a:t>
            </a:r>
            <a:endParaRPr lang="en-US" altLang="ja-JP"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そこで、手軽に地域食材を購入できる産地直送アプリがある</a:t>
            </a:r>
            <a:r>
              <a:rPr lang="ja-JP" altLang="en-US" dirty="0" smtClean="0">
                <a:latin typeface="Meiryo UI" panose="020B0604030504040204" pitchFamily="50" charset="-128"/>
                <a:ea typeface="Meiryo UI" panose="020B0604030504040204" pitchFamily="50" charset="-128"/>
              </a:rPr>
              <a:t>と買う機会が増す。</a:t>
            </a:r>
            <a:endParaRPr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xmlns="" id="{DBC5B062-B845-4620-BACB-92701216B281}"/>
              </a:ext>
            </a:extLst>
          </p:cNvPr>
          <p:cNvSpPr/>
          <p:nvPr/>
        </p:nvSpPr>
        <p:spPr>
          <a:xfrm>
            <a:off x="909245" y="2907397"/>
            <a:ext cx="10340754" cy="1374735"/>
          </a:xfrm>
          <a:prstGeom prst="rect">
            <a:avLst/>
          </a:prstGeom>
        </p:spPr>
        <p:txBody>
          <a:bodyPr wrap="square">
            <a:spAutoFit/>
          </a:bodyPr>
          <a:lstStyle/>
          <a:p>
            <a:pPr>
              <a:lnSpc>
                <a:spcPts val="2500"/>
              </a:lnSpc>
            </a:pP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２つ目　産地直送市場に注目が集まっている。</a:t>
            </a:r>
            <a:endParaRPr lang="en-US" altLang="ja-JP" b="1"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コロナウイルス</a:t>
            </a:r>
            <a:r>
              <a:rPr lang="ja-JP" altLang="en-US" dirty="0">
                <a:latin typeface="Meiryo UI" panose="020B0604030504040204" pitchFamily="50" charset="-128"/>
                <a:ea typeface="Meiryo UI" panose="020B0604030504040204" pitchFamily="50" charset="-128"/>
              </a:rPr>
              <a:t>の影響</a:t>
            </a:r>
            <a:r>
              <a:rPr lang="ja-JP" altLang="en-US" dirty="0" smtClean="0">
                <a:latin typeface="Meiryo UI" panose="020B0604030504040204" pitchFamily="50" charset="-128"/>
                <a:ea typeface="Meiryo UI" panose="020B0604030504040204" pitchFamily="50" charset="-128"/>
              </a:rPr>
              <a:t>で、</a:t>
            </a:r>
            <a:r>
              <a:rPr lang="ja-JP" altLang="en-US" dirty="0">
                <a:latin typeface="Meiryo UI" panose="020B0604030504040204" pitchFamily="50" charset="-128"/>
                <a:ea typeface="Meiryo UI" panose="020B0604030504040204" pitchFamily="50" charset="-128"/>
              </a:rPr>
              <a:t>新たな販路と</a:t>
            </a:r>
            <a:r>
              <a:rPr lang="ja-JP" altLang="en-US" dirty="0" smtClean="0">
                <a:latin typeface="Meiryo UI" panose="020B0604030504040204" pitchFamily="50" charset="-128"/>
                <a:ea typeface="Meiryo UI" panose="020B0604030504040204" pitchFamily="50" charset="-128"/>
              </a:rPr>
              <a:t>して産地</a:t>
            </a:r>
            <a:r>
              <a:rPr lang="ja-JP" altLang="en-US" dirty="0">
                <a:latin typeface="Meiryo UI" panose="020B0604030504040204" pitchFamily="50" charset="-128"/>
                <a:ea typeface="Meiryo UI" panose="020B0604030504040204" pitchFamily="50" charset="-128"/>
              </a:rPr>
              <a:t>直送市場に注目が集まっている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県内外</a:t>
            </a:r>
            <a:r>
              <a:rPr lang="ja-JP" altLang="en-US" dirty="0">
                <a:latin typeface="Meiryo UI" panose="020B0604030504040204" pitchFamily="50" charset="-128"/>
                <a:ea typeface="Meiryo UI" panose="020B0604030504040204" pitchFamily="50" charset="-128"/>
              </a:rPr>
              <a:t>の方にも簡単に埼玉県産の農産物を</a:t>
            </a:r>
            <a:r>
              <a:rPr lang="ja-JP" altLang="en-US" dirty="0" smtClean="0">
                <a:latin typeface="Meiryo UI" panose="020B0604030504040204" pitchFamily="50" charset="-128"/>
                <a:ea typeface="Meiryo UI" panose="020B0604030504040204" pitchFamily="50" charset="-128"/>
              </a:rPr>
              <a:t>購入できる</a:t>
            </a:r>
            <a:r>
              <a:rPr lang="ja-JP" altLang="en-US" dirty="0">
                <a:latin typeface="Meiryo UI" panose="020B0604030504040204" pitchFamily="50" charset="-128"/>
                <a:ea typeface="Meiryo UI" panose="020B0604030504040204" pitchFamily="50" charset="-128"/>
              </a:rPr>
              <a:t>場を提供し</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lnSpc>
                <a:spcPts val="2500"/>
              </a:lnSpc>
            </a:pPr>
            <a:r>
              <a:rPr lang="ja-JP" altLang="en-US" dirty="0" smtClean="0">
                <a:latin typeface="Meiryo UI" panose="020B0604030504040204" pitchFamily="50" charset="-128"/>
                <a:ea typeface="Meiryo UI" panose="020B0604030504040204" pitchFamily="50" charset="-128"/>
              </a:rPr>
              <a:t>    食品</a:t>
            </a:r>
            <a:r>
              <a:rPr lang="ja-JP" altLang="en-US" dirty="0">
                <a:latin typeface="Meiryo UI" panose="020B0604030504040204" pitchFamily="50" charset="-128"/>
                <a:ea typeface="Meiryo UI" panose="020B0604030504040204" pitchFamily="50" charset="-128"/>
              </a:rPr>
              <a:t>ロス削減や埼玉ブランドの知名度向上をはかる</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xmlns="" id="{DBC5B062-B845-4620-BACB-92701216B281}"/>
              </a:ext>
            </a:extLst>
          </p:cNvPr>
          <p:cNvSpPr/>
          <p:nvPr/>
        </p:nvSpPr>
        <p:spPr>
          <a:xfrm>
            <a:off x="909245" y="4426555"/>
            <a:ext cx="10340754" cy="733534"/>
          </a:xfrm>
          <a:prstGeom prst="rect">
            <a:avLst/>
          </a:prstGeom>
        </p:spPr>
        <p:txBody>
          <a:bodyPr wrap="square">
            <a:spAutoFit/>
          </a:bodyPr>
          <a:lstStyle/>
          <a:p>
            <a:pPr>
              <a:lnSpc>
                <a:spcPts val="2500"/>
              </a:lnSpc>
            </a:pPr>
            <a:r>
              <a:rPr lang="ja-JP" altLang="en-US" dirty="0" smtClean="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つ目　埼玉県</a:t>
            </a:r>
            <a:r>
              <a:rPr lang="ja-JP" altLang="en-US" b="1" dirty="0" smtClean="0">
                <a:latin typeface="Meiryo UI" panose="020B0604030504040204" pitchFamily="50" charset="-128"/>
                <a:ea typeface="Meiryo UI" panose="020B0604030504040204" pitchFamily="50" charset="-128"/>
              </a:rPr>
              <a:t>の最新農業情報の取り組み</a:t>
            </a:r>
            <a:r>
              <a:rPr lang="ja-JP" altLang="en-US" b="1" dirty="0">
                <a:latin typeface="Meiryo UI" panose="020B0604030504040204" pitchFamily="50" charset="-128"/>
                <a:ea typeface="Meiryo UI" panose="020B0604030504040204" pitchFamily="50" charset="-128"/>
              </a:rPr>
              <a:t>を発信</a:t>
            </a:r>
            <a:r>
              <a:rPr lang="ja-JP" altLang="en-US" b="1" dirty="0" smtClean="0">
                <a:latin typeface="Meiryo UI" panose="020B0604030504040204" pitchFamily="50" charset="-128"/>
                <a:ea typeface="Meiryo UI" panose="020B0604030504040204" pitchFamily="50" charset="-128"/>
              </a:rPr>
              <a:t>し、興味を持ってもらう。</a:t>
            </a:r>
            <a:endParaRPr lang="en-US" altLang="ja-JP" b="1" dirty="0" smtClean="0">
              <a:latin typeface="Meiryo UI" panose="020B0604030504040204" pitchFamily="50" charset="-128"/>
              <a:ea typeface="Meiryo UI" panose="020B0604030504040204" pitchFamily="50" charset="-128"/>
            </a:endParaRPr>
          </a:p>
          <a:p>
            <a:pPr>
              <a:lnSpc>
                <a:spcPts val="2500"/>
              </a:lnSpc>
            </a:pPr>
            <a:r>
              <a:rPr lang="ja-JP" altLang="en-US" b="1"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農業</a:t>
            </a:r>
            <a:r>
              <a:rPr lang="en-US" altLang="ja-JP" dirty="0" smtClean="0">
                <a:latin typeface="Meiryo UI" panose="020B0604030504040204" pitchFamily="50" charset="-128"/>
                <a:ea typeface="Meiryo UI" panose="020B0604030504040204" pitchFamily="50" charset="-128"/>
              </a:rPr>
              <a:t>×ICT</a:t>
            </a:r>
            <a:r>
              <a:rPr lang="ja-JP" altLang="en-US" dirty="0" smtClean="0">
                <a:latin typeface="Meiryo UI" panose="020B0604030504040204" pitchFamily="50" charset="-128"/>
                <a:ea typeface="Meiryo UI" panose="020B0604030504040204" pitchFamily="50" charset="-128"/>
              </a:rPr>
              <a:t>を活用したスマート農業の取り組みや、</a:t>
            </a:r>
            <a:r>
              <a:rPr lang="en-US" altLang="ja-JP" u="sng" dirty="0" smtClean="0">
                <a:latin typeface="Meiryo UI" panose="020B0604030504040204" pitchFamily="50" charset="-128"/>
                <a:ea typeface="Meiryo UI" panose="020B0604030504040204" pitchFamily="50" charset="-128"/>
              </a:rPr>
              <a:t>GAP</a:t>
            </a:r>
            <a:r>
              <a:rPr lang="ja-JP" altLang="en-US" u="sng" dirty="0" smtClean="0">
                <a:latin typeface="Meiryo UI" panose="020B0604030504040204" pitchFamily="50" charset="-128"/>
                <a:ea typeface="Meiryo UI" panose="020B0604030504040204" pitchFamily="50" charset="-128"/>
              </a:rPr>
              <a:t>食材</a:t>
            </a:r>
            <a:r>
              <a:rPr lang="ja-JP" altLang="en-US" dirty="0" smtClean="0">
                <a:latin typeface="Meiryo UI" panose="020B0604030504040204" pitchFamily="50" charset="-128"/>
                <a:ea typeface="Meiryo UI" panose="020B0604030504040204" pitchFamily="50" charset="-128"/>
              </a:rPr>
              <a:t>について情報を発信し農業への関心を高める。</a:t>
            </a:r>
            <a:endParaRPr lang="en-US" altLang="ja-JP" dirty="0" smtClean="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xmlns="" id="{DBC5B062-B845-4620-BACB-92701216B281}"/>
              </a:ext>
            </a:extLst>
          </p:cNvPr>
          <p:cNvSpPr/>
          <p:nvPr/>
        </p:nvSpPr>
        <p:spPr>
          <a:xfrm>
            <a:off x="909245" y="5433498"/>
            <a:ext cx="10340754" cy="412934"/>
          </a:xfrm>
          <a:prstGeom prst="rect">
            <a:avLst/>
          </a:prstGeom>
        </p:spPr>
        <p:txBody>
          <a:bodyPr wrap="square">
            <a:spAutoFit/>
          </a:bodyPr>
          <a:lstStyle/>
          <a:p>
            <a:pPr>
              <a:lnSpc>
                <a:spcPts val="2500"/>
              </a:lnSpc>
            </a:pPr>
            <a:r>
              <a:rPr lang="ja-JP" altLang="en-US" sz="2400" b="1" u="sng" dirty="0" smtClean="0">
                <a:latin typeface="Meiryo UI" panose="020B0604030504040204" pitchFamily="50" charset="-128"/>
                <a:ea typeface="Meiryo UI" panose="020B0604030504040204" pitchFamily="50" charset="-128"/>
              </a:rPr>
              <a:t>以上</a:t>
            </a:r>
            <a:r>
              <a:rPr lang="ja-JP" altLang="en-US" sz="2400" b="1" u="sng" dirty="0">
                <a:latin typeface="Meiryo UI" panose="020B0604030504040204" pitchFamily="50" charset="-128"/>
                <a:ea typeface="Meiryo UI" panose="020B0604030504040204" pitchFamily="50" charset="-128"/>
              </a:rPr>
              <a:t>の理由から、私は埼玉地域に特化した農産物販売</a:t>
            </a:r>
            <a:r>
              <a:rPr lang="en-US" altLang="ja-JP" sz="2400" b="1" u="sng" dirty="0">
                <a:latin typeface="Meiryo UI" panose="020B0604030504040204" pitchFamily="50" charset="-128"/>
                <a:ea typeface="Meiryo UI" panose="020B0604030504040204" pitchFamily="50" charset="-128"/>
              </a:rPr>
              <a:t>EC</a:t>
            </a:r>
            <a:r>
              <a:rPr lang="ja-JP" altLang="en-US" sz="2400" b="1" u="sng" dirty="0">
                <a:latin typeface="Meiryo UI" panose="020B0604030504040204" pitchFamily="50" charset="-128"/>
                <a:ea typeface="Meiryo UI" panose="020B0604030504040204" pitchFamily="50" charset="-128"/>
              </a:rPr>
              <a:t>サイトアプリを提案する。</a:t>
            </a:r>
            <a:endParaRPr lang="en-US" altLang="ja-JP" sz="2400" b="1" u="sng" dirty="0">
              <a:latin typeface="Meiryo UI" panose="020B0604030504040204" pitchFamily="50" charset="-128"/>
              <a:ea typeface="Meiryo UI" panose="020B0604030504040204" pitchFamily="50" charset="-128"/>
            </a:endParaRPr>
          </a:p>
        </p:txBody>
      </p:sp>
      <p:sp>
        <p:nvSpPr>
          <p:cNvPr id="2" name="角丸四角形吹き出し 1"/>
          <p:cNvSpPr/>
          <p:nvPr/>
        </p:nvSpPr>
        <p:spPr>
          <a:xfrm>
            <a:off x="8847786" y="2479969"/>
            <a:ext cx="2601532" cy="2099256"/>
          </a:xfrm>
          <a:prstGeom prst="wedgeRoundRectCallout">
            <a:avLst>
              <a:gd name="adj1" fmla="val -20338"/>
              <a:gd name="adj2" fmla="val 60659"/>
              <a:gd name="adj3" fmla="val 16667"/>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923837" y="2675517"/>
            <a:ext cx="2564623" cy="1708160"/>
          </a:xfrm>
          <a:prstGeom prst="rect">
            <a:avLst/>
          </a:prstGeom>
          <a:noFill/>
        </p:spPr>
        <p:txBody>
          <a:bodyPr wrap="square" rtlCol="0">
            <a:spAutoFit/>
          </a:bodyPr>
          <a:lstStyle/>
          <a:p>
            <a:pPr>
              <a:lnSpc>
                <a:spcPct val="150000"/>
              </a:lnSpc>
            </a:pPr>
            <a:r>
              <a:rPr lang="en-US" altLang="ja-JP" sz="1400" dirty="0" smtClean="0">
                <a:solidFill>
                  <a:srgbClr val="000000"/>
                </a:solidFill>
                <a:latin typeface="Meiryo UI" panose="020B0604030504040204" pitchFamily="50" charset="-128"/>
                <a:ea typeface="Meiryo UI" panose="020B0604030504040204" pitchFamily="50" charset="-128"/>
              </a:rPr>
              <a:t>GAP</a:t>
            </a:r>
            <a:r>
              <a:rPr lang="en-US" altLang="ja-JP" sz="1100" dirty="0">
                <a:solidFill>
                  <a:srgbClr val="000000"/>
                </a:solidFill>
                <a:latin typeface="Meiryo UI" panose="020B0604030504040204" pitchFamily="50" charset="-128"/>
                <a:ea typeface="Meiryo UI" panose="020B0604030504040204" pitchFamily="50" charset="-128"/>
              </a:rPr>
              <a:t>(</a:t>
            </a:r>
            <a:r>
              <a:rPr lang="en-US" altLang="ja-JP" sz="1100" dirty="0" smtClean="0">
                <a:solidFill>
                  <a:srgbClr val="000000"/>
                </a:solidFill>
                <a:latin typeface="Meiryo UI" panose="020B0604030504040204" pitchFamily="50" charset="-128"/>
                <a:ea typeface="Meiryo UI" panose="020B0604030504040204" pitchFamily="50" charset="-128"/>
              </a:rPr>
              <a:t>Good </a:t>
            </a:r>
            <a:r>
              <a:rPr lang="en-US" altLang="ja-JP" sz="1100" dirty="0">
                <a:solidFill>
                  <a:srgbClr val="000000"/>
                </a:solidFill>
                <a:latin typeface="Meiryo UI" panose="020B0604030504040204" pitchFamily="50" charset="-128"/>
                <a:ea typeface="Meiryo UI" panose="020B0604030504040204" pitchFamily="50" charset="-128"/>
              </a:rPr>
              <a:t>Agricultural </a:t>
            </a:r>
            <a:r>
              <a:rPr lang="en-US" altLang="ja-JP" sz="1100" dirty="0" smtClean="0">
                <a:solidFill>
                  <a:srgbClr val="000000"/>
                </a:solidFill>
                <a:latin typeface="Meiryo UI" panose="020B0604030504040204" pitchFamily="50" charset="-128"/>
                <a:ea typeface="Meiryo UI" panose="020B0604030504040204" pitchFamily="50" charset="-128"/>
              </a:rPr>
              <a:t>Practice)</a:t>
            </a:r>
          </a:p>
          <a:p>
            <a:pPr>
              <a:lnSpc>
                <a:spcPct val="150000"/>
              </a:lnSpc>
            </a:pPr>
            <a:r>
              <a:rPr lang="ja-JP" altLang="en-US" sz="1400" dirty="0" smtClean="0">
                <a:solidFill>
                  <a:srgbClr val="000000"/>
                </a:solidFill>
                <a:latin typeface="Meiryo UI" panose="020B0604030504040204" pitchFamily="50" charset="-128"/>
                <a:ea typeface="Meiryo UI" panose="020B0604030504040204" pitchFamily="50" charset="-128"/>
              </a:rPr>
              <a:t>とは</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農業</a:t>
            </a:r>
            <a:r>
              <a:rPr lang="ja-JP" altLang="en-US" sz="1400" dirty="0">
                <a:solidFill>
                  <a:srgbClr val="000000"/>
                </a:solidFill>
                <a:latin typeface="Meiryo UI" panose="020B0604030504040204" pitchFamily="50" charset="-128"/>
                <a:ea typeface="Meiryo UI" panose="020B0604030504040204" pitchFamily="50" charset="-128"/>
              </a:rPr>
              <a:t>において、食品安全、環境保全、労働安全等の持続可能性を確保するための生産工程管理の取組のこと。</a:t>
            </a:r>
            <a:endParaRPr kumimoji="1" lang="ja-JP" altLang="en-US" sz="1400" dirty="0"/>
          </a:p>
        </p:txBody>
      </p:sp>
      <p:sp>
        <p:nvSpPr>
          <p:cNvPr id="16" name="テキスト ボックス 15">
            <a:extLst>
              <a:ext uri="{FF2B5EF4-FFF2-40B4-BE49-F238E27FC236}">
                <a16:creationId xmlns:a16="http://schemas.microsoft.com/office/drawing/2014/main" xmlns="" id="{4AF82807-0E23-49C2-A932-C104C4D05F03}"/>
              </a:ext>
            </a:extLst>
          </p:cNvPr>
          <p:cNvSpPr txBox="1"/>
          <p:nvPr/>
        </p:nvSpPr>
        <p:spPr>
          <a:xfrm>
            <a:off x="10358306" y="3990976"/>
            <a:ext cx="457200" cy="230832"/>
          </a:xfrm>
          <a:prstGeom prst="rect">
            <a:avLst/>
          </a:prstGeom>
          <a:noFill/>
        </p:spPr>
        <p:txBody>
          <a:bodyPr wrap="square" rtlCol="0">
            <a:spAutoFit/>
          </a:bodyPr>
          <a:lstStyle/>
          <a:p>
            <a:r>
              <a:rPr kumimoji="1" lang="en-US" altLang="ja-JP" sz="900" b="1" dirty="0">
                <a:latin typeface="Meiryo UI" panose="020B0604030504040204" pitchFamily="50" charset="-128"/>
                <a:ea typeface="Meiryo UI" panose="020B0604030504040204" pitchFamily="50" charset="-128"/>
              </a:rPr>
              <a:t>[1]</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906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30670558-7E74-496F-A9FA-05D2C44320C4}"/>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xmlns="" id="{3402451C-DF48-4FA4-A8B0-5421FCC69A51}"/>
              </a:ext>
            </a:extLst>
          </p:cNvPr>
          <p:cNvSpPr/>
          <p:nvPr/>
        </p:nvSpPr>
        <p:spPr>
          <a:xfrm>
            <a:off x="4370411" y="3941900"/>
            <a:ext cx="3437143" cy="2184775"/>
          </a:xfrm>
          <a:prstGeom prst="rect">
            <a:avLst/>
          </a:prstGeom>
          <a:solidFill>
            <a:srgbClr val="99FF9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xmlns="" id="{3402451C-DF48-4FA4-A8B0-5421FCC69A51}"/>
              </a:ext>
            </a:extLst>
          </p:cNvPr>
          <p:cNvSpPr/>
          <p:nvPr/>
        </p:nvSpPr>
        <p:spPr>
          <a:xfrm>
            <a:off x="7822964" y="1754446"/>
            <a:ext cx="3437143" cy="2184775"/>
          </a:xfrm>
          <a:prstGeom prst="rect">
            <a:avLst/>
          </a:prstGeom>
          <a:solidFill>
            <a:srgbClr val="99FF9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xmlns="" id="{3402451C-DF48-4FA4-A8B0-5421FCC69A51}"/>
              </a:ext>
            </a:extLst>
          </p:cNvPr>
          <p:cNvSpPr/>
          <p:nvPr/>
        </p:nvSpPr>
        <p:spPr>
          <a:xfrm>
            <a:off x="935216" y="1754446"/>
            <a:ext cx="3437143" cy="2184775"/>
          </a:xfrm>
          <a:prstGeom prst="rect">
            <a:avLst/>
          </a:prstGeom>
          <a:solidFill>
            <a:srgbClr val="99FF99">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xmlns="" id="{F30CA74D-3FF1-4457-A5AA-E31BD16DCCC7}"/>
              </a:ext>
            </a:extLst>
          </p:cNvPr>
          <p:cNvSpPr/>
          <p:nvPr/>
        </p:nvSpPr>
        <p:spPr>
          <a:xfrm>
            <a:off x="7805303" y="3959498"/>
            <a:ext cx="3437143" cy="215821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xmlns="" id="{7BD5EB1C-94A2-4557-AF4C-FAA435530FFD}"/>
              </a:ext>
            </a:extLst>
          </p:cNvPr>
          <p:cNvSpPr/>
          <p:nvPr/>
        </p:nvSpPr>
        <p:spPr>
          <a:xfrm>
            <a:off x="4377697" y="1733389"/>
            <a:ext cx="3437143" cy="222610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C8FB69D8-6AE6-4842-AC0D-C3257B05C609}"/>
              </a:ext>
            </a:extLst>
          </p:cNvPr>
          <p:cNvSpPr txBox="1"/>
          <p:nvPr/>
        </p:nvSpPr>
        <p:spPr>
          <a:xfrm>
            <a:off x="616488" y="524155"/>
            <a:ext cx="8485567" cy="523220"/>
          </a:xfrm>
          <a:prstGeom prst="rect">
            <a:avLst/>
          </a:prstGeom>
          <a:noFill/>
        </p:spPr>
        <p:txBody>
          <a:bodyPr wrap="square" rtlCol="0">
            <a:spAutoFit/>
          </a:bodyPr>
          <a:lstStyle/>
          <a:p>
            <a:r>
              <a:rPr lang="en-US" altLang="ja-JP" sz="2800" b="1" u="sng" dirty="0">
                <a:latin typeface="Meiryo UI" panose="020B0604030504040204" pitchFamily="50" charset="-128"/>
                <a:ea typeface="Meiryo UI" panose="020B0604030504040204" pitchFamily="50" charset="-128"/>
              </a:rPr>
              <a:t>EC</a:t>
            </a:r>
            <a:r>
              <a:rPr lang="ja-JP" altLang="en-US" sz="2800" b="1" u="sng" dirty="0">
                <a:latin typeface="Meiryo UI" panose="020B0604030504040204" pitchFamily="50" charset="-128"/>
                <a:ea typeface="Meiryo UI" panose="020B0604030504040204" pitchFamily="50" charset="-128"/>
              </a:rPr>
              <a:t>サイトアプリで販売を想定している埼玉県の農産物①</a:t>
            </a:r>
            <a:endParaRPr lang="en-US" altLang="ja-JP" sz="2800" b="1" u="sng"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xmlns="" id="{E580D172-F54E-441E-8C4F-38201C37BB13}"/>
              </a:ext>
            </a:extLst>
          </p:cNvPr>
          <p:cNvSpPr txBox="1"/>
          <p:nvPr/>
        </p:nvSpPr>
        <p:spPr>
          <a:xfrm>
            <a:off x="1041693" y="2483628"/>
            <a:ext cx="2937023"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狭山火入れ」と呼ばれる独自の仕上げ方法で、</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香りや甘みを引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き立たせている。</a:t>
            </a:r>
          </a:p>
        </p:txBody>
      </p:sp>
      <p:grpSp>
        <p:nvGrpSpPr>
          <p:cNvPr id="14" name="グループ化 13">
            <a:extLst>
              <a:ext uri="{FF2B5EF4-FFF2-40B4-BE49-F238E27FC236}">
                <a16:creationId xmlns:a16="http://schemas.microsoft.com/office/drawing/2014/main" xmlns="" id="{4063BE77-6BAF-4BC6-93AA-94DC8B18E08F}"/>
              </a:ext>
            </a:extLst>
          </p:cNvPr>
          <p:cNvGrpSpPr/>
          <p:nvPr/>
        </p:nvGrpSpPr>
        <p:grpSpPr>
          <a:xfrm>
            <a:off x="10586906" y="5990679"/>
            <a:ext cx="1250765" cy="478522"/>
            <a:chOff x="10586906" y="5990679"/>
            <a:chExt cx="1250765" cy="478522"/>
          </a:xfrm>
        </p:grpSpPr>
        <p:pic>
          <p:nvPicPr>
            <p:cNvPr id="15" name="図 14" descr="アイコン&#10;&#10;自動的に生成された説明">
              <a:extLst>
                <a:ext uri="{FF2B5EF4-FFF2-40B4-BE49-F238E27FC236}">
                  <a16:creationId xmlns:a16="http://schemas.microsoft.com/office/drawing/2014/main" xmlns="" id="{8F4B1B56-6F39-436B-A68F-B09A60CB1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16" name="図 15">
              <a:extLst>
                <a:ext uri="{FF2B5EF4-FFF2-40B4-BE49-F238E27FC236}">
                  <a16:creationId xmlns:a16="http://schemas.microsoft.com/office/drawing/2014/main" xmlns="" id="{6B564598-39E4-4083-A940-80CF3C51E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pic>
        <p:nvPicPr>
          <p:cNvPr id="3" name="図 2" descr="ダイアグラム が含まれている画像&#10;&#10;自動的に生成された説明">
            <a:extLst>
              <a:ext uri="{FF2B5EF4-FFF2-40B4-BE49-F238E27FC236}">
                <a16:creationId xmlns:a16="http://schemas.microsoft.com/office/drawing/2014/main" xmlns="" id="{1FDEED07-1207-4FE5-B68B-CC9F171977D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2903" l="6762" r="95730">
                        <a14:foregroundMark x1="90481" y1="28065" x2="90303" y2="28710"/>
                        <a14:foregroundMark x1="91815" y1="23226" x2="90481" y2="28065"/>
                        <a14:foregroundMark x1="96797" y1="33548" x2="93950" y2="35806"/>
                        <a14:foregroundMark x1="7473" y1="67097" x2="8897" y2="68710"/>
                        <a14:foregroundMark x1="17438" y1="90323" x2="22064" y2="88065"/>
                        <a14:foregroundMark x1="18149" y1="91290" x2="21352" y2="90323"/>
                        <a14:foregroundMark x1="17082" y1="92903" x2="18505" y2="90323"/>
                        <a14:foregroundMark x1="14591" y1="92903" x2="16370" y2="92903"/>
                        <a14:foregroundMark x1="14235" y1="91290" x2="14591" y2="91935"/>
                        <a14:foregroundMark x1="13523" y1="91935" x2="14591" y2="90323"/>
                        <a14:backgroundMark x1="88968" y1="30968" x2="88968" y2="30968"/>
                        <a14:backgroundMark x1="90391" y1="30323" x2="90391" y2="30323"/>
                        <a14:backgroundMark x1="91103" y1="28065" x2="91103" y2="28065"/>
                        <a14:backgroundMark x1="90036" y1="29677" x2="90036" y2="29677"/>
                        <a14:backgroundMark x1="91103" y1="28710" x2="91103" y2="28710"/>
                        <a14:backgroundMark x1="90036" y1="29677" x2="90036" y2="29677"/>
                        <a14:backgroundMark x1="91103" y1="28065" x2="91103" y2="28065"/>
                        <a14:backgroundMark x1="90391" y1="28065" x2="90391" y2="28065"/>
                        <a14:backgroundMark x1="91103" y1="28710" x2="92171" y2="28065"/>
                        <a14:backgroundMark x1="91815" y1="28065" x2="92171" y2="28065"/>
                        <a14:backgroundMark x1="90391" y1="28710" x2="91815" y2="27097"/>
                      </a14:backgroundRemoval>
                    </a14:imgEffect>
                    <a14:imgEffect>
                      <a14:colorTemperature colorTemp="5900"/>
                    </a14:imgEffect>
                    <a14:imgEffect>
                      <a14:saturation sat="168000"/>
                    </a14:imgEffect>
                  </a14:imgLayer>
                </a14:imgProps>
              </a:ext>
              <a:ext uri="{28A0092B-C50C-407E-A947-70E740481C1C}">
                <a14:useLocalDpi xmlns:a14="http://schemas.microsoft.com/office/drawing/2010/main" val="0"/>
              </a:ext>
            </a:extLst>
          </a:blip>
          <a:srcRect/>
          <a:stretch/>
        </p:blipFill>
        <p:spPr>
          <a:xfrm>
            <a:off x="9543196" y="2768509"/>
            <a:ext cx="1683230" cy="1219773"/>
          </a:xfrm>
          <a:prstGeom prst="rect">
            <a:avLst/>
          </a:prstGeom>
        </p:spPr>
      </p:pic>
      <p:sp>
        <p:nvSpPr>
          <p:cNvPr id="6" name="テキスト ボックス 5">
            <a:extLst>
              <a:ext uri="{FF2B5EF4-FFF2-40B4-BE49-F238E27FC236}">
                <a16:creationId xmlns:a16="http://schemas.microsoft.com/office/drawing/2014/main" xmlns="" id="{C9899A36-E8DA-46E9-9B43-0E79A51A8F0C}"/>
              </a:ext>
            </a:extLst>
          </p:cNvPr>
          <p:cNvSpPr txBox="1"/>
          <p:nvPr/>
        </p:nvSpPr>
        <p:spPr>
          <a:xfrm>
            <a:off x="810833" y="1205617"/>
            <a:ext cx="668053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～埼玉県で生産されている農産物を一部ご紹介～</a:t>
            </a:r>
            <a:endParaRPr lang="en-US" altLang="ja-JP" sz="2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xmlns="" id="{5910B6EC-5164-48D9-8DA0-B43336B92193}"/>
              </a:ext>
            </a:extLst>
          </p:cNvPr>
          <p:cNvSpPr txBox="1"/>
          <p:nvPr/>
        </p:nvSpPr>
        <p:spPr>
          <a:xfrm>
            <a:off x="4496410" y="2489526"/>
            <a:ext cx="2045050"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埼玉県独自の品種「彩玉」</a:t>
            </a:r>
            <a:r>
              <a:rPr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さいぎょく</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。甘みが特徴。</a:t>
            </a:r>
          </a:p>
        </p:txBody>
      </p:sp>
      <p:sp>
        <p:nvSpPr>
          <p:cNvPr id="10" name="テキスト ボックス 9">
            <a:extLst>
              <a:ext uri="{FF2B5EF4-FFF2-40B4-BE49-F238E27FC236}">
                <a16:creationId xmlns:a16="http://schemas.microsoft.com/office/drawing/2014/main" xmlns="" id="{BE508981-3BBB-4A6E-82E9-629750789AAA}"/>
              </a:ext>
            </a:extLst>
          </p:cNvPr>
          <p:cNvSpPr txBox="1"/>
          <p:nvPr/>
        </p:nvSpPr>
        <p:spPr>
          <a:xfrm>
            <a:off x="4532909" y="4653143"/>
            <a:ext cx="2286199"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ひょうたん型のかぼちゃ。とても甘い。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xmlns="" id="{235F56C0-5FC7-4CC0-A677-55A9F9251011}"/>
              </a:ext>
            </a:extLst>
          </p:cNvPr>
          <p:cNvSpPr/>
          <p:nvPr/>
        </p:nvSpPr>
        <p:spPr>
          <a:xfrm>
            <a:off x="942537" y="1734396"/>
            <a:ext cx="3437143" cy="436304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xmlns="" id="{027C0004-2EC8-40FC-B9A4-479CDEA1AB1B}"/>
              </a:ext>
            </a:extLst>
          </p:cNvPr>
          <p:cNvSpPr/>
          <p:nvPr/>
        </p:nvSpPr>
        <p:spPr>
          <a:xfrm>
            <a:off x="4375179" y="1734395"/>
            <a:ext cx="3437143" cy="436304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xmlns="" id="{A303F301-F48C-46AD-9F47-B70655BEF240}"/>
              </a:ext>
            </a:extLst>
          </p:cNvPr>
          <p:cNvSpPr/>
          <p:nvPr/>
        </p:nvSpPr>
        <p:spPr>
          <a:xfrm>
            <a:off x="7807821" y="1734395"/>
            <a:ext cx="3437143" cy="436304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xmlns="" id="{3402451C-DF48-4FA4-A8B0-5421FCC69A51}"/>
              </a:ext>
            </a:extLst>
          </p:cNvPr>
          <p:cNvSpPr/>
          <p:nvPr/>
        </p:nvSpPr>
        <p:spPr>
          <a:xfrm>
            <a:off x="935518" y="3959499"/>
            <a:ext cx="3437143" cy="213793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xmlns="" id="{932A88AB-81DD-43C3-B1E1-EB65E870EBB2}"/>
              </a:ext>
            </a:extLst>
          </p:cNvPr>
          <p:cNvSpPr txBox="1"/>
          <p:nvPr/>
        </p:nvSpPr>
        <p:spPr>
          <a:xfrm>
            <a:off x="7947386" y="1800258"/>
            <a:ext cx="2034073"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ねぎ</a:t>
            </a:r>
          </a:p>
        </p:txBody>
      </p:sp>
      <p:sp>
        <p:nvSpPr>
          <p:cNvPr id="47" name="テキスト ボックス 46">
            <a:extLst>
              <a:ext uri="{FF2B5EF4-FFF2-40B4-BE49-F238E27FC236}">
                <a16:creationId xmlns:a16="http://schemas.microsoft.com/office/drawing/2014/main" xmlns="" id="{D209DC8D-EB0A-44DC-9074-CF543F9FE4F2}"/>
              </a:ext>
            </a:extLst>
          </p:cNvPr>
          <p:cNvSpPr txBox="1"/>
          <p:nvPr/>
        </p:nvSpPr>
        <p:spPr>
          <a:xfrm>
            <a:off x="7947386" y="2474166"/>
            <a:ext cx="3300096"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埼玉県を代表する野菜の一つ。「深谷ねぎ」などがある。</a:t>
            </a:r>
          </a:p>
        </p:txBody>
      </p:sp>
      <p:sp>
        <p:nvSpPr>
          <p:cNvPr id="49" name="テキスト ボックス 48">
            <a:extLst>
              <a:ext uri="{FF2B5EF4-FFF2-40B4-BE49-F238E27FC236}">
                <a16:creationId xmlns:a16="http://schemas.microsoft.com/office/drawing/2014/main" xmlns="" id="{5CA5747F-3446-4FC5-8ADA-3B50AEE96E01}"/>
              </a:ext>
            </a:extLst>
          </p:cNvPr>
          <p:cNvSpPr txBox="1"/>
          <p:nvPr/>
        </p:nvSpPr>
        <p:spPr>
          <a:xfrm>
            <a:off x="7952242" y="4025576"/>
            <a:ext cx="2034073"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さといも</a:t>
            </a:r>
          </a:p>
        </p:txBody>
      </p:sp>
      <p:sp>
        <p:nvSpPr>
          <p:cNvPr id="53" name="テキスト ボックス 52">
            <a:extLst>
              <a:ext uri="{FF2B5EF4-FFF2-40B4-BE49-F238E27FC236}">
                <a16:creationId xmlns:a16="http://schemas.microsoft.com/office/drawing/2014/main" xmlns="" id="{BE554CFF-4036-4C61-A646-C2EA5CD599D8}"/>
              </a:ext>
            </a:extLst>
          </p:cNvPr>
          <p:cNvSpPr txBox="1"/>
          <p:nvPr/>
        </p:nvSpPr>
        <p:spPr>
          <a:xfrm>
            <a:off x="8025692" y="4654186"/>
            <a:ext cx="2221557"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落ち葉堆肥農法で生産された「さといも」は独自の味わいがある。</a:t>
            </a:r>
          </a:p>
        </p:txBody>
      </p:sp>
      <p:sp>
        <p:nvSpPr>
          <p:cNvPr id="55" name="テキスト ボックス 54">
            <a:extLst>
              <a:ext uri="{FF2B5EF4-FFF2-40B4-BE49-F238E27FC236}">
                <a16:creationId xmlns:a16="http://schemas.microsoft.com/office/drawing/2014/main" xmlns="" id="{C21353A4-2AB1-4914-AD8F-258F9A1C392C}"/>
              </a:ext>
            </a:extLst>
          </p:cNvPr>
          <p:cNvSpPr txBox="1"/>
          <p:nvPr/>
        </p:nvSpPr>
        <p:spPr>
          <a:xfrm>
            <a:off x="1161767" y="4030282"/>
            <a:ext cx="983948" cy="584775"/>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米</a:t>
            </a:r>
          </a:p>
        </p:txBody>
      </p:sp>
      <p:sp>
        <p:nvSpPr>
          <p:cNvPr id="57" name="テキスト ボックス 56">
            <a:extLst>
              <a:ext uri="{FF2B5EF4-FFF2-40B4-BE49-F238E27FC236}">
                <a16:creationId xmlns:a16="http://schemas.microsoft.com/office/drawing/2014/main" xmlns="" id="{91FEF05A-E70F-4929-BD45-C4A482FB17C4}"/>
              </a:ext>
            </a:extLst>
          </p:cNvPr>
          <p:cNvSpPr txBox="1"/>
          <p:nvPr/>
        </p:nvSpPr>
        <p:spPr>
          <a:xfrm>
            <a:off x="1119386" y="4699193"/>
            <a:ext cx="2071175"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埼玉県独自の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彩のかかやき」、</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「彩のきずな」がある。</a:t>
            </a:r>
          </a:p>
        </p:txBody>
      </p:sp>
      <p:pic>
        <p:nvPicPr>
          <p:cNvPr id="13" name="図 12" descr="アイコン が含まれている画像&#10;&#10;自動的に生成された説明">
            <a:extLst>
              <a:ext uri="{FF2B5EF4-FFF2-40B4-BE49-F238E27FC236}">
                <a16:creationId xmlns:a16="http://schemas.microsoft.com/office/drawing/2014/main" xmlns="" id="{43257120-0B9E-4ED2-928B-AACB9CA9145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346" b="92013" l="9295" r="93703">
                        <a14:foregroundMark x1="31184" y1="6346" x2="30735" y2="8753"/>
                        <a14:foregroundMark x1="9445" y1="62691" x2="9445" y2="66849"/>
                        <a14:foregroundMark x1="86657" y1="30525" x2="69865" y2="86543"/>
                        <a14:foregroundMark x1="69865" y1="86543" x2="60570" y2="92013"/>
                        <a14:foregroundMark x1="92204" y1="35339" x2="93703" y2="46389"/>
                      </a14:backgroundRemoval>
                    </a14:imgEffect>
                  </a14:imgLayer>
                </a14:imgProps>
              </a:ext>
              <a:ext uri="{28A0092B-C50C-407E-A947-70E740481C1C}">
                <a14:useLocalDpi xmlns:a14="http://schemas.microsoft.com/office/drawing/2010/main" val="0"/>
              </a:ext>
            </a:extLst>
          </a:blip>
          <a:srcRect/>
          <a:stretch/>
        </p:blipFill>
        <p:spPr>
          <a:xfrm>
            <a:off x="6479617" y="4349085"/>
            <a:ext cx="1260754" cy="1726032"/>
          </a:xfrm>
          <a:prstGeom prst="rect">
            <a:avLst/>
          </a:prstGeom>
          <a:noFill/>
        </p:spPr>
      </p:pic>
      <p:pic>
        <p:nvPicPr>
          <p:cNvPr id="23" name="図 22" descr="円 が含まれている画像&#10;&#10;自動的に生成された説明">
            <a:extLst>
              <a:ext uri="{FF2B5EF4-FFF2-40B4-BE49-F238E27FC236}">
                <a16:creationId xmlns:a16="http://schemas.microsoft.com/office/drawing/2014/main" xmlns="" id="{06213380-698E-49C9-8960-C95920CC9696}"/>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218" b="97717" l="722" r="98286">
                        <a14:foregroundMark x1="8164" y1="44242" x2="8164" y2="44242"/>
                        <a14:foregroundMark x1="7713" y1="31862" x2="4736" y2="56164"/>
                        <a14:foregroundMark x1="4736" y1="56164" x2="4736" y2="56164"/>
                        <a14:foregroundMark x1="5232" y1="34450" x2="4917" y2="55606"/>
                        <a14:foregroundMark x1="4917" y1="55606" x2="4917" y2="55606"/>
                        <a14:foregroundMark x1="1488" y1="42872" x2="2571" y2="49518"/>
                        <a14:foregroundMark x1="28191" y1="22222" x2="32882" y2="22577"/>
                        <a14:foregroundMark x1="30537" y1="7052" x2="31484" y2="7204"/>
                        <a14:foregroundMark x1="64862" y1="7204" x2="75643" y2="4972"/>
                        <a14:foregroundMark x1="75643" y1="4972" x2="82138" y2="5124"/>
                        <a14:foregroundMark x1="94091" y1="15779" x2="97023" y2="38508"/>
                        <a14:foregroundMark x1="61931" y1="1776" x2="64547" y2="1268"/>
                        <a14:foregroundMark x1="60848" y1="51598" x2="62697" y2="74683"/>
                        <a14:foregroundMark x1="84123" y1="54592" x2="81822" y2="66819"/>
                        <a14:foregroundMark x1="81822" y1="66819" x2="77131" y2="75495"/>
                        <a14:foregroundMark x1="77131" y1="75495" x2="68561" y2="81329"/>
                        <a14:foregroundMark x1="68561" y1="81329" x2="59630" y2="80264"/>
                        <a14:foregroundMark x1="59630" y1="80264" x2="53992" y2="70878"/>
                        <a14:foregroundMark x1="53992" y1="70878" x2="52278" y2="59006"/>
                        <a14:foregroundMark x1="52278" y1="59006" x2="57645" y2="48148"/>
                        <a14:foregroundMark x1="57645" y1="48148" x2="63013" y2="44800"/>
                        <a14:foregroundMark x1="82138" y1="46017" x2="88498" y2="68848"/>
                        <a14:foregroundMark x1="88498" y1="68848" x2="88724" y2="80315"/>
                        <a14:foregroundMark x1="88724" y1="80315" x2="82454" y2="87570"/>
                        <a14:foregroundMark x1="82454" y1="87570" x2="65088" y2="93201"/>
                        <a14:foregroundMark x1="65088" y1="93201" x2="56337" y2="88686"/>
                        <a14:foregroundMark x1="56337" y1="88686" x2="44339" y2="69964"/>
                        <a14:foregroundMark x1="44339" y1="69964" x2="43257" y2="66464"/>
                        <a14:foregroundMark x1="55841" y1="46169" x2="49752" y2="53881"/>
                        <a14:foregroundMark x1="49752" y1="53881" x2="46865" y2="62253"/>
                        <a14:foregroundMark x1="88002" y1="48960" x2="91881" y2="70218"/>
                        <a14:foregroundMark x1="91881" y1="70218" x2="91655" y2="80416"/>
                        <a14:foregroundMark x1="91655" y1="80416" x2="83942" y2="89548"/>
                        <a14:foregroundMark x1="83942" y1="89548" x2="75643" y2="93912"/>
                        <a14:foregroundMark x1="75643" y1="93912" x2="74650" y2="94064"/>
                        <a14:foregroundMark x1="57555" y1="94774" x2="69689" y2="95789"/>
                        <a14:foregroundMark x1="67975" y1="97717" x2="73748" y2="96854"/>
                        <a14:foregroundMark x1="96256" y1="62253" x2="97282" y2="70624"/>
                        <a14:foregroundMark x1="97203" y1="73422" x2="95805" y2="77270"/>
                        <a14:foregroundMark x1="97970" y1="22425" x2="98286" y2="27144"/>
                        <a14:foregroundMark x1="96888" y1="69254" x2="96707" y2="72907"/>
                        <a14:foregroundMark x1="96392" y1="71182" x2="96572" y2="74480"/>
                        <a14:foregroundMark x1="96707" y1="71182" x2="96572" y2="73973"/>
                        <a14:foregroundMark x1="722" y1="43582" x2="1037" y2="47387"/>
                        <a14:backgroundMark x1="97654" y1="71689" x2="97654" y2="73262"/>
                        <a14:backgroundMark x1="97790" y1="70624" x2="98286" y2="75038"/>
                        <a14:backgroundMark x1="97970" y1="73110" x2="97970" y2="75190"/>
                        <a14:backgroundMark x1="97970" y1="70472" x2="97970" y2="76256"/>
                        <a14:backgroundMark x1="97519" y1="73262" x2="97519" y2="74125"/>
                      </a14:backgroundRemoval>
                    </a14:imgEffect>
                  </a14:imgLayer>
                </a14:imgProps>
              </a:ext>
              <a:ext uri="{28A0092B-C50C-407E-A947-70E740481C1C}">
                <a14:useLocalDpi xmlns:a14="http://schemas.microsoft.com/office/drawing/2010/main" val="0"/>
              </a:ext>
            </a:extLst>
          </a:blip>
          <a:stretch>
            <a:fillRect/>
          </a:stretch>
        </p:blipFill>
        <p:spPr>
          <a:xfrm>
            <a:off x="6466098" y="2660280"/>
            <a:ext cx="1242269" cy="1104426"/>
          </a:xfrm>
          <a:prstGeom prst="rect">
            <a:avLst/>
          </a:prstGeom>
        </p:spPr>
      </p:pic>
      <p:pic>
        <p:nvPicPr>
          <p:cNvPr id="25" name="図 24" descr="背景パターン&#10;&#10;自動的に生成された説明">
            <a:extLst>
              <a:ext uri="{FF2B5EF4-FFF2-40B4-BE49-F238E27FC236}">
                <a16:creationId xmlns:a16="http://schemas.microsoft.com/office/drawing/2014/main" xmlns="" id="{26E49577-4A64-4FAA-ACED-E02BD88A861D}"/>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9589" b="89726" l="9524" r="89683"/>
                    </a14:imgEffect>
                  </a14:imgLayer>
                </a14:imgProps>
              </a:ext>
              <a:ext uri="{28A0092B-C50C-407E-A947-70E740481C1C}">
                <a14:useLocalDpi xmlns:a14="http://schemas.microsoft.com/office/drawing/2010/main" val="0"/>
              </a:ext>
            </a:extLst>
          </a:blip>
          <a:srcRect/>
          <a:stretch/>
        </p:blipFill>
        <p:spPr>
          <a:xfrm>
            <a:off x="9924644" y="4647645"/>
            <a:ext cx="720283" cy="834395"/>
          </a:xfrm>
          <a:prstGeom prst="rect">
            <a:avLst/>
          </a:prstGeom>
        </p:spPr>
      </p:pic>
      <p:pic>
        <p:nvPicPr>
          <p:cNvPr id="27" name="図 26" descr="花, 草, 食品, 挿絵 が含まれている画像&#10;&#10;自動的に生成された説明">
            <a:extLst>
              <a:ext uri="{FF2B5EF4-FFF2-40B4-BE49-F238E27FC236}">
                <a16:creationId xmlns:a16="http://schemas.microsoft.com/office/drawing/2014/main" xmlns="" id="{7E6E83FB-217A-4994-8BDA-F0A35D766477}"/>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4250" b="95000" l="10000" r="91938">
                        <a14:foregroundMark x1="12063" y1="37583" x2="13000" y2="35917"/>
                        <a14:foregroundMark x1="14625" y1="28917" x2="15875" y2="27250"/>
                        <a14:foregroundMark x1="22813" y1="21500" x2="24063" y2="21917"/>
                        <a14:foregroundMark x1="28500" y1="20083" x2="31692" y2="19357"/>
                        <a14:foregroundMark x1="34188" y1="18917" x2="35250" y2="19500"/>
                        <a14:foregroundMark x1="39875" y1="17667" x2="41000" y2="18667"/>
                        <a14:foregroundMark x1="45938" y1="16417" x2="47000" y2="16167"/>
                        <a14:foregroundMark x1="49125" y1="12500" x2="49563" y2="14167"/>
                        <a14:foregroundMark x1="43938" y1="8833" x2="44500" y2="9417"/>
                        <a14:foregroundMark x1="38063" y1="6167" x2="38688" y2="8167"/>
                        <a14:foregroundMark x1="32063" y1="4333" x2="33750" y2="5750"/>
                        <a14:foregroundMark x1="23938" y1="8250" x2="25438" y2="7583"/>
                        <a14:foregroundMark x1="17563" y1="13500" x2="19313" y2="11917"/>
                        <a14:foregroundMark x1="23000" y1="15583" x2="23750" y2="13917"/>
                        <a14:foregroundMark x1="27250" y1="10917" x2="28625" y2="9250"/>
                        <a14:foregroundMark x1="32938" y1="10833" x2="34250" y2="10500"/>
                        <a14:foregroundMark x1="41250" y1="12333" x2="42500" y2="12750"/>
                        <a14:foregroundMark x1="50813" y1="18500" x2="51938" y2="20083"/>
                        <a14:foregroundMark x1="15625" y1="36750" x2="15937" y2="34417"/>
                        <a14:foregroundMark x1="18625" y1="31000" x2="19938" y2="28750"/>
                        <a14:foregroundMark x1="24688" y1="26917" x2="26063" y2="25083"/>
                        <a14:foregroundMark x1="33313" y1="24000" x2="34500" y2="22917"/>
                        <a14:foregroundMark x1="45563" y1="24667" x2="46813" y2="25000"/>
                        <a14:foregroundMark x1="51938" y1="23167" x2="52812" y2="24167"/>
                        <a14:foregroundMark x1="54625" y1="27500" x2="55437" y2="25667"/>
                        <a14:foregroundMark x1="50500" y1="29167" x2="51438" y2="27500"/>
                        <a14:foregroundMark x1="46063" y1="32000" x2="47125" y2="29750"/>
                        <a14:foregroundMark x1="39438" y1="28250" x2="40188" y2="27250"/>
                        <a14:foregroundMark x1="39438" y1="34000" x2="41000" y2="31583"/>
                        <a14:foregroundMark x1="33625" y1="32167" x2="35250" y2="31333"/>
                        <a14:foregroundMark x1="28688" y1="36500" x2="30188" y2="34833"/>
                        <a14:foregroundMark x1="32375" y1="39333" x2="33125" y2="37750"/>
                        <a14:foregroundMark x1="28250" y1="44500" x2="29313" y2="41083"/>
                        <a14:foregroundMark x1="23125" y1="45750" x2="24500" y2="43250"/>
                        <a14:foregroundMark x1="26500" y1="50833" x2="26250" y2="48833"/>
                        <a14:foregroundMark x1="22625" y1="53583" x2="23625" y2="51917"/>
                        <a14:foregroundMark x1="71250" y1="33250" x2="74188" y2="39250"/>
                        <a14:foregroundMark x1="74188" y1="39250" x2="76813" y2="49000"/>
                        <a14:foregroundMark x1="91563" y1="93750" x2="91938" y2="95000"/>
                        <a14:backgroundMark x1="32500" y1="18250" x2="32938" y2="19667"/>
                        <a14:backgroundMark x1="31438" y1="19083" x2="31875" y2="19250"/>
                        <a14:backgroundMark x1="67556" y1="19083" x2="67750" y2="19750"/>
                        <a14:backgroundMark x1="67313" y1="18250" x2="67556" y2="19083"/>
                        <a14:backgroundMark x1="67563" y1="20083" x2="67938" y2="22333"/>
                        <a14:backgroundMark x1="67125" y1="16000" x2="67563" y2="18833"/>
                        <a14:backgroundMark x1="73875" y1="45750" x2="73875" y2="45750"/>
                        <a14:backgroundMark x1="75438" y1="52667" x2="75438" y2="52667"/>
                        <a14:backgroundMark x1="74375" y1="46417" x2="74375" y2="46417"/>
                        <a14:backgroundMark x1="86188" y1="76667" x2="86188" y2="76667"/>
                      </a14:backgroundRemoval>
                    </a14:imgEffect>
                  </a14:imgLayer>
                </a14:imgProps>
              </a:ext>
              <a:ext uri="{28A0092B-C50C-407E-A947-70E740481C1C}">
                <a14:useLocalDpi xmlns:a14="http://schemas.microsoft.com/office/drawing/2010/main" val="0"/>
              </a:ext>
            </a:extLst>
          </a:blip>
          <a:stretch>
            <a:fillRect/>
          </a:stretch>
        </p:blipFill>
        <p:spPr>
          <a:xfrm rot="2219446">
            <a:off x="2694299" y="4295288"/>
            <a:ext cx="1955147" cy="1466360"/>
          </a:xfrm>
          <a:prstGeom prst="rect">
            <a:avLst/>
          </a:prstGeom>
        </p:spPr>
      </p:pic>
      <p:pic>
        <p:nvPicPr>
          <p:cNvPr id="28" name="図 27" descr="花, 草, 食品, 挿絵 が含まれている画像&#10;&#10;自動的に生成された説明">
            <a:extLst>
              <a:ext uri="{FF2B5EF4-FFF2-40B4-BE49-F238E27FC236}">
                <a16:creationId xmlns:a16="http://schemas.microsoft.com/office/drawing/2014/main" xmlns="" id="{E31A2CE3-C2B8-4949-8FA6-8BFF855FC5EE}"/>
              </a:ext>
            </a:extLst>
          </p:cNvPr>
          <p:cNvPicPr>
            <a:picLocks noChangeAspect="1"/>
          </p:cNvPicPr>
          <p:nvPr/>
        </p:nvPicPr>
        <p:blipFill>
          <a:blip r:embed="rId15" cstate="print">
            <a:extLst>
              <a:ext uri="{BEBA8EAE-BF5A-486C-A8C5-ECC9F3942E4B}">
                <a14:imgProps xmlns:a14="http://schemas.microsoft.com/office/drawing/2010/main">
                  <a14:imgLayer r:embed="rId14">
                    <a14:imgEffect>
                      <a14:backgroundRemoval t="4250" b="95000" l="10000" r="91938">
                        <a14:foregroundMark x1="12063" y1="37583" x2="13000" y2="35917"/>
                        <a14:foregroundMark x1="14625" y1="28917" x2="15875" y2="27250"/>
                        <a14:foregroundMark x1="22813" y1="21500" x2="24063" y2="21917"/>
                        <a14:foregroundMark x1="28500" y1="20083" x2="31692" y2="19357"/>
                        <a14:foregroundMark x1="34188" y1="18917" x2="35250" y2="19500"/>
                        <a14:foregroundMark x1="39875" y1="17667" x2="41000" y2="18667"/>
                        <a14:foregroundMark x1="45938" y1="16417" x2="47000" y2="16167"/>
                        <a14:foregroundMark x1="49125" y1="12500" x2="49563" y2="14167"/>
                        <a14:foregroundMark x1="43938" y1="8833" x2="44500" y2="9417"/>
                        <a14:foregroundMark x1="38063" y1="6167" x2="38688" y2="8167"/>
                        <a14:foregroundMark x1="32063" y1="4333" x2="33750" y2="5750"/>
                        <a14:foregroundMark x1="23938" y1="8250" x2="25438" y2="7583"/>
                        <a14:foregroundMark x1="17563" y1="13500" x2="19313" y2="11917"/>
                        <a14:foregroundMark x1="23000" y1="15583" x2="23750" y2="13917"/>
                        <a14:foregroundMark x1="27250" y1="10917" x2="28625" y2="9250"/>
                        <a14:foregroundMark x1="32938" y1="10833" x2="34250" y2="10500"/>
                        <a14:foregroundMark x1="41250" y1="12333" x2="42500" y2="12750"/>
                        <a14:foregroundMark x1="50813" y1="18500" x2="51938" y2="20083"/>
                        <a14:foregroundMark x1="15625" y1="36750" x2="15937" y2="34417"/>
                        <a14:foregroundMark x1="18625" y1="31000" x2="19938" y2="28750"/>
                        <a14:foregroundMark x1="24688" y1="26917" x2="26063" y2="25083"/>
                        <a14:foregroundMark x1="33313" y1="24000" x2="34500" y2="22917"/>
                        <a14:foregroundMark x1="45563" y1="24667" x2="46813" y2="25000"/>
                        <a14:foregroundMark x1="51938" y1="23167" x2="52812" y2="24167"/>
                        <a14:foregroundMark x1="54625" y1="27500" x2="55437" y2="25667"/>
                        <a14:foregroundMark x1="50500" y1="29167" x2="51438" y2="27500"/>
                        <a14:foregroundMark x1="46063" y1="32000" x2="47125" y2="29750"/>
                        <a14:foregroundMark x1="39438" y1="28250" x2="40188" y2="27250"/>
                        <a14:foregroundMark x1="39438" y1="34000" x2="41000" y2="31583"/>
                        <a14:foregroundMark x1="33625" y1="32167" x2="35250" y2="31333"/>
                        <a14:foregroundMark x1="28688" y1="36500" x2="30188" y2="34833"/>
                        <a14:foregroundMark x1="32375" y1="39333" x2="33125" y2="37750"/>
                        <a14:foregroundMark x1="28250" y1="44500" x2="29313" y2="41083"/>
                        <a14:foregroundMark x1="23125" y1="45750" x2="24500" y2="43250"/>
                        <a14:foregroundMark x1="26500" y1="50833" x2="26250" y2="48833"/>
                        <a14:foregroundMark x1="22625" y1="53583" x2="23625" y2="51917"/>
                        <a14:foregroundMark x1="71250" y1="33250" x2="74188" y2="39250"/>
                        <a14:foregroundMark x1="74188" y1="39250" x2="76813" y2="49000"/>
                        <a14:foregroundMark x1="91563" y1="93750" x2="91938" y2="95000"/>
                        <a14:backgroundMark x1="32500" y1="18250" x2="32938" y2="19667"/>
                        <a14:backgroundMark x1="31438" y1="19083" x2="31875" y2="19250"/>
                        <a14:backgroundMark x1="67556" y1="19083" x2="67750" y2="19750"/>
                        <a14:backgroundMark x1="67313" y1="18250" x2="67556" y2="19083"/>
                        <a14:backgroundMark x1="67563" y1="20083" x2="67938" y2="22333"/>
                        <a14:backgroundMark x1="67125" y1="16000" x2="67563" y2="18833"/>
                        <a14:backgroundMark x1="73875" y1="45750" x2="73875" y2="45750"/>
                        <a14:backgroundMark x1="75438" y1="52667" x2="75438" y2="52667"/>
                        <a14:backgroundMark x1="74375" y1="46417" x2="74375" y2="46417"/>
                        <a14:backgroundMark x1="86188" y1="76667" x2="86188" y2="76667"/>
                      </a14:backgroundRemoval>
                    </a14:imgEffect>
                  </a14:imgLayer>
                </a14:imgProps>
              </a:ext>
              <a:ext uri="{28A0092B-C50C-407E-A947-70E740481C1C}">
                <a14:useLocalDpi xmlns:a14="http://schemas.microsoft.com/office/drawing/2010/main" val="0"/>
              </a:ext>
            </a:extLst>
          </a:blip>
          <a:stretch>
            <a:fillRect/>
          </a:stretch>
        </p:blipFill>
        <p:spPr>
          <a:xfrm rot="1417200">
            <a:off x="2662109" y="4697718"/>
            <a:ext cx="1585576" cy="1189182"/>
          </a:xfrm>
          <a:prstGeom prst="rect">
            <a:avLst/>
          </a:prstGeom>
        </p:spPr>
      </p:pic>
      <p:pic>
        <p:nvPicPr>
          <p:cNvPr id="31" name="図 30" descr="背景パターン&#10;&#10;自動的に生成された説明">
            <a:extLst>
              <a:ext uri="{FF2B5EF4-FFF2-40B4-BE49-F238E27FC236}">
                <a16:creationId xmlns:a16="http://schemas.microsoft.com/office/drawing/2014/main" xmlns="" id="{045EF38E-8C69-48E4-A500-4888855D634F}"/>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9589" b="89726" l="9524" r="89683"/>
                    </a14:imgEffect>
                  </a14:imgLayer>
                </a14:imgProps>
              </a:ext>
              <a:ext uri="{28A0092B-C50C-407E-A947-70E740481C1C}">
                <a14:useLocalDpi xmlns:a14="http://schemas.microsoft.com/office/drawing/2010/main" val="0"/>
              </a:ext>
            </a:extLst>
          </a:blip>
          <a:srcRect/>
          <a:stretch/>
        </p:blipFill>
        <p:spPr>
          <a:xfrm rot="688560">
            <a:off x="10270692" y="5088951"/>
            <a:ext cx="720283" cy="834395"/>
          </a:xfrm>
          <a:prstGeom prst="rect">
            <a:avLst/>
          </a:prstGeom>
        </p:spPr>
      </p:pic>
      <p:sp>
        <p:nvSpPr>
          <p:cNvPr id="32" name="テキスト ボックス 31">
            <a:extLst>
              <a:ext uri="{FF2B5EF4-FFF2-40B4-BE49-F238E27FC236}">
                <a16:creationId xmlns:a16="http://schemas.microsoft.com/office/drawing/2014/main" xmlns="" id="{E7151D40-8204-4453-88F9-E870C2FD9CBB}"/>
              </a:ext>
            </a:extLst>
          </p:cNvPr>
          <p:cNvSpPr txBox="1"/>
          <p:nvPr/>
        </p:nvSpPr>
        <p:spPr>
          <a:xfrm>
            <a:off x="1002902" y="1800260"/>
            <a:ext cx="3427606"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狭山茶</a:t>
            </a:r>
            <a:endParaRPr kumimoji="1" lang="ja-JP" altLang="en-US" sz="32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xmlns="" id="{C215CA2D-04F3-4EC2-BB93-4A1C0E88FA9C}"/>
              </a:ext>
            </a:extLst>
          </p:cNvPr>
          <p:cNvSpPr txBox="1"/>
          <p:nvPr/>
        </p:nvSpPr>
        <p:spPr>
          <a:xfrm>
            <a:off x="4438632" y="1800259"/>
            <a:ext cx="3366102"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彩玉</a:t>
            </a:r>
            <a:r>
              <a:rPr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梨</a:t>
            </a:r>
            <a:r>
              <a:rPr lang="en-US" altLang="ja-JP" sz="3200" b="1" dirty="0">
                <a:latin typeface="Meiryo UI" panose="020B0604030504040204" pitchFamily="50" charset="-128"/>
                <a:ea typeface="Meiryo UI" panose="020B0604030504040204" pitchFamily="50" charset="-128"/>
              </a:rPr>
              <a:t>)</a:t>
            </a:r>
          </a:p>
        </p:txBody>
      </p:sp>
      <p:sp>
        <p:nvSpPr>
          <p:cNvPr id="34" name="テキスト ボックス 33">
            <a:extLst>
              <a:ext uri="{FF2B5EF4-FFF2-40B4-BE49-F238E27FC236}">
                <a16:creationId xmlns:a16="http://schemas.microsoft.com/office/drawing/2014/main" xmlns="" id="{17391AD3-C588-4F9E-B118-108AC0E4F156}"/>
              </a:ext>
            </a:extLst>
          </p:cNvPr>
          <p:cNvSpPr txBox="1"/>
          <p:nvPr/>
        </p:nvSpPr>
        <p:spPr>
          <a:xfrm>
            <a:off x="4400713" y="4027793"/>
            <a:ext cx="3615734"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バターナッツかぼちゃ</a:t>
            </a:r>
            <a:endParaRPr lang="en-US" altLang="ja-JP" sz="2800" b="1" dirty="0">
              <a:latin typeface="Meiryo UI" panose="020B0604030504040204" pitchFamily="50" charset="-128"/>
              <a:ea typeface="Meiryo UI" panose="020B0604030504040204" pitchFamily="50" charset="-128"/>
            </a:endParaRPr>
          </a:p>
        </p:txBody>
      </p:sp>
      <p:pic>
        <p:nvPicPr>
          <p:cNvPr id="11" name="図 10" descr="グラフ&#10;&#10;自動的に生成された説明">
            <a:extLst>
              <a:ext uri="{FF2B5EF4-FFF2-40B4-BE49-F238E27FC236}">
                <a16:creationId xmlns:a16="http://schemas.microsoft.com/office/drawing/2014/main" xmlns="" id="{BE998812-AE85-4548-80F1-AD4920583573}"/>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9962" b="92686" l="9925" r="89968">
                        <a14:foregroundMark x1="40555" y1="90542" x2="49093" y2="92686"/>
                      </a14:backgroundRemoval>
                    </a14:imgEffect>
                  </a14:imgLayer>
                </a14:imgProps>
              </a:ext>
              <a:ext uri="{28A0092B-C50C-407E-A947-70E740481C1C}">
                <a14:useLocalDpi xmlns:a14="http://schemas.microsoft.com/office/drawing/2010/main" val="0"/>
              </a:ext>
            </a:extLst>
          </a:blip>
          <a:stretch>
            <a:fillRect/>
          </a:stretch>
        </p:blipFill>
        <p:spPr>
          <a:xfrm>
            <a:off x="2799721" y="2737283"/>
            <a:ext cx="1423362" cy="1204617"/>
          </a:xfrm>
          <a:prstGeom prst="rect">
            <a:avLst/>
          </a:prstGeom>
        </p:spPr>
      </p:pic>
    </p:spTree>
    <p:extLst>
      <p:ext uri="{BB962C8B-B14F-4D97-AF65-F5344CB8AC3E}">
        <p14:creationId xmlns:p14="http://schemas.microsoft.com/office/powerpoint/2010/main" val="259409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7679E601-4EFD-4508-8299-AF297A633403}"/>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1910DC47-A9E9-46E1-83FD-8F45BA38449F}"/>
              </a:ext>
            </a:extLst>
          </p:cNvPr>
          <p:cNvSpPr/>
          <p:nvPr/>
        </p:nvSpPr>
        <p:spPr>
          <a:xfrm>
            <a:off x="4377430" y="1734395"/>
            <a:ext cx="3437143" cy="4363043"/>
          </a:xfrm>
          <a:prstGeom prst="rect">
            <a:avLst/>
          </a:prstGeom>
          <a:solidFill>
            <a:srgbClr val="99FF99">
              <a:alpha val="49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xmlns="" id="{1910DC47-A9E9-46E1-83FD-8F45BA38449F}"/>
              </a:ext>
            </a:extLst>
          </p:cNvPr>
          <p:cNvSpPr/>
          <p:nvPr/>
        </p:nvSpPr>
        <p:spPr>
          <a:xfrm>
            <a:off x="7807821" y="1734395"/>
            <a:ext cx="3437143" cy="4363043"/>
          </a:xfrm>
          <a:prstGeom prst="rect">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140165EA-B683-45FF-BB25-3F3FCC359EF4}"/>
              </a:ext>
            </a:extLst>
          </p:cNvPr>
          <p:cNvSpPr/>
          <p:nvPr/>
        </p:nvSpPr>
        <p:spPr>
          <a:xfrm>
            <a:off x="942537" y="1734396"/>
            <a:ext cx="3437143" cy="4363043"/>
          </a:xfrm>
          <a:prstGeom prst="rect">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C01B479B-3ED6-41E1-B7DC-28B34C9EB95B}"/>
              </a:ext>
            </a:extLst>
          </p:cNvPr>
          <p:cNvSpPr txBox="1"/>
          <p:nvPr/>
        </p:nvSpPr>
        <p:spPr>
          <a:xfrm>
            <a:off x="1144202" y="1888030"/>
            <a:ext cx="3437143"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落合節成キュウリ</a:t>
            </a:r>
            <a:endParaRPr lang="en-US" altLang="ja-JP" sz="32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xmlns="" id="{AADA7626-128F-4112-8FE7-1CF40AC53B80}"/>
              </a:ext>
            </a:extLst>
          </p:cNvPr>
          <p:cNvSpPr txBox="1"/>
          <p:nvPr/>
        </p:nvSpPr>
        <p:spPr>
          <a:xfrm>
            <a:off x="4721820" y="1890106"/>
            <a:ext cx="2220168"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紅赤</a:t>
            </a:r>
            <a:endParaRPr kumimoji="1" lang="en-US" altLang="ja-JP" sz="3200" b="1" dirty="0">
              <a:latin typeface="Meiryo UI" panose="020B0604030504040204" pitchFamily="50" charset="-128"/>
              <a:ea typeface="Meiryo UI" panose="020B0604030504040204" pitchFamily="50" charset="-128"/>
            </a:endParaRPr>
          </a:p>
        </p:txBody>
      </p:sp>
      <p:pic>
        <p:nvPicPr>
          <p:cNvPr id="11" name="図 10" descr="ダイアグラム が含まれている画像&#10;&#10;自動的に生成された説明">
            <a:extLst>
              <a:ext uri="{FF2B5EF4-FFF2-40B4-BE49-F238E27FC236}">
                <a16:creationId xmlns:a16="http://schemas.microsoft.com/office/drawing/2014/main" xmlns="" id="{604ABD7E-7237-46A1-B96D-4DC28A571E4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21" b="95089" l="9747" r="89892">
                        <a14:foregroundMark x1="40072" y1="74554" x2="73646" y2="78125"/>
                        <a14:foregroundMark x1="69675" y1="94643" x2="72563" y2="95089"/>
                      </a14:backgroundRemoval>
                    </a14:imgEffect>
                  </a14:imgLayer>
                </a14:imgProps>
              </a:ext>
              <a:ext uri="{28A0092B-C50C-407E-A947-70E740481C1C}">
                <a14:useLocalDpi xmlns:a14="http://schemas.microsoft.com/office/drawing/2010/main" val="0"/>
              </a:ext>
            </a:extLst>
          </a:blip>
          <a:srcRect/>
          <a:stretch/>
        </p:blipFill>
        <p:spPr>
          <a:xfrm>
            <a:off x="4783819" y="3586434"/>
            <a:ext cx="2828905" cy="2292938"/>
          </a:xfrm>
          <a:prstGeom prst="rect">
            <a:avLst/>
          </a:prstGeom>
        </p:spPr>
      </p:pic>
      <p:pic>
        <p:nvPicPr>
          <p:cNvPr id="13" name="図 12" descr="ダイアグラム が含まれている画像&#10;&#10;自動的に生成された説明">
            <a:extLst>
              <a:ext uri="{FF2B5EF4-FFF2-40B4-BE49-F238E27FC236}">
                <a16:creationId xmlns:a16="http://schemas.microsoft.com/office/drawing/2014/main" xmlns="" id="{0619FED5-5B82-48A0-B364-D2B6373C9C6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17347" y1="19421" x2="29932" y2="36777"/>
                        <a14:foregroundMark x1="29932" y1="36777" x2="53061" y2="42975"/>
                        <a14:foregroundMark x1="15067" y1="13954" x2="15217" y2="15050"/>
                        <a14:foregroundMark x1="14966" y1="14463" x2="14966" y2="14463"/>
                        <a14:foregroundMark x1="15306" y1="14050" x2="15306" y2="14050"/>
                        <a14:foregroundMark x1="15646" y1="11983" x2="15986" y2="12810"/>
                        <a14:backgroundMark x1="14966" y1="15289" x2="15306" y2="15702"/>
                        <a14:backgroundMark x1="14592" y1="13595" x2="14966" y2="14050"/>
                      </a14:backgroundRemoval>
                    </a14:imgEffect>
                  </a14:imgLayer>
                </a14:imgProps>
              </a:ext>
              <a:ext uri="{28A0092B-C50C-407E-A947-70E740481C1C}">
                <a14:useLocalDpi xmlns:a14="http://schemas.microsoft.com/office/drawing/2010/main" val="0"/>
              </a:ext>
            </a:extLst>
          </a:blip>
          <a:srcRect/>
          <a:stretch/>
        </p:blipFill>
        <p:spPr>
          <a:xfrm>
            <a:off x="1247526" y="3586434"/>
            <a:ext cx="2780663" cy="2292938"/>
          </a:xfrm>
          <a:prstGeom prst="rect">
            <a:avLst/>
          </a:prstGeom>
        </p:spPr>
      </p:pic>
      <p:grpSp>
        <p:nvGrpSpPr>
          <p:cNvPr id="37" name="グループ化 36">
            <a:extLst>
              <a:ext uri="{FF2B5EF4-FFF2-40B4-BE49-F238E27FC236}">
                <a16:creationId xmlns:a16="http://schemas.microsoft.com/office/drawing/2014/main" xmlns="" id="{3D4075B8-9E9A-4C75-9CD8-0CD4AB8352AB}"/>
              </a:ext>
            </a:extLst>
          </p:cNvPr>
          <p:cNvGrpSpPr/>
          <p:nvPr/>
        </p:nvGrpSpPr>
        <p:grpSpPr>
          <a:xfrm>
            <a:off x="10586906" y="5990679"/>
            <a:ext cx="1250765" cy="478522"/>
            <a:chOff x="10586906" y="5990679"/>
            <a:chExt cx="1250765" cy="478522"/>
          </a:xfrm>
        </p:grpSpPr>
        <p:pic>
          <p:nvPicPr>
            <p:cNvPr id="38" name="図 37" descr="アイコン&#10;&#10;自動的に生成された説明">
              <a:extLst>
                <a:ext uri="{FF2B5EF4-FFF2-40B4-BE49-F238E27FC236}">
                  <a16:creationId xmlns:a16="http://schemas.microsoft.com/office/drawing/2014/main" xmlns="" id="{75B58810-931D-4E0C-8ED9-EB2EB0E1B5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39" name="図 38">
              <a:extLst>
                <a:ext uri="{FF2B5EF4-FFF2-40B4-BE49-F238E27FC236}">
                  <a16:creationId xmlns:a16="http://schemas.microsoft.com/office/drawing/2014/main" xmlns="" id="{286DF84D-14A3-4E66-9C26-FE935CB5C1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sp>
        <p:nvSpPr>
          <p:cNvPr id="51" name="テキスト ボックス 50">
            <a:extLst>
              <a:ext uri="{FF2B5EF4-FFF2-40B4-BE49-F238E27FC236}">
                <a16:creationId xmlns:a16="http://schemas.microsoft.com/office/drawing/2014/main" xmlns="" id="{45CA4511-04A8-45C7-8503-8C86DCB4893A}"/>
              </a:ext>
            </a:extLst>
          </p:cNvPr>
          <p:cNvSpPr txBox="1"/>
          <p:nvPr/>
        </p:nvSpPr>
        <p:spPr>
          <a:xfrm>
            <a:off x="7974657" y="1888029"/>
            <a:ext cx="3424122" cy="584775"/>
          </a:xfrm>
          <a:prstGeom prst="rect">
            <a:avLst/>
          </a:prstGeom>
          <a:noFill/>
        </p:spPr>
        <p:txBody>
          <a:bodyPr wrap="square" rtlCol="0">
            <a:spAutoFit/>
          </a:bodyPr>
          <a:lstStyle/>
          <a:p>
            <a:r>
              <a:rPr lang="ja-JP" altLang="en-US" sz="3200" b="1" i="0" dirty="0">
                <a:solidFill>
                  <a:srgbClr val="222222"/>
                </a:solidFill>
                <a:effectLst/>
                <a:latin typeface="Meiryo UI" panose="020B0604030504040204" pitchFamily="50" charset="-128"/>
                <a:ea typeface="Meiryo UI" panose="020B0604030504040204" pitchFamily="50" charset="-128"/>
              </a:rPr>
              <a:t>埼玉青大丸なす</a:t>
            </a:r>
            <a:endParaRPr lang="en-US" altLang="ja-JP" sz="3200" b="1" i="0" dirty="0">
              <a:solidFill>
                <a:srgbClr val="222222"/>
              </a:solidFill>
              <a:effectLst/>
              <a:latin typeface="Meiryo UI" panose="020B0604030504040204" pitchFamily="50" charset="-128"/>
              <a:ea typeface="Meiryo UI" panose="020B0604030504040204" pitchFamily="50" charset="-128"/>
            </a:endParaRPr>
          </a:p>
        </p:txBody>
      </p:sp>
      <p:pic>
        <p:nvPicPr>
          <p:cNvPr id="2" name="図 1" descr="図形 が含まれている画像&#10;&#10;自動的に生成された説明">
            <a:extLst>
              <a:ext uri="{FF2B5EF4-FFF2-40B4-BE49-F238E27FC236}">
                <a16:creationId xmlns:a16="http://schemas.microsoft.com/office/drawing/2014/main" xmlns="" id="{20E79553-726B-4EA9-A4A1-184A803D990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774" b="89724" l="10032" r="89968"/>
                    </a14:imgEffect>
                    <a14:imgEffect>
                      <a14:saturation sat="99000"/>
                    </a14:imgEffect>
                  </a14:imgLayer>
                </a14:imgProps>
              </a:ext>
              <a:ext uri="{28A0092B-C50C-407E-A947-70E740481C1C}">
                <a14:useLocalDpi xmlns:a14="http://schemas.microsoft.com/office/drawing/2010/main" val="0"/>
              </a:ext>
            </a:extLst>
          </a:blip>
          <a:srcRect t="7361"/>
          <a:stretch/>
        </p:blipFill>
        <p:spPr>
          <a:xfrm>
            <a:off x="8534312" y="3658929"/>
            <a:ext cx="2192371" cy="2622161"/>
          </a:xfrm>
          <a:prstGeom prst="rect">
            <a:avLst/>
          </a:prstGeom>
        </p:spPr>
      </p:pic>
      <p:sp>
        <p:nvSpPr>
          <p:cNvPr id="6" name="テキスト ボックス 5">
            <a:extLst>
              <a:ext uri="{FF2B5EF4-FFF2-40B4-BE49-F238E27FC236}">
                <a16:creationId xmlns:a16="http://schemas.microsoft.com/office/drawing/2014/main" xmlns="" id="{55A4CA25-4621-4AD2-AE70-20F96C61A3C9}"/>
              </a:ext>
            </a:extLst>
          </p:cNvPr>
          <p:cNvSpPr txBox="1"/>
          <p:nvPr/>
        </p:nvSpPr>
        <p:spPr>
          <a:xfrm>
            <a:off x="616488" y="524155"/>
            <a:ext cx="8485567" cy="523220"/>
          </a:xfrm>
          <a:prstGeom prst="rect">
            <a:avLst/>
          </a:prstGeom>
          <a:noFill/>
        </p:spPr>
        <p:txBody>
          <a:bodyPr wrap="square" rtlCol="0">
            <a:spAutoFit/>
          </a:bodyPr>
          <a:lstStyle/>
          <a:p>
            <a:r>
              <a:rPr lang="en-US" altLang="ja-JP" sz="2800" b="1" u="sng" dirty="0">
                <a:latin typeface="Meiryo UI" panose="020B0604030504040204" pitchFamily="50" charset="-128"/>
                <a:ea typeface="Meiryo UI" panose="020B0604030504040204" pitchFamily="50" charset="-128"/>
              </a:rPr>
              <a:t>EC</a:t>
            </a:r>
            <a:r>
              <a:rPr lang="ja-JP" altLang="en-US" sz="2800" b="1" u="sng" dirty="0">
                <a:latin typeface="Meiryo UI" panose="020B0604030504040204" pitchFamily="50" charset="-128"/>
                <a:ea typeface="Meiryo UI" panose="020B0604030504040204" pitchFamily="50" charset="-128"/>
              </a:rPr>
              <a:t>サイトアプリで販売を想定している埼玉県の農産物②</a:t>
            </a:r>
            <a:endParaRPr lang="en-US" altLang="ja-JP" sz="2800" b="1" u="sng"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xmlns="" id="{F4A65672-B4C0-4233-95BF-D05D615377C9}"/>
              </a:ext>
            </a:extLst>
          </p:cNvPr>
          <p:cNvSpPr txBox="1"/>
          <p:nvPr/>
        </p:nvSpPr>
        <p:spPr>
          <a:xfrm>
            <a:off x="810833" y="1205617"/>
            <a:ext cx="4989892"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～埼玉伝統野菜を一部ご紹介～</a:t>
            </a:r>
            <a:endParaRPr lang="en-US" altLang="ja-JP" sz="24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xmlns="" id="{1606B8CA-240C-4489-893D-E9CC149DD171}"/>
              </a:ext>
            </a:extLst>
          </p:cNvPr>
          <p:cNvSpPr txBox="1"/>
          <p:nvPr/>
        </p:nvSpPr>
        <p:spPr>
          <a:xfrm>
            <a:off x="1461975" y="2643266"/>
            <a:ext cx="2221176" cy="1015663"/>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日本で流通しているキュウリの原型種。</a:t>
            </a:r>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xmlns="" id="{A9345A3A-26EF-476C-B5CD-74F8C26EE9E1}"/>
              </a:ext>
            </a:extLst>
          </p:cNvPr>
          <p:cNvSpPr txBox="1"/>
          <p:nvPr/>
        </p:nvSpPr>
        <p:spPr>
          <a:xfrm>
            <a:off x="4693763" y="2647693"/>
            <a:ext cx="2997140" cy="707886"/>
          </a:xfrm>
          <a:prstGeom prst="rect">
            <a:avLst/>
          </a:prstGeom>
          <a:noFill/>
        </p:spPr>
        <p:txBody>
          <a:bodyPr wrap="square" rtlCol="0">
            <a:spAutoFit/>
          </a:bodyPr>
          <a:lstStyle/>
          <a:p>
            <a:r>
              <a:rPr lang="ja-JP" altLang="en-US" sz="2000" b="0" i="0" dirty="0">
                <a:solidFill>
                  <a:srgbClr val="1B1B1B"/>
                </a:solidFill>
                <a:effectLst/>
                <a:latin typeface="Meiryo UI" panose="020B0604030504040204" pitchFamily="50" charset="-128"/>
                <a:ea typeface="Meiryo UI" panose="020B0604030504040204" pitchFamily="50" charset="-128"/>
              </a:rPr>
              <a:t>さつまいもの中でも特に甘い。</a:t>
            </a:r>
            <a:endParaRPr lang="en-US" altLang="ja-JP" sz="2000" b="0" i="0" dirty="0">
              <a:solidFill>
                <a:srgbClr val="1B1B1B"/>
              </a:solidFill>
              <a:effectLst/>
              <a:latin typeface="Meiryo UI" panose="020B0604030504040204" pitchFamily="50" charset="-128"/>
              <a:ea typeface="Meiryo UI" panose="020B0604030504040204" pitchFamily="50" charset="-128"/>
            </a:endParaRPr>
          </a:p>
          <a:p>
            <a:r>
              <a:rPr kumimoji="1" lang="ja-JP" altLang="en-US" sz="2000" dirty="0">
                <a:solidFill>
                  <a:srgbClr val="1B1B1B"/>
                </a:solidFill>
                <a:latin typeface="Meiryo UI" panose="020B0604030504040204" pitchFamily="50" charset="-128"/>
                <a:ea typeface="Meiryo UI" panose="020B0604030504040204" pitchFamily="50" charset="-128"/>
              </a:rPr>
              <a:t>天ぷらにすると美味しい。</a:t>
            </a:r>
            <a:endParaRPr kumimoji="1" lang="ja-JP" altLang="en-US" sz="20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xmlns="" id="{BB55E40F-CCD0-40E1-A3BB-1243D70F929B}"/>
              </a:ext>
            </a:extLst>
          </p:cNvPr>
          <p:cNvSpPr/>
          <p:nvPr/>
        </p:nvSpPr>
        <p:spPr>
          <a:xfrm>
            <a:off x="4375179" y="1734395"/>
            <a:ext cx="3437143" cy="436304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xmlns="" id="{9A199C8E-11DB-4E78-9FEC-B080070705E3}"/>
              </a:ext>
            </a:extLst>
          </p:cNvPr>
          <p:cNvSpPr txBox="1"/>
          <p:nvPr/>
        </p:nvSpPr>
        <p:spPr>
          <a:xfrm>
            <a:off x="8259895" y="2647693"/>
            <a:ext cx="2538535" cy="707886"/>
          </a:xfrm>
          <a:prstGeom prst="rect">
            <a:avLst/>
          </a:prstGeom>
          <a:noFill/>
        </p:spPr>
        <p:txBody>
          <a:bodyPr wrap="square" rtlCol="0">
            <a:spAutoFit/>
          </a:bodyPr>
          <a:lstStyle/>
          <a:p>
            <a:r>
              <a:rPr kumimoji="1" lang="ja-JP" altLang="en-US" sz="2000" dirty="0">
                <a:solidFill>
                  <a:srgbClr val="1B1B1B"/>
                </a:solidFill>
                <a:latin typeface="Meiryo UI" panose="020B0604030504040204" pitchFamily="50" charset="-128"/>
                <a:ea typeface="Meiryo UI" panose="020B0604030504040204" pitchFamily="50" charset="-128"/>
              </a:rPr>
              <a:t>丸い形をしていて、</a:t>
            </a:r>
            <a:endParaRPr kumimoji="1" lang="en-US" altLang="ja-JP" sz="2000" dirty="0">
              <a:solidFill>
                <a:srgbClr val="1B1B1B"/>
              </a:solidFill>
              <a:latin typeface="Meiryo UI" panose="020B0604030504040204" pitchFamily="50" charset="-128"/>
              <a:ea typeface="Meiryo UI" panose="020B0604030504040204" pitchFamily="50" charset="-128"/>
            </a:endParaRPr>
          </a:p>
          <a:p>
            <a:r>
              <a:rPr kumimoji="1" lang="ja-JP" altLang="en-US" sz="2000" dirty="0">
                <a:solidFill>
                  <a:srgbClr val="1B1B1B"/>
                </a:solidFill>
                <a:latin typeface="Meiryo UI" panose="020B0604030504040204" pitchFamily="50" charset="-128"/>
                <a:ea typeface="Meiryo UI" panose="020B0604030504040204" pitchFamily="50" charset="-128"/>
              </a:rPr>
              <a:t>紫にならない。</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27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xmlns="" id="{6EB6F9F0-8023-4623-A21A-1BEB786A4E2B}"/>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xmlns="" id="{43339711-C0EC-4D7C-B33C-60847CFC7C80}"/>
              </a:ext>
            </a:extLst>
          </p:cNvPr>
          <p:cNvSpPr/>
          <p:nvPr/>
        </p:nvSpPr>
        <p:spPr>
          <a:xfrm>
            <a:off x="8543298" y="4436955"/>
            <a:ext cx="2582519" cy="1691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xmlns="" id="{A98747DD-4BE0-461D-956E-359641C9C4F2}"/>
              </a:ext>
            </a:extLst>
          </p:cNvPr>
          <p:cNvSpPr/>
          <p:nvPr/>
        </p:nvSpPr>
        <p:spPr>
          <a:xfrm>
            <a:off x="5670232" y="4436956"/>
            <a:ext cx="2582519" cy="1691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xmlns="" id="{76A01FC4-DE12-4022-95D1-C88860545C7F}"/>
              </a:ext>
            </a:extLst>
          </p:cNvPr>
          <p:cNvSpPr/>
          <p:nvPr/>
        </p:nvSpPr>
        <p:spPr>
          <a:xfrm>
            <a:off x="2738328" y="4436957"/>
            <a:ext cx="2582519" cy="1691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xmlns="" id="{2ECDBE9E-6F1E-4159-9868-230DFE8693C1}"/>
              </a:ext>
            </a:extLst>
          </p:cNvPr>
          <p:cNvSpPr txBox="1"/>
          <p:nvPr/>
        </p:nvSpPr>
        <p:spPr>
          <a:xfrm>
            <a:off x="949268" y="1572453"/>
            <a:ext cx="10290321" cy="523220"/>
          </a:xfrm>
          <a:prstGeom prst="rect">
            <a:avLst/>
          </a:prstGeom>
          <a:blipFill dpi="0" rotWithShape="1">
            <a:blip r:embed="rId3"/>
            <a:srcRect/>
            <a:tile tx="0" ty="0" sx="100000" sy="100000" flip="none" algn="tl"/>
          </a:blipFill>
          <a:ln>
            <a:noFill/>
          </a:ln>
          <a:effectLst>
            <a:softEdge rad="0"/>
          </a:effectLst>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アプリ名</a:t>
            </a:r>
            <a:endParaRPr kumimoji="1" lang="en-US" altLang="ja-JP" sz="28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xmlns="" id="{F0896B58-A6B2-4D14-8155-3FD2EF7A28A5}"/>
              </a:ext>
            </a:extLst>
          </p:cNvPr>
          <p:cNvSpPr txBox="1"/>
          <p:nvPr/>
        </p:nvSpPr>
        <p:spPr>
          <a:xfrm>
            <a:off x="616488" y="523721"/>
            <a:ext cx="5779853" cy="954107"/>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　　　　農産物</a:t>
            </a:r>
            <a:r>
              <a:rPr lang="en-US" altLang="ja-JP" sz="2800" b="1" u="sng" dirty="0">
                <a:latin typeface="Meiryo UI" panose="020B0604030504040204" pitchFamily="50" charset="-128"/>
                <a:ea typeface="Meiryo UI" panose="020B0604030504040204" pitchFamily="50" charset="-128"/>
              </a:rPr>
              <a:t>EC</a:t>
            </a:r>
            <a:r>
              <a:rPr lang="ja-JP" altLang="en-US" sz="2800" b="1" u="sng" dirty="0">
                <a:latin typeface="Meiryo UI" panose="020B0604030504040204" pitchFamily="50" charset="-128"/>
                <a:ea typeface="Meiryo UI" panose="020B0604030504040204" pitchFamily="50" charset="-128"/>
              </a:rPr>
              <a:t>サイトアプリ</a:t>
            </a:r>
            <a:r>
              <a:rPr kumimoji="1" lang="ja-JP" altLang="en-US" sz="2800" b="1" u="sng" dirty="0">
                <a:latin typeface="Meiryo UI" panose="020B0604030504040204" pitchFamily="50" charset="-128"/>
                <a:ea typeface="Meiryo UI" panose="020B0604030504040204" pitchFamily="50" charset="-128"/>
              </a:rPr>
              <a:t>概要</a:t>
            </a:r>
            <a:endParaRPr kumimoji="1" lang="en-US" altLang="ja-JP" sz="2800" b="1" u="sng" dirty="0">
              <a:latin typeface="Meiryo UI" panose="020B0604030504040204" pitchFamily="50" charset="-128"/>
              <a:ea typeface="Meiryo UI" panose="020B0604030504040204" pitchFamily="50" charset="-128"/>
            </a:endParaRPr>
          </a:p>
          <a:p>
            <a:endParaRPr kumimoji="1" lang="ja-JP" altLang="en-US" sz="2800" b="1" u="sng"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xmlns="" id="{1FC2292D-E50D-4AC1-A2D2-148B4F4670BF}"/>
              </a:ext>
            </a:extLst>
          </p:cNvPr>
          <p:cNvSpPr txBox="1"/>
          <p:nvPr/>
        </p:nvSpPr>
        <p:spPr>
          <a:xfrm>
            <a:off x="2829813" y="4853096"/>
            <a:ext cx="2406877" cy="1200329"/>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埼玉県で農産物を生産している方。</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商品の動画・画像撮影、値段設定をする。</a:t>
            </a:r>
            <a:endParaRPr kumimoji="1" lang="en-US" altLang="ja-JP"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xmlns="" id="{0D5184CB-C476-4F51-B568-EEA19B437C7E}"/>
              </a:ext>
            </a:extLst>
          </p:cNvPr>
          <p:cNvSpPr txBox="1"/>
          <p:nvPr/>
        </p:nvSpPr>
        <p:spPr>
          <a:xfrm>
            <a:off x="5797817" y="4464096"/>
            <a:ext cx="904519"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購入者</a:t>
            </a:r>
          </a:p>
        </p:txBody>
      </p:sp>
      <p:sp>
        <p:nvSpPr>
          <p:cNvPr id="15" name="テキスト ボックス 14">
            <a:extLst>
              <a:ext uri="{FF2B5EF4-FFF2-40B4-BE49-F238E27FC236}">
                <a16:creationId xmlns:a16="http://schemas.microsoft.com/office/drawing/2014/main" xmlns="" id="{69AEED30-1EC3-4715-9633-CA4E4B137478}"/>
              </a:ext>
            </a:extLst>
          </p:cNvPr>
          <p:cNvSpPr txBox="1"/>
          <p:nvPr/>
        </p:nvSpPr>
        <p:spPr>
          <a:xfrm>
            <a:off x="2829813" y="4466078"/>
            <a:ext cx="904519" cy="369332"/>
          </a:xfrm>
          <a:prstGeom prst="rect">
            <a:avLst/>
          </a:prstGeom>
          <a:noFill/>
        </p:spPr>
        <p:txBody>
          <a:bodyPr wrap="square" rtlCol="0">
            <a:spAutoFit/>
          </a:bodyPr>
          <a:lstStyle/>
          <a:p>
            <a:r>
              <a:rPr kumimoji="1" lang="ja-JP" altLang="en-US" u="sng" dirty="0">
                <a:ln w="0">
                  <a:noFill/>
                </a:ln>
                <a:latin typeface="Meiryo UI" panose="020B0604030504040204" pitchFamily="50" charset="-128"/>
                <a:ea typeface="Meiryo UI" panose="020B0604030504040204" pitchFamily="50" charset="-128"/>
              </a:rPr>
              <a:t>販売者</a:t>
            </a:r>
            <a:endParaRPr kumimoji="1" lang="en-US" altLang="ja-JP" u="sng" dirty="0">
              <a:ln w="0">
                <a:noFill/>
              </a:ln>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xmlns="" id="{9676CFCB-1104-4997-9DB1-BD3C590524D5}"/>
              </a:ext>
            </a:extLst>
          </p:cNvPr>
          <p:cNvSpPr txBox="1"/>
          <p:nvPr/>
        </p:nvSpPr>
        <p:spPr>
          <a:xfrm>
            <a:off x="2738328" y="2236282"/>
            <a:ext cx="702349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「いろどり</a:t>
            </a:r>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豊かな埼玉の農産物のイメージとマルシェの</a:t>
            </a:r>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まる</a:t>
            </a:r>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をかけわせた。</a:t>
            </a:r>
          </a:p>
        </p:txBody>
      </p:sp>
      <p:grpSp>
        <p:nvGrpSpPr>
          <p:cNvPr id="4" name="グループ化 3">
            <a:extLst>
              <a:ext uri="{FF2B5EF4-FFF2-40B4-BE49-F238E27FC236}">
                <a16:creationId xmlns:a16="http://schemas.microsoft.com/office/drawing/2014/main" xmlns="" id="{A9E18C92-12D1-45F7-A0C4-7563BD3682D9}"/>
              </a:ext>
            </a:extLst>
          </p:cNvPr>
          <p:cNvGrpSpPr/>
          <p:nvPr/>
        </p:nvGrpSpPr>
        <p:grpSpPr>
          <a:xfrm>
            <a:off x="2738328" y="1411582"/>
            <a:ext cx="1471723" cy="777379"/>
            <a:chOff x="2616706" y="1315255"/>
            <a:chExt cx="860933" cy="460785"/>
          </a:xfrm>
        </p:grpSpPr>
        <p:sp>
          <p:nvSpPr>
            <p:cNvPr id="5" name="テキスト ボックス 4">
              <a:extLst>
                <a:ext uri="{FF2B5EF4-FFF2-40B4-BE49-F238E27FC236}">
                  <a16:creationId xmlns:a16="http://schemas.microsoft.com/office/drawing/2014/main" xmlns="" id="{A77EE7C7-AB89-4C43-B54E-6D59AB2963D1}"/>
                </a:ext>
              </a:extLst>
            </p:cNvPr>
            <p:cNvSpPr txBox="1"/>
            <p:nvPr/>
          </p:nvSpPr>
          <p:spPr>
            <a:xfrm>
              <a:off x="2616706" y="1315255"/>
              <a:ext cx="320452" cy="155067"/>
            </a:xfrm>
            <a:prstGeom prst="rect">
              <a:avLst/>
            </a:prstGeom>
            <a:noFill/>
          </p:spPr>
          <p:txBody>
            <a:bodyPr wrap="square" rtlCol="0">
              <a:spAutoFit/>
            </a:bodyPr>
            <a:lstStyle/>
            <a:p>
              <a:pPr algn="dist"/>
              <a:r>
                <a:rPr kumimoji="1" lang="ja-JP" altLang="en-US" sz="1100" b="1" dirty="0">
                  <a:ln w="19050">
                    <a:noFill/>
                  </a:ln>
                  <a:solidFill>
                    <a:srgbClr val="FF6600"/>
                  </a:solidFill>
                  <a:latin typeface="Meiryo UI" panose="020B0604030504040204" pitchFamily="50" charset="-128"/>
                  <a:ea typeface="Meiryo UI" panose="020B0604030504040204" pitchFamily="50" charset="-128"/>
                  <a:cs typeface="Microsoft New Tai Lue" panose="020B0502040204020203" pitchFamily="34" charset="0"/>
                </a:rPr>
                <a:t>さい</a:t>
              </a:r>
            </a:p>
          </p:txBody>
        </p:sp>
        <p:pic>
          <p:nvPicPr>
            <p:cNvPr id="32" name="図 31">
              <a:extLst>
                <a:ext uri="{FF2B5EF4-FFF2-40B4-BE49-F238E27FC236}">
                  <a16:creationId xmlns:a16="http://schemas.microsoft.com/office/drawing/2014/main" xmlns="" id="{E093F4B8-61F8-4A80-9D01-A294BEC48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706" y="1391931"/>
              <a:ext cx="860933" cy="384109"/>
            </a:xfrm>
            <a:prstGeom prst="rect">
              <a:avLst/>
            </a:prstGeom>
          </p:spPr>
        </p:pic>
      </p:grpSp>
      <p:pic>
        <p:nvPicPr>
          <p:cNvPr id="34" name="図 33">
            <a:extLst>
              <a:ext uri="{FF2B5EF4-FFF2-40B4-BE49-F238E27FC236}">
                <a16:creationId xmlns:a16="http://schemas.microsoft.com/office/drawing/2014/main" xmlns="" id="{73093DB7-190B-43C7-A759-E071891C2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21" y="579120"/>
            <a:ext cx="1078277" cy="481078"/>
          </a:xfrm>
          <a:prstGeom prst="rect">
            <a:avLst/>
          </a:prstGeom>
        </p:spPr>
      </p:pic>
      <p:grpSp>
        <p:nvGrpSpPr>
          <p:cNvPr id="37" name="グループ化 36">
            <a:extLst>
              <a:ext uri="{FF2B5EF4-FFF2-40B4-BE49-F238E27FC236}">
                <a16:creationId xmlns:a16="http://schemas.microsoft.com/office/drawing/2014/main" xmlns="" id="{4F8FEF17-588E-4A7C-BF89-612E5D03AC41}"/>
              </a:ext>
            </a:extLst>
          </p:cNvPr>
          <p:cNvGrpSpPr/>
          <p:nvPr/>
        </p:nvGrpSpPr>
        <p:grpSpPr>
          <a:xfrm>
            <a:off x="10586906" y="5990679"/>
            <a:ext cx="1250765" cy="478522"/>
            <a:chOff x="10586906" y="5990679"/>
            <a:chExt cx="1250765" cy="478522"/>
          </a:xfrm>
        </p:grpSpPr>
        <p:pic>
          <p:nvPicPr>
            <p:cNvPr id="29" name="図 28" descr="アイコン&#10;&#10;自動的に生成された説明">
              <a:extLst>
                <a:ext uri="{FF2B5EF4-FFF2-40B4-BE49-F238E27FC236}">
                  <a16:creationId xmlns:a16="http://schemas.microsoft.com/office/drawing/2014/main" xmlns="" id="{F3381FDC-7D1D-41F2-9C06-F561B3EE2C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36" name="図 35">
              <a:extLst>
                <a:ext uri="{FF2B5EF4-FFF2-40B4-BE49-F238E27FC236}">
                  <a16:creationId xmlns:a16="http://schemas.microsoft.com/office/drawing/2014/main" xmlns="" id="{3B6FFC8A-C207-45AA-9D96-5594F44AFF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sp>
        <p:nvSpPr>
          <p:cNvPr id="39" name="テキスト ボックス 38">
            <a:extLst>
              <a:ext uri="{FF2B5EF4-FFF2-40B4-BE49-F238E27FC236}">
                <a16:creationId xmlns:a16="http://schemas.microsoft.com/office/drawing/2014/main" xmlns="" id="{BF6557A7-CBFB-408E-BC34-6A9781477505}"/>
              </a:ext>
            </a:extLst>
          </p:cNvPr>
          <p:cNvSpPr txBox="1"/>
          <p:nvPr/>
        </p:nvSpPr>
        <p:spPr>
          <a:xfrm>
            <a:off x="616488" y="420716"/>
            <a:ext cx="445148" cy="261610"/>
          </a:xfrm>
          <a:prstGeom prst="rect">
            <a:avLst/>
          </a:prstGeom>
          <a:noFill/>
        </p:spPr>
        <p:txBody>
          <a:bodyPr wrap="square" rtlCol="0">
            <a:spAutoFit/>
          </a:bodyPr>
          <a:lstStyle/>
          <a:p>
            <a:pPr algn="dist"/>
            <a:r>
              <a:rPr kumimoji="1" lang="ja-JP" altLang="en-US" sz="1100" b="1" dirty="0">
                <a:ln w="19050">
                  <a:noFill/>
                </a:ln>
                <a:solidFill>
                  <a:srgbClr val="FF6600"/>
                </a:solidFill>
                <a:latin typeface="Meiryo UI" panose="020B0604030504040204" pitchFamily="50" charset="-128"/>
                <a:ea typeface="Meiryo UI" panose="020B0604030504040204" pitchFamily="50" charset="-128"/>
                <a:cs typeface="Microsoft New Tai Lue" panose="020B0502040204020203" pitchFamily="34" charset="0"/>
              </a:rPr>
              <a:t>さい</a:t>
            </a:r>
          </a:p>
        </p:txBody>
      </p:sp>
      <p:sp>
        <p:nvSpPr>
          <p:cNvPr id="9" name="テキスト ボックス 8">
            <a:extLst>
              <a:ext uri="{FF2B5EF4-FFF2-40B4-BE49-F238E27FC236}">
                <a16:creationId xmlns:a16="http://schemas.microsoft.com/office/drawing/2014/main" xmlns="" id="{EC5FE629-73EE-4342-9B10-5926A14CB070}"/>
              </a:ext>
            </a:extLst>
          </p:cNvPr>
          <p:cNvSpPr txBox="1"/>
          <p:nvPr/>
        </p:nvSpPr>
        <p:spPr>
          <a:xfrm>
            <a:off x="949267" y="2731837"/>
            <a:ext cx="10290321" cy="523220"/>
          </a:xfrm>
          <a:prstGeom prst="rect">
            <a:avLst/>
          </a:prstGeom>
          <a:blipFill dpi="0" rotWithShape="1">
            <a:blip r:embed="rId3"/>
            <a:srcRect/>
            <a:tile tx="0" ty="0" sx="100000" sy="100000" flip="none" algn="tl"/>
          </a:blip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コンセプト　 </a:t>
            </a:r>
            <a:r>
              <a:rPr kumimoji="1" lang="ja-JP" altLang="en-US" sz="2000" dirty="0">
                <a:latin typeface="Meiryo UI" panose="020B0604030504040204" pitchFamily="50" charset="-128"/>
                <a:ea typeface="Meiryo UI" panose="020B0604030504040204" pitchFamily="50" charset="-128"/>
              </a:rPr>
              <a:t>埼玉の</a:t>
            </a:r>
            <a:r>
              <a:rPr lang="ja-JP" altLang="en-US" sz="2000" dirty="0">
                <a:latin typeface="Meiryo UI" panose="020B0604030504040204" pitchFamily="50" charset="-128"/>
                <a:ea typeface="Meiryo UI" panose="020B0604030504040204" pitchFamily="50" charset="-128"/>
              </a:rPr>
              <a:t>農産物</a:t>
            </a:r>
            <a:r>
              <a:rPr kumimoji="1" lang="ja-JP" altLang="en-US" sz="2000" dirty="0">
                <a:latin typeface="Meiryo UI" panose="020B0604030504040204" pitchFamily="50" charset="-128"/>
                <a:ea typeface="Meiryo UI" panose="020B0604030504040204" pitchFamily="50" charset="-128"/>
              </a:rPr>
              <a:t>を生産者から直接購入できる</a:t>
            </a:r>
            <a:r>
              <a:rPr kumimoji="1" lang="en-US" altLang="ja-JP" sz="2000" dirty="0">
                <a:latin typeface="Meiryo UI" panose="020B0604030504040204" pitchFamily="50" charset="-128"/>
                <a:ea typeface="Meiryo UI" panose="020B0604030504040204" pitchFamily="50" charset="-128"/>
              </a:rPr>
              <a:t>EC</a:t>
            </a:r>
            <a:r>
              <a:rPr kumimoji="1" lang="ja-JP" altLang="en-US" sz="2000" dirty="0">
                <a:latin typeface="Meiryo UI" panose="020B0604030504040204" pitchFamily="50" charset="-128"/>
                <a:ea typeface="Meiryo UI" panose="020B0604030504040204" pitchFamily="50" charset="-128"/>
              </a:rPr>
              <a:t>サイトアプリ</a:t>
            </a:r>
            <a:endParaRPr kumimoji="1" lang="en-US" altLang="ja-JP" sz="2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xmlns="" id="{F5077464-5FEB-4F49-922B-3A47AC90FA4F}"/>
              </a:ext>
            </a:extLst>
          </p:cNvPr>
          <p:cNvSpPr txBox="1"/>
          <p:nvPr/>
        </p:nvSpPr>
        <p:spPr>
          <a:xfrm>
            <a:off x="2810213" y="3312797"/>
            <a:ext cx="7023498" cy="369332"/>
          </a:xfrm>
          <a:prstGeom prst="rect">
            <a:avLst/>
          </a:prstGeom>
          <a:noFill/>
        </p:spPr>
        <p:txBody>
          <a:bodyPr wrap="square" rtlCol="0">
            <a:spAutoFit/>
          </a:bodyPr>
          <a:lstStyle/>
          <a:p>
            <a:r>
              <a:rPr lang="ja-JP" altLang="en-US" sz="1800" dirty="0">
                <a:latin typeface="Meiryo UI" panose="020B0604030504040204" pitchFamily="50" charset="-128"/>
                <a:ea typeface="Meiryo UI" panose="020B0604030504040204" pitchFamily="50" charset="-128"/>
              </a:rPr>
              <a:t>農産物の売買と</a:t>
            </a:r>
            <a:r>
              <a:rPr kumimoji="1" lang="ja-JP" altLang="en-US" sz="1800" dirty="0">
                <a:latin typeface="Meiryo UI" panose="020B0604030504040204" pitchFamily="50" charset="-128"/>
                <a:ea typeface="Meiryo UI" panose="020B0604030504040204" pitchFamily="50" charset="-128"/>
              </a:rPr>
              <a:t>最新農業情報の発信をする。</a:t>
            </a:r>
            <a:endParaRPr kumimoji="1" lang="en-US" altLang="ja-JP" sz="1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xmlns="" id="{907E74E4-00E0-49D4-AEB1-AD936C8D9850}"/>
              </a:ext>
            </a:extLst>
          </p:cNvPr>
          <p:cNvSpPr txBox="1"/>
          <p:nvPr/>
        </p:nvSpPr>
        <p:spPr>
          <a:xfrm>
            <a:off x="894334" y="3797933"/>
            <a:ext cx="10290321" cy="523220"/>
          </a:xfrm>
          <a:prstGeom prst="rect">
            <a:avLst/>
          </a:prstGeom>
          <a:blipFill dpi="0" rotWithShape="1">
            <a:blip r:embed="rId3"/>
            <a:srcRect/>
            <a:tile tx="0" ty="0" sx="100000" sy="100000" flip="none" algn="tl"/>
          </a:blip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主な機能  　</a:t>
            </a:r>
            <a:r>
              <a:rPr lang="ja-JP" altLang="en-US" sz="2000" dirty="0">
                <a:latin typeface="Meiryo UI" panose="020B0604030504040204" pitchFamily="50" charset="-128"/>
                <a:ea typeface="Meiryo UI" panose="020B0604030504040204" pitchFamily="50" charset="-128"/>
              </a:rPr>
              <a:t>埼玉県産の農産物を販売・購入できる。農業の最新情報を発信。</a:t>
            </a:r>
            <a:endParaRPr kumimoji="1" lang="ja-JP" altLang="en-US" sz="20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xmlns="" id="{86698598-9D51-4130-A318-BDB6F7D98D32}"/>
              </a:ext>
            </a:extLst>
          </p:cNvPr>
          <p:cNvSpPr txBox="1"/>
          <p:nvPr/>
        </p:nvSpPr>
        <p:spPr>
          <a:xfrm>
            <a:off x="8543298" y="4464096"/>
            <a:ext cx="904519"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運営者</a:t>
            </a:r>
          </a:p>
        </p:txBody>
      </p:sp>
      <p:sp>
        <p:nvSpPr>
          <p:cNvPr id="19" name="テキスト ボックス 18">
            <a:extLst>
              <a:ext uri="{FF2B5EF4-FFF2-40B4-BE49-F238E27FC236}">
                <a16:creationId xmlns:a16="http://schemas.microsoft.com/office/drawing/2014/main" xmlns="" id="{DE7A9EF8-8628-4BD7-B84E-FF9D964C5C7E}"/>
              </a:ext>
            </a:extLst>
          </p:cNvPr>
          <p:cNvSpPr txBox="1"/>
          <p:nvPr/>
        </p:nvSpPr>
        <p:spPr>
          <a:xfrm>
            <a:off x="5670232" y="4897572"/>
            <a:ext cx="2582519"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インターネット環境に接続できる方は誰でも、農産物を購入可能。</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xmlns="" id="{615A6019-C235-4C8D-A565-6769EAB96BD5}"/>
              </a:ext>
            </a:extLst>
          </p:cNvPr>
          <p:cNvSpPr txBox="1"/>
          <p:nvPr/>
        </p:nvSpPr>
        <p:spPr>
          <a:xfrm>
            <a:off x="8600760" y="5024630"/>
            <a:ext cx="2525057"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農業の最新情報を発信。</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720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xmlns="" id="{A9C1F9CD-BB73-4461-86EE-6B9B29810E15}"/>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xmlns="" id="{AB2039CE-55F4-477F-9B5D-5295FB474B71}"/>
              </a:ext>
            </a:extLst>
          </p:cNvPr>
          <p:cNvSpPr txBox="1"/>
          <p:nvPr/>
        </p:nvSpPr>
        <p:spPr>
          <a:xfrm>
            <a:off x="616488" y="526950"/>
            <a:ext cx="4027023"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トップ画面</a:t>
            </a:r>
            <a:r>
              <a:rPr kumimoji="1"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イメージ</a:t>
            </a:r>
            <a:endParaRPr kumimoji="1" lang="en-US" altLang="ja-JP" sz="2800" b="1" u="sng" dirty="0">
              <a:latin typeface="Meiryo UI" panose="020B0604030504040204" pitchFamily="50" charset="-128"/>
              <a:ea typeface="Meiryo UI" panose="020B0604030504040204" pitchFamily="50" charset="-128"/>
              <a:cs typeface="Microsoft Tai Le" panose="020B0502040204020203" pitchFamily="34" charset="0"/>
            </a:endParaRPr>
          </a:p>
        </p:txBody>
      </p:sp>
      <p:sp>
        <p:nvSpPr>
          <p:cNvPr id="5" name="四角形: 角を丸くする 4">
            <a:extLst>
              <a:ext uri="{FF2B5EF4-FFF2-40B4-BE49-F238E27FC236}">
                <a16:creationId xmlns:a16="http://schemas.microsoft.com/office/drawing/2014/main" xmlns="" id="{62CDF5B0-CBE5-476D-814C-7B58D316B1DE}"/>
              </a:ext>
            </a:extLst>
          </p:cNvPr>
          <p:cNvSpPr/>
          <p:nvPr/>
        </p:nvSpPr>
        <p:spPr>
          <a:xfrm>
            <a:off x="716109" y="1400798"/>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特集ページを作成</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更新頻度：</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週間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xmlns="" id="{63FD458C-5BE2-4237-A6A4-6C32EB51B8FC}"/>
              </a:ext>
            </a:extLst>
          </p:cNvPr>
          <p:cNvGrpSpPr/>
          <p:nvPr/>
        </p:nvGrpSpPr>
        <p:grpSpPr>
          <a:xfrm>
            <a:off x="10586906" y="5990679"/>
            <a:ext cx="1250765" cy="478522"/>
            <a:chOff x="10586906" y="5990679"/>
            <a:chExt cx="1250765" cy="478522"/>
          </a:xfrm>
        </p:grpSpPr>
        <p:pic>
          <p:nvPicPr>
            <p:cNvPr id="31" name="図 30" descr="アイコン&#10;&#10;自動的に生成された説明">
              <a:extLst>
                <a:ext uri="{FF2B5EF4-FFF2-40B4-BE49-F238E27FC236}">
                  <a16:creationId xmlns:a16="http://schemas.microsoft.com/office/drawing/2014/main" xmlns="" id="{DF41D9BA-7C03-4E0A-8015-1F4CE97E4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32" name="図 31">
              <a:extLst>
                <a:ext uri="{FF2B5EF4-FFF2-40B4-BE49-F238E27FC236}">
                  <a16:creationId xmlns:a16="http://schemas.microsoft.com/office/drawing/2014/main" xmlns="" id="{557BB42E-8026-4999-B350-2774E3CAE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sp>
        <p:nvSpPr>
          <p:cNvPr id="28" name="四角形: 角を丸くする 27">
            <a:extLst>
              <a:ext uri="{FF2B5EF4-FFF2-40B4-BE49-F238E27FC236}">
                <a16:creationId xmlns:a16="http://schemas.microsoft.com/office/drawing/2014/main" xmlns="" id="{6955DAEB-28DD-4CE2-8AAD-F97EDA019886}"/>
              </a:ext>
            </a:extLst>
          </p:cNvPr>
          <p:cNvSpPr/>
          <p:nvPr/>
        </p:nvSpPr>
        <p:spPr>
          <a:xfrm>
            <a:off x="8505824" y="1384560"/>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旬の野菜を表示</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更新頻度：毎日</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xmlns="" id="{1B272426-0C23-4624-8FE7-2D0F8EAA3CA4}"/>
              </a:ext>
            </a:extLst>
          </p:cNvPr>
          <p:cNvSpPr/>
          <p:nvPr/>
        </p:nvSpPr>
        <p:spPr>
          <a:xfrm>
            <a:off x="713596" y="3799165"/>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最新</a:t>
            </a:r>
            <a:r>
              <a:rPr kumimoji="1" lang="ja-JP" altLang="en-US" sz="2000" b="1" dirty="0" smtClean="0">
                <a:solidFill>
                  <a:schemeClr val="bg1"/>
                </a:solidFill>
                <a:latin typeface="Meiryo UI" panose="020B0604030504040204" pitchFamily="50" charset="-128"/>
                <a:ea typeface="Meiryo UI" panose="020B0604030504040204" pitchFamily="50" charset="-128"/>
              </a:rPr>
              <a:t>農業情報</a:t>
            </a:r>
            <a:r>
              <a:rPr kumimoji="1" lang="ja-JP" altLang="en-US" sz="2000" b="1" dirty="0">
                <a:solidFill>
                  <a:schemeClr val="bg1"/>
                </a:solidFill>
                <a:latin typeface="Meiryo UI" panose="020B0604030504040204" pitchFamily="50" charset="-128"/>
                <a:ea typeface="Meiryo UI" panose="020B0604030504040204" pitchFamily="50" charset="-128"/>
              </a:rPr>
              <a:t>発信</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更新頻度：随時</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xmlns="" id="{AFAC0735-908A-47F0-BD71-00509FD1987B}"/>
              </a:ext>
            </a:extLst>
          </p:cNvPr>
          <p:cNvSpPr/>
          <p:nvPr/>
        </p:nvSpPr>
        <p:spPr>
          <a:xfrm>
            <a:off x="8505824" y="3740999"/>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他カテゴリのリンク</a:t>
            </a:r>
            <a:r>
              <a:rPr lang="ja-JP" altLang="en-US" sz="2000" b="1" dirty="0">
                <a:solidFill>
                  <a:schemeClr val="bg1"/>
                </a:solidFill>
                <a:latin typeface="Meiryo UI" panose="020B0604030504040204" pitchFamily="50" charset="-128"/>
                <a:ea typeface="Meiryo UI" panose="020B0604030504040204" pitchFamily="50" charset="-128"/>
              </a:rPr>
              <a:t>を</a:t>
            </a:r>
            <a:r>
              <a:rPr kumimoji="1" lang="ja-JP" altLang="en-US" sz="2000" b="1" dirty="0">
                <a:solidFill>
                  <a:schemeClr val="bg1"/>
                </a:solidFill>
                <a:latin typeface="Meiryo UI" panose="020B0604030504040204" pitchFamily="50" charset="-128"/>
                <a:ea typeface="Meiryo UI" panose="020B0604030504040204" pitchFamily="50" charset="-128"/>
              </a:rPr>
              <a:t>表示</a:t>
            </a:r>
          </a:p>
        </p:txBody>
      </p:sp>
      <p:grpSp>
        <p:nvGrpSpPr>
          <p:cNvPr id="53" name="グループ化 52">
            <a:extLst>
              <a:ext uri="{FF2B5EF4-FFF2-40B4-BE49-F238E27FC236}">
                <a16:creationId xmlns:a16="http://schemas.microsoft.com/office/drawing/2014/main" xmlns="" id="{E6197FD1-8382-4EDE-A634-8C251BF44644}"/>
              </a:ext>
            </a:extLst>
          </p:cNvPr>
          <p:cNvGrpSpPr/>
          <p:nvPr/>
        </p:nvGrpSpPr>
        <p:grpSpPr>
          <a:xfrm>
            <a:off x="4248916" y="823897"/>
            <a:ext cx="3936107" cy="5435819"/>
            <a:chOff x="4248916" y="823897"/>
            <a:chExt cx="3936107" cy="5435819"/>
          </a:xfrm>
        </p:grpSpPr>
        <p:grpSp>
          <p:nvGrpSpPr>
            <p:cNvPr id="2" name="グループ化 1">
              <a:extLst>
                <a:ext uri="{FF2B5EF4-FFF2-40B4-BE49-F238E27FC236}">
                  <a16:creationId xmlns:a16="http://schemas.microsoft.com/office/drawing/2014/main" xmlns="" id="{360539D4-CDDA-47CF-B103-1772762F5D78}"/>
                </a:ext>
              </a:extLst>
            </p:cNvPr>
            <p:cNvGrpSpPr/>
            <p:nvPr/>
          </p:nvGrpSpPr>
          <p:grpSpPr>
            <a:xfrm>
              <a:off x="4248916" y="823897"/>
              <a:ext cx="3936107" cy="5435819"/>
              <a:chOff x="3208867" y="668867"/>
              <a:chExt cx="4140200" cy="5662600"/>
            </a:xfrm>
          </p:grpSpPr>
          <p:sp>
            <p:nvSpPr>
              <p:cNvPr id="4" name="四角形: 角を丸くする 3">
                <a:extLst>
                  <a:ext uri="{FF2B5EF4-FFF2-40B4-BE49-F238E27FC236}">
                    <a16:creationId xmlns:a16="http://schemas.microsoft.com/office/drawing/2014/main" xmlns="" id="{B587DBC7-5D96-4B59-8B0D-BCA4E41FE999}"/>
                  </a:ext>
                </a:extLst>
              </p:cNvPr>
              <p:cNvSpPr/>
              <p:nvPr/>
            </p:nvSpPr>
            <p:spPr>
              <a:xfrm>
                <a:off x="3208867" y="668867"/>
                <a:ext cx="4140200" cy="56626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xmlns="" id="{C6EF5904-9BCC-4D3A-B334-03DF4A721279}"/>
                  </a:ext>
                </a:extLst>
              </p:cNvPr>
              <p:cNvSpPr/>
              <p:nvPr/>
            </p:nvSpPr>
            <p:spPr>
              <a:xfrm>
                <a:off x="3365501" y="897465"/>
                <a:ext cx="3822700" cy="5207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E6163D8F-907B-4933-B611-B16ECA6FF1DF}"/>
                  </a:ext>
                </a:extLst>
              </p:cNvPr>
              <p:cNvSpPr txBox="1"/>
              <p:nvPr/>
            </p:nvSpPr>
            <p:spPr>
              <a:xfrm>
                <a:off x="3623922" y="1143045"/>
                <a:ext cx="2554664" cy="38474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特集：伝統野菜</a:t>
                </a:r>
              </a:p>
            </p:txBody>
          </p:sp>
          <p:sp>
            <p:nvSpPr>
              <p:cNvPr id="17" name="テキスト ボックス 16">
                <a:extLst>
                  <a:ext uri="{FF2B5EF4-FFF2-40B4-BE49-F238E27FC236}">
                    <a16:creationId xmlns:a16="http://schemas.microsoft.com/office/drawing/2014/main" xmlns="" id="{7E2E25FE-7074-4801-BAA1-30020AA604AD}"/>
                  </a:ext>
                </a:extLst>
              </p:cNvPr>
              <p:cNvSpPr txBox="1"/>
              <p:nvPr/>
            </p:nvSpPr>
            <p:spPr>
              <a:xfrm>
                <a:off x="5358892" y="3090616"/>
                <a:ext cx="1366454" cy="38474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旬野菜</a:t>
                </a:r>
              </a:p>
            </p:txBody>
          </p:sp>
          <p:sp>
            <p:nvSpPr>
              <p:cNvPr id="21" name="テキスト ボックス 20">
                <a:extLst>
                  <a:ext uri="{FF2B5EF4-FFF2-40B4-BE49-F238E27FC236}">
                    <a16:creationId xmlns:a16="http://schemas.microsoft.com/office/drawing/2014/main" xmlns="" id="{A07178DC-2413-4966-95B4-32BD4EF15CF8}"/>
                  </a:ext>
                </a:extLst>
              </p:cNvPr>
              <p:cNvSpPr txBox="1"/>
              <p:nvPr/>
            </p:nvSpPr>
            <p:spPr>
              <a:xfrm>
                <a:off x="3652634" y="5187963"/>
                <a:ext cx="2500817" cy="384740"/>
              </a:xfrm>
              <a:prstGeom prst="rect">
                <a:avLst/>
              </a:prstGeom>
              <a:noFill/>
            </p:spPr>
            <p:txBody>
              <a:bodyPr wrap="square" rtlCol="0">
                <a:spAutoFit/>
              </a:bodyPr>
              <a:lstStyle/>
              <a:p>
                <a:r>
                  <a:rPr lang="ja-JP" altLang="en-US" u="sng" dirty="0">
                    <a:solidFill>
                      <a:srgbClr val="0070C0"/>
                    </a:solidFill>
                  </a:rPr>
                  <a:t>不揃い食材</a:t>
                </a:r>
                <a:r>
                  <a:rPr kumimoji="1" lang="en-US" altLang="ja-JP" u="sng" dirty="0">
                    <a:solidFill>
                      <a:srgbClr val="0070C0"/>
                    </a:solidFill>
                  </a:rPr>
                  <a:t>SOS</a:t>
                </a:r>
                <a:endParaRPr kumimoji="1" lang="ja-JP" altLang="en-US" u="sng" dirty="0">
                  <a:solidFill>
                    <a:srgbClr val="0070C0"/>
                  </a:solidFill>
                </a:endParaRPr>
              </a:p>
            </p:txBody>
          </p:sp>
          <p:sp>
            <p:nvSpPr>
              <p:cNvPr id="24" name="テキスト ボックス 23">
                <a:extLst>
                  <a:ext uri="{FF2B5EF4-FFF2-40B4-BE49-F238E27FC236}">
                    <a16:creationId xmlns:a16="http://schemas.microsoft.com/office/drawing/2014/main" xmlns="" id="{B30E9E41-7AB9-4FD5-9F86-727477093EFA}"/>
                  </a:ext>
                </a:extLst>
              </p:cNvPr>
              <p:cNvSpPr txBox="1"/>
              <p:nvPr/>
            </p:nvSpPr>
            <p:spPr>
              <a:xfrm>
                <a:off x="3663999" y="5572681"/>
                <a:ext cx="2108406" cy="369332"/>
              </a:xfrm>
              <a:prstGeom prst="rect">
                <a:avLst/>
              </a:prstGeom>
              <a:noFill/>
            </p:spPr>
            <p:txBody>
              <a:bodyPr wrap="square" rtlCol="0">
                <a:spAutoFit/>
              </a:bodyPr>
              <a:lstStyle/>
              <a:p>
                <a:r>
                  <a:rPr kumimoji="1" lang="ja-JP" altLang="en-US" u="sng" dirty="0">
                    <a:solidFill>
                      <a:srgbClr val="0070C0"/>
                    </a:solidFill>
                  </a:rPr>
                  <a:t>農産物一覧</a:t>
                </a:r>
              </a:p>
            </p:txBody>
          </p:sp>
        </p:grpSp>
        <p:sp>
          <p:nvSpPr>
            <p:cNvPr id="9" name="テキスト ボックス 8">
              <a:extLst>
                <a:ext uri="{FF2B5EF4-FFF2-40B4-BE49-F238E27FC236}">
                  <a16:creationId xmlns:a16="http://schemas.microsoft.com/office/drawing/2014/main" xmlns="" id="{E865A394-6414-4A1D-B185-7F2B4A247A29}"/>
                </a:ext>
              </a:extLst>
            </p:cNvPr>
            <p:cNvSpPr txBox="1"/>
            <p:nvPr/>
          </p:nvSpPr>
          <p:spPr>
            <a:xfrm>
              <a:off x="4643511" y="3138571"/>
              <a:ext cx="164001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最新農業情報</a:t>
              </a:r>
            </a:p>
          </p:txBody>
        </p:sp>
        <p:pic>
          <p:nvPicPr>
            <p:cNvPr id="39" name="図 38" descr="トマトがのっているリンゴ&#10;&#10;自動的に生成された説明">
              <a:extLst>
                <a:ext uri="{FF2B5EF4-FFF2-40B4-BE49-F238E27FC236}">
                  <a16:creationId xmlns:a16="http://schemas.microsoft.com/office/drawing/2014/main" xmlns="" id="{0720A662-5E78-4DE4-B589-82C975BD54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49" t="16960" r="4262"/>
            <a:stretch/>
          </p:blipFill>
          <p:spPr>
            <a:xfrm>
              <a:off x="6403906" y="3464392"/>
              <a:ext cx="1321465" cy="1110677"/>
            </a:xfrm>
            <a:prstGeom prst="rect">
              <a:avLst/>
            </a:prstGeom>
          </p:spPr>
        </p:pic>
        <p:grpSp>
          <p:nvGrpSpPr>
            <p:cNvPr id="40" name="グループ化 39">
              <a:extLst>
                <a:ext uri="{FF2B5EF4-FFF2-40B4-BE49-F238E27FC236}">
                  <a16:creationId xmlns:a16="http://schemas.microsoft.com/office/drawing/2014/main" xmlns="" id="{41C4D398-7974-47AA-8CEF-3EFB369DFE0E}"/>
                </a:ext>
              </a:extLst>
            </p:cNvPr>
            <p:cNvGrpSpPr/>
            <p:nvPr/>
          </p:nvGrpSpPr>
          <p:grpSpPr>
            <a:xfrm>
              <a:off x="6403903" y="3488427"/>
              <a:ext cx="342083" cy="345297"/>
              <a:chOff x="2976518" y="1312750"/>
              <a:chExt cx="466814" cy="466814"/>
            </a:xfrm>
          </p:grpSpPr>
          <p:sp>
            <p:nvSpPr>
              <p:cNvPr id="41" name="楕円 40">
                <a:extLst>
                  <a:ext uri="{FF2B5EF4-FFF2-40B4-BE49-F238E27FC236}">
                    <a16:creationId xmlns:a16="http://schemas.microsoft.com/office/drawing/2014/main" xmlns="" id="{AC594AB7-A26E-4EC4-9B70-5155357E73DB}"/>
                  </a:ext>
                </a:extLst>
              </p:cNvPr>
              <p:cNvSpPr/>
              <p:nvPr/>
            </p:nvSpPr>
            <p:spPr>
              <a:xfrm>
                <a:off x="2976518" y="1312750"/>
                <a:ext cx="466814" cy="466814"/>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xmlns="" id="{BB3F12B0-C3A0-417E-8659-2DA937B8976B}"/>
                  </a:ext>
                </a:extLst>
              </p:cNvPr>
              <p:cNvSpPr txBox="1"/>
              <p:nvPr/>
            </p:nvSpPr>
            <p:spPr>
              <a:xfrm>
                <a:off x="2978789" y="1329249"/>
                <a:ext cx="449213" cy="416090"/>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旬</a:t>
                </a:r>
              </a:p>
            </p:txBody>
          </p:sp>
        </p:grpSp>
        <p:pic>
          <p:nvPicPr>
            <p:cNvPr id="46" name="図 45" descr="背景パターン&#10;&#10;自動的に生成された説明">
              <a:extLst>
                <a:ext uri="{FF2B5EF4-FFF2-40B4-BE49-F238E27FC236}">
                  <a16:creationId xmlns:a16="http://schemas.microsoft.com/office/drawing/2014/main" xmlns="" id="{4774F94D-2FDC-489D-BD34-A2B5381456FB}"/>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tretch>
              <a:fillRect/>
            </a:stretch>
          </p:blipFill>
          <p:spPr>
            <a:xfrm>
              <a:off x="4707713" y="1617513"/>
              <a:ext cx="2987531" cy="1495742"/>
            </a:xfrm>
            <a:prstGeom prst="rect">
              <a:avLst/>
            </a:prstGeom>
            <a:solidFill>
              <a:schemeClr val="bg1">
                <a:alpha val="82000"/>
              </a:schemeClr>
            </a:solidFill>
            <a:ln>
              <a:solidFill>
                <a:schemeClr val="bg1">
                  <a:lumMod val="85000"/>
                </a:schemeClr>
              </a:solidFill>
            </a:ln>
          </p:spPr>
        </p:pic>
        <p:sp>
          <p:nvSpPr>
            <p:cNvPr id="44" name="テキスト ボックス 43">
              <a:extLst>
                <a:ext uri="{FF2B5EF4-FFF2-40B4-BE49-F238E27FC236}">
                  <a16:creationId xmlns:a16="http://schemas.microsoft.com/office/drawing/2014/main" xmlns="" id="{8C5B1D81-4B5F-4A64-92B9-B7BFFC1481B6}"/>
                </a:ext>
              </a:extLst>
            </p:cNvPr>
            <p:cNvSpPr txBox="1"/>
            <p:nvPr/>
          </p:nvSpPr>
          <p:spPr>
            <a:xfrm>
              <a:off x="4702867" y="1617513"/>
              <a:ext cx="3014525" cy="369332"/>
            </a:xfrm>
            <a:prstGeom prst="rect">
              <a:avLst/>
            </a:prstGeom>
            <a:solidFill>
              <a:srgbClr val="97D256"/>
            </a:solid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今月の埼玉伝統野菜　　　　　</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xmlns="" id="{28F0880C-1323-49F8-B757-5BBC73A83404}"/>
                </a:ext>
              </a:extLst>
            </p:cNvPr>
            <p:cNvSpPr txBox="1"/>
            <p:nvPr/>
          </p:nvSpPr>
          <p:spPr>
            <a:xfrm>
              <a:off x="5045880" y="2160175"/>
              <a:ext cx="2311195" cy="369332"/>
            </a:xfrm>
            <a:prstGeom prst="rect">
              <a:avLst/>
            </a:prstGeom>
            <a:solidFill>
              <a:schemeClr val="bg1"/>
            </a:solidFill>
            <a:effectLst>
              <a:softEdge rad="31750"/>
            </a:effectLst>
          </p:spPr>
          <p:txBody>
            <a:bodyPr wrap="square">
              <a:spAutoFit/>
            </a:bodyPr>
            <a:lstStyle/>
            <a:p>
              <a:r>
                <a:rPr lang="ja-JP" altLang="en-US" sz="1800" b="1" dirty="0">
                  <a:latin typeface="Meiryo UI" panose="020B0604030504040204" pitchFamily="50" charset="-128"/>
                  <a:ea typeface="Meiryo UI" panose="020B0604030504040204" pitchFamily="50" charset="-128"/>
                </a:rPr>
                <a:t>～落合節成キュウリ～</a:t>
              </a:r>
              <a:endParaRPr lang="en-US" altLang="ja-JP" sz="1800" b="1" dirty="0">
                <a:latin typeface="Meiryo UI" panose="020B0604030504040204" pitchFamily="50" charset="-128"/>
                <a:ea typeface="Meiryo UI" panose="020B0604030504040204" pitchFamily="50" charset="-128"/>
              </a:endParaRPr>
            </a:p>
          </p:txBody>
        </p:sp>
      </p:grpSp>
      <p:pic>
        <p:nvPicPr>
          <p:cNvPr id="55" name="図 54" descr="屋外, トラック, 草, 車 が含まれている画像&#10;&#10;自動的に生成された説明">
            <a:extLst>
              <a:ext uri="{FF2B5EF4-FFF2-40B4-BE49-F238E27FC236}">
                <a16:creationId xmlns:a16="http://schemas.microsoft.com/office/drawing/2014/main" xmlns="" id="{DA5FD9C5-44FB-43A5-B723-80DF63BC87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1829" y="3451358"/>
            <a:ext cx="1346516" cy="1105473"/>
          </a:xfrm>
          <a:prstGeom prst="rect">
            <a:avLst/>
          </a:prstGeom>
        </p:spPr>
      </p:pic>
      <p:sp>
        <p:nvSpPr>
          <p:cNvPr id="57" name="テキスト ボックス 56">
            <a:extLst>
              <a:ext uri="{FF2B5EF4-FFF2-40B4-BE49-F238E27FC236}">
                <a16:creationId xmlns:a16="http://schemas.microsoft.com/office/drawing/2014/main" xmlns="" id="{542F20F9-79B0-46B9-8DA0-B55960556FCA}"/>
              </a:ext>
            </a:extLst>
          </p:cNvPr>
          <p:cNvSpPr txBox="1"/>
          <p:nvPr/>
        </p:nvSpPr>
        <p:spPr>
          <a:xfrm>
            <a:off x="4634503" y="4810871"/>
            <a:ext cx="2987531" cy="369332"/>
          </a:xfrm>
          <a:prstGeom prst="rect">
            <a:avLst/>
          </a:prstGeom>
          <a:noFill/>
        </p:spPr>
        <p:txBody>
          <a:bodyPr wrap="square" rtlCol="0">
            <a:spAutoFit/>
          </a:bodyPr>
          <a:lstStyle/>
          <a:p>
            <a:r>
              <a:rPr kumimoji="1" lang="ja-JP" altLang="en-US" u="sng" dirty="0">
                <a:solidFill>
                  <a:srgbClr val="0070C0"/>
                </a:solidFill>
              </a:rPr>
              <a:t>お気に入り販売者新着情報</a:t>
            </a:r>
          </a:p>
        </p:txBody>
      </p:sp>
      <p:sp>
        <p:nvSpPr>
          <p:cNvPr id="33" name="正方形/長方形 32">
            <a:extLst>
              <a:ext uri="{FF2B5EF4-FFF2-40B4-BE49-F238E27FC236}">
                <a16:creationId xmlns:a16="http://schemas.microsoft.com/office/drawing/2014/main" xmlns="" id="{1593EE51-060F-4A04-9AF9-159274687EDD}"/>
              </a:ext>
            </a:extLst>
          </p:cNvPr>
          <p:cNvSpPr/>
          <p:nvPr/>
        </p:nvSpPr>
        <p:spPr>
          <a:xfrm>
            <a:off x="4664100" y="1229785"/>
            <a:ext cx="3220700" cy="1916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xmlns="" id="{1593EE51-060F-4A04-9AF9-159274687EDD}"/>
              </a:ext>
            </a:extLst>
          </p:cNvPr>
          <p:cNvSpPr/>
          <p:nvPr/>
        </p:nvSpPr>
        <p:spPr>
          <a:xfrm>
            <a:off x="4668618" y="3195411"/>
            <a:ext cx="1556488" cy="1464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xmlns="" id="{1593EE51-060F-4A04-9AF9-159274687EDD}"/>
              </a:ext>
            </a:extLst>
          </p:cNvPr>
          <p:cNvSpPr/>
          <p:nvPr/>
        </p:nvSpPr>
        <p:spPr>
          <a:xfrm>
            <a:off x="6305845" y="3197650"/>
            <a:ext cx="1556488" cy="1464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xmlns="" id="{1593EE51-060F-4A04-9AF9-159274687EDD}"/>
              </a:ext>
            </a:extLst>
          </p:cNvPr>
          <p:cNvSpPr/>
          <p:nvPr/>
        </p:nvSpPr>
        <p:spPr>
          <a:xfrm>
            <a:off x="4644432" y="4764056"/>
            <a:ext cx="3214276" cy="1121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xmlns="" id="{1857952F-A761-4318-8D43-EEA8A4FE8587}"/>
              </a:ext>
            </a:extLst>
          </p:cNvPr>
          <p:cNvCxnSpPr>
            <a:cxnSpLocks/>
          </p:cNvCxnSpPr>
          <p:nvPr/>
        </p:nvCxnSpPr>
        <p:spPr>
          <a:xfrm>
            <a:off x="3916823" y="2152228"/>
            <a:ext cx="7176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xmlns="" id="{1857952F-A761-4318-8D43-EEA8A4FE8587}"/>
              </a:ext>
            </a:extLst>
          </p:cNvPr>
          <p:cNvCxnSpPr>
            <a:cxnSpLocks/>
          </p:cNvCxnSpPr>
          <p:nvPr/>
        </p:nvCxnSpPr>
        <p:spPr>
          <a:xfrm>
            <a:off x="3890076" y="4498055"/>
            <a:ext cx="7176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xmlns="" id="{1857952F-A761-4318-8D43-EEA8A4FE8587}"/>
              </a:ext>
            </a:extLst>
          </p:cNvPr>
          <p:cNvCxnSpPr>
            <a:cxnSpLocks/>
            <a:stCxn id="28" idx="1"/>
          </p:cNvCxnSpPr>
          <p:nvPr/>
        </p:nvCxnSpPr>
        <p:spPr>
          <a:xfrm flipH="1">
            <a:off x="7882287" y="2160464"/>
            <a:ext cx="623537" cy="1144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xmlns="" id="{1857952F-A761-4318-8D43-EEA8A4FE8587}"/>
              </a:ext>
            </a:extLst>
          </p:cNvPr>
          <p:cNvCxnSpPr>
            <a:cxnSpLocks/>
            <a:stCxn id="37" idx="1"/>
          </p:cNvCxnSpPr>
          <p:nvPr/>
        </p:nvCxnSpPr>
        <p:spPr>
          <a:xfrm flipH="1">
            <a:off x="7845908" y="4516903"/>
            <a:ext cx="659916" cy="3139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0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ED265881-88A4-49F7-80B8-F8B24F67A270}"/>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xmlns="" id="{B8E69C8B-8659-44A6-BDCD-3A4C648C5F6A}"/>
              </a:ext>
            </a:extLst>
          </p:cNvPr>
          <p:cNvSpPr/>
          <p:nvPr/>
        </p:nvSpPr>
        <p:spPr>
          <a:xfrm>
            <a:off x="713596" y="3799165"/>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詳細情報を登録し、</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rPr>
              <a:t>こだわりをアピールする。</a:t>
            </a:r>
          </a:p>
        </p:txBody>
      </p:sp>
      <p:sp>
        <p:nvSpPr>
          <p:cNvPr id="5" name="テキスト ボックス 4">
            <a:extLst>
              <a:ext uri="{FF2B5EF4-FFF2-40B4-BE49-F238E27FC236}">
                <a16:creationId xmlns:a16="http://schemas.microsoft.com/office/drawing/2014/main" xmlns="" id="{9C0E310F-FDF7-4666-A4FF-52E47F93D544}"/>
              </a:ext>
            </a:extLst>
          </p:cNvPr>
          <p:cNvSpPr txBox="1"/>
          <p:nvPr/>
        </p:nvSpPr>
        <p:spPr>
          <a:xfrm>
            <a:off x="616488" y="526950"/>
            <a:ext cx="4027023"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出品画面</a:t>
            </a:r>
            <a:r>
              <a:rPr kumimoji="1" lang="ja-JP" altLang="en-US" sz="2800" b="1" u="sng" dirty="0">
                <a:latin typeface="Meiryo UI" panose="020B0604030504040204" pitchFamily="50" charset="-128"/>
                <a:ea typeface="Meiryo UI" panose="020B0604030504040204" pitchFamily="50" charset="-128"/>
              </a:rPr>
              <a:t>イメージ</a:t>
            </a:r>
            <a:endParaRPr kumimoji="1" lang="en-US" altLang="ja-JP" sz="2800" b="1" u="sng" dirty="0">
              <a:latin typeface="Meiryo UI" panose="020B0604030504040204" pitchFamily="50" charset="-128"/>
              <a:ea typeface="Meiryo UI" panose="020B0604030504040204" pitchFamily="50" charset="-128"/>
            </a:endParaRPr>
          </a:p>
        </p:txBody>
      </p:sp>
      <p:grpSp>
        <p:nvGrpSpPr>
          <p:cNvPr id="93" name="グループ化 92">
            <a:extLst>
              <a:ext uri="{FF2B5EF4-FFF2-40B4-BE49-F238E27FC236}">
                <a16:creationId xmlns:a16="http://schemas.microsoft.com/office/drawing/2014/main" xmlns="" id="{050FF208-18E9-4FCC-A793-45188DF05952}"/>
              </a:ext>
            </a:extLst>
          </p:cNvPr>
          <p:cNvGrpSpPr/>
          <p:nvPr/>
        </p:nvGrpSpPr>
        <p:grpSpPr>
          <a:xfrm>
            <a:off x="10586906" y="5990679"/>
            <a:ext cx="1250765" cy="478522"/>
            <a:chOff x="10586906" y="5990679"/>
            <a:chExt cx="1250765" cy="478522"/>
          </a:xfrm>
        </p:grpSpPr>
        <p:pic>
          <p:nvPicPr>
            <p:cNvPr id="94" name="図 93" descr="アイコン&#10;&#10;自動的に生成された説明">
              <a:extLst>
                <a:ext uri="{FF2B5EF4-FFF2-40B4-BE49-F238E27FC236}">
                  <a16:creationId xmlns:a16="http://schemas.microsoft.com/office/drawing/2014/main" xmlns="" id="{1027820A-ADB3-434C-822B-E2BBCCF44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95" name="図 94">
              <a:extLst>
                <a:ext uri="{FF2B5EF4-FFF2-40B4-BE49-F238E27FC236}">
                  <a16:creationId xmlns:a16="http://schemas.microsoft.com/office/drawing/2014/main" xmlns="" id="{C0D682EF-3B4B-4479-812B-3D1D470D44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grpSp>
        <p:nvGrpSpPr>
          <p:cNvPr id="75" name="グループ化 74">
            <a:extLst>
              <a:ext uri="{FF2B5EF4-FFF2-40B4-BE49-F238E27FC236}">
                <a16:creationId xmlns:a16="http://schemas.microsoft.com/office/drawing/2014/main" xmlns="" id="{5A3FDCA3-435B-4096-8C5F-4D422F9F7E1C}"/>
              </a:ext>
            </a:extLst>
          </p:cNvPr>
          <p:cNvGrpSpPr/>
          <p:nvPr/>
        </p:nvGrpSpPr>
        <p:grpSpPr>
          <a:xfrm>
            <a:off x="4248916" y="823897"/>
            <a:ext cx="3936107" cy="5435819"/>
            <a:chOff x="3208867" y="668867"/>
            <a:chExt cx="4140200" cy="5662600"/>
          </a:xfrm>
        </p:grpSpPr>
        <p:sp>
          <p:nvSpPr>
            <p:cNvPr id="76" name="四角形: 角を丸くする 75">
              <a:extLst>
                <a:ext uri="{FF2B5EF4-FFF2-40B4-BE49-F238E27FC236}">
                  <a16:creationId xmlns:a16="http://schemas.microsoft.com/office/drawing/2014/main" xmlns="" id="{506750FC-A331-4429-974B-348F285FB11C}"/>
                </a:ext>
              </a:extLst>
            </p:cNvPr>
            <p:cNvSpPr/>
            <p:nvPr/>
          </p:nvSpPr>
          <p:spPr>
            <a:xfrm>
              <a:off x="3208867" y="668867"/>
              <a:ext cx="4140200" cy="56626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xmlns="" id="{37EFB4B3-86A9-4CBF-AED3-B78C236DD384}"/>
                </a:ext>
              </a:extLst>
            </p:cNvPr>
            <p:cNvSpPr/>
            <p:nvPr/>
          </p:nvSpPr>
          <p:spPr>
            <a:xfrm>
              <a:off x="3365501" y="897465"/>
              <a:ext cx="3822700" cy="5207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xmlns="" id="{D9C318A3-0EF1-4FFC-9049-14DCC87E1C63}"/>
              </a:ext>
            </a:extLst>
          </p:cNvPr>
          <p:cNvSpPr txBox="1"/>
          <p:nvPr/>
        </p:nvSpPr>
        <p:spPr>
          <a:xfrm>
            <a:off x="6333575" y="2367433"/>
            <a:ext cx="1394549" cy="1019686"/>
          </a:xfrm>
          <a:prstGeom prst="rect">
            <a:avLst/>
          </a:prstGeom>
          <a:solidFill>
            <a:schemeClr val="accent2">
              <a:lumMod val="60000"/>
              <a:lumOff val="40000"/>
            </a:schemeClr>
          </a:solidFill>
          <a:ln>
            <a:solidFill>
              <a:schemeClr val="tx1"/>
            </a:solidFill>
          </a:ln>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xmlns="" id="{9C791370-BDEC-4798-8D6E-8576195CA4E3}"/>
              </a:ext>
            </a:extLst>
          </p:cNvPr>
          <p:cNvGrpSpPr/>
          <p:nvPr/>
        </p:nvGrpSpPr>
        <p:grpSpPr>
          <a:xfrm>
            <a:off x="4680193" y="1196486"/>
            <a:ext cx="3086906" cy="4806433"/>
            <a:chOff x="1176488" y="1491241"/>
            <a:chExt cx="3086906" cy="4806433"/>
          </a:xfrm>
        </p:grpSpPr>
        <p:sp>
          <p:nvSpPr>
            <p:cNvPr id="35" name="テキスト ボックス 34">
              <a:extLst>
                <a:ext uri="{FF2B5EF4-FFF2-40B4-BE49-F238E27FC236}">
                  <a16:creationId xmlns:a16="http://schemas.microsoft.com/office/drawing/2014/main" xmlns="" id="{72326ED4-623B-4709-B950-F840E2AC0DB0}"/>
                </a:ext>
              </a:extLst>
            </p:cNvPr>
            <p:cNvSpPr txBox="1"/>
            <p:nvPr/>
          </p:nvSpPr>
          <p:spPr>
            <a:xfrm>
              <a:off x="2388058" y="5959120"/>
              <a:ext cx="715977" cy="338554"/>
            </a:xfrm>
            <a:prstGeom prst="rect">
              <a:avLst/>
            </a:prstGeom>
            <a:solidFill>
              <a:srgbClr val="FF6600"/>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販売</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xmlns="" id="{E350BFC4-0582-4184-9079-874ECE83D140}"/>
                </a:ext>
              </a:extLst>
            </p:cNvPr>
            <p:cNvGrpSpPr/>
            <p:nvPr/>
          </p:nvGrpSpPr>
          <p:grpSpPr>
            <a:xfrm>
              <a:off x="1229294" y="2663915"/>
              <a:ext cx="2956127" cy="1333625"/>
              <a:chOff x="1292753" y="1354458"/>
              <a:chExt cx="3114008" cy="1395468"/>
            </a:xfrm>
          </p:grpSpPr>
          <p:sp>
            <p:nvSpPr>
              <p:cNvPr id="26" name="テキスト ボックス 25">
                <a:extLst>
                  <a:ext uri="{FF2B5EF4-FFF2-40B4-BE49-F238E27FC236}">
                    <a16:creationId xmlns:a16="http://schemas.microsoft.com/office/drawing/2014/main" xmlns="" id="{14F52A0F-2CC6-42DA-A281-7B69B382B216}"/>
                  </a:ext>
                </a:extLst>
              </p:cNvPr>
              <p:cNvSpPr txBox="1"/>
              <p:nvPr/>
            </p:nvSpPr>
            <p:spPr>
              <a:xfrm>
                <a:off x="1443596" y="2395673"/>
                <a:ext cx="1318187" cy="354253"/>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動画登録</a:t>
                </a:r>
              </a:p>
            </p:txBody>
          </p:sp>
          <p:sp>
            <p:nvSpPr>
              <p:cNvPr id="39" name="テキスト ボックス 38">
                <a:extLst>
                  <a:ext uri="{FF2B5EF4-FFF2-40B4-BE49-F238E27FC236}">
                    <a16:creationId xmlns:a16="http://schemas.microsoft.com/office/drawing/2014/main" xmlns="" id="{CEAAF0E3-D43A-4000-A792-4B9440884CB3}"/>
                  </a:ext>
                </a:extLst>
              </p:cNvPr>
              <p:cNvSpPr txBox="1"/>
              <p:nvPr/>
            </p:nvSpPr>
            <p:spPr>
              <a:xfrm>
                <a:off x="1292753" y="1354458"/>
                <a:ext cx="1469029" cy="1066971"/>
              </a:xfrm>
              <a:prstGeom prst="rect">
                <a:avLst/>
              </a:prstGeom>
              <a:solidFill>
                <a:schemeClr val="accent2">
                  <a:lumMod val="60000"/>
                  <a:lumOff val="40000"/>
                </a:schemeClr>
              </a:solidFill>
              <a:ln>
                <a:solidFill>
                  <a:schemeClr val="tx1"/>
                </a:solidFill>
              </a:ln>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pic>
            <p:nvPicPr>
              <p:cNvPr id="45" name="グラフィックス 44" descr="ビデオ カメラ">
                <a:extLst>
                  <a:ext uri="{FF2B5EF4-FFF2-40B4-BE49-F238E27FC236}">
                    <a16:creationId xmlns:a16="http://schemas.microsoft.com/office/drawing/2014/main" xmlns="" id="{B7769327-1F6F-4262-A856-89EDA111F5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29371" y="1450327"/>
                <a:ext cx="795792" cy="795792"/>
              </a:xfrm>
              <a:prstGeom prst="rect">
                <a:avLst/>
              </a:prstGeom>
            </p:spPr>
          </p:pic>
          <p:sp>
            <p:nvSpPr>
              <p:cNvPr id="49" name="テキスト ボックス 48">
                <a:extLst>
                  <a:ext uri="{FF2B5EF4-FFF2-40B4-BE49-F238E27FC236}">
                    <a16:creationId xmlns:a16="http://schemas.microsoft.com/office/drawing/2014/main" xmlns="" id="{3CF6D629-1CF7-45D9-878D-F2CA54199439}"/>
                  </a:ext>
                </a:extLst>
              </p:cNvPr>
              <p:cNvSpPr txBox="1"/>
              <p:nvPr/>
            </p:nvSpPr>
            <p:spPr>
              <a:xfrm>
                <a:off x="3220937" y="2395673"/>
                <a:ext cx="1185824" cy="354253"/>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画像登録</a:t>
                </a:r>
              </a:p>
            </p:txBody>
          </p:sp>
          <p:pic>
            <p:nvPicPr>
              <p:cNvPr id="47" name="グラフィックス 46" descr="カメラ">
                <a:extLst>
                  <a:ext uri="{FF2B5EF4-FFF2-40B4-BE49-F238E27FC236}">
                    <a16:creationId xmlns:a16="http://schemas.microsoft.com/office/drawing/2014/main" xmlns="" id="{A3C94429-0E19-4E18-93E6-D8F10850934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306645" y="1435940"/>
                <a:ext cx="824563" cy="824563"/>
              </a:xfrm>
              <a:prstGeom prst="rect">
                <a:avLst/>
              </a:prstGeom>
            </p:spPr>
          </p:pic>
        </p:grpSp>
        <p:sp>
          <p:nvSpPr>
            <p:cNvPr id="51" name="テキスト ボックス 50">
              <a:extLst>
                <a:ext uri="{FF2B5EF4-FFF2-40B4-BE49-F238E27FC236}">
                  <a16:creationId xmlns:a16="http://schemas.microsoft.com/office/drawing/2014/main" xmlns="" id="{83273C86-5C92-42F2-9394-917909848A1D}"/>
                </a:ext>
              </a:extLst>
            </p:cNvPr>
            <p:cNvSpPr txBox="1"/>
            <p:nvPr/>
          </p:nvSpPr>
          <p:spPr>
            <a:xfrm>
              <a:off x="1176488" y="1491241"/>
              <a:ext cx="299973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商品名入力</a:t>
              </a:r>
            </a:p>
          </p:txBody>
        </p:sp>
        <p:sp>
          <p:nvSpPr>
            <p:cNvPr id="66" name="テキスト ボックス 65">
              <a:extLst>
                <a:ext uri="{FF2B5EF4-FFF2-40B4-BE49-F238E27FC236}">
                  <a16:creationId xmlns:a16="http://schemas.microsoft.com/office/drawing/2014/main" xmlns="" id="{7CB76B19-8011-4C30-BCA5-6EA3A7E31313}"/>
                </a:ext>
              </a:extLst>
            </p:cNvPr>
            <p:cNvSpPr txBox="1"/>
            <p:nvPr/>
          </p:nvSpPr>
          <p:spPr>
            <a:xfrm>
              <a:off x="1230561" y="1794994"/>
              <a:ext cx="2999735" cy="369332"/>
            </a:xfrm>
            <a:prstGeom prst="rect">
              <a:avLst/>
            </a:prstGeom>
            <a:solidFill>
              <a:srgbClr val="F8F8F8"/>
            </a:solidFill>
            <a:ln>
              <a:solidFill>
                <a:srgbClr val="808080"/>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朝採れトマト</a:t>
              </a:r>
            </a:p>
          </p:txBody>
        </p:sp>
        <p:sp>
          <p:nvSpPr>
            <p:cNvPr id="68" name="テキスト ボックス 67">
              <a:extLst>
                <a:ext uri="{FF2B5EF4-FFF2-40B4-BE49-F238E27FC236}">
                  <a16:creationId xmlns:a16="http://schemas.microsoft.com/office/drawing/2014/main" xmlns="" id="{E69AC6B6-4E94-469C-BA77-7842FAFE8D1D}"/>
                </a:ext>
              </a:extLst>
            </p:cNvPr>
            <p:cNvSpPr txBox="1"/>
            <p:nvPr/>
          </p:nvSpPr>
          <p:spPr>
            <a:xfrm>
              <a:off x="1185686" y="3996797"/>
              <a:ext cx="299973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詳細情報入力</a:t>
              </a:r>
            </a:p>
          </p:txBody>
        </p:sp>
        <p:sp>
          <p:nvSpPr>
            <p:cNvPr id="70" name="テキスト ボックス 69">
              <a:extLst>
                <a:ext uri="{FF2B5EF4-FFF2-40B4-BE49-F238E27FC236}">
                  <a16:creationId xmlns:a16="http://schemas.microsoft.com/office/drawing/2014/main" xmlns="" id="{EF2AF910-DAD3-4714-A63E-D7C10D4E23DF}"/>
                </a:ext>
              </a:extLst>
            </p:cNvPr>
            <p:cNvSpPr txBox="1"/>
            <p:nvPr/>
          </p:nvSpPr>
          <p:spPr>
            <a:xfrm>
              <a:off x="1246180" y="4315723"/>
              <a:ext cx="2999735" cy="646331"/>
            </a:xfrm>
            <a:prstGeom prst="rect">
              <a:avLst/>
            </a:prstGeom>
            <a:solidFill>
              <a:srgbClr val="F8F8F8"/>
            </a:solidFill>
            <a:ln>
              <a:solidFill>
                <a:srgbClr val="808080"/>
              </a:solidFill>
            </a:ln>
          </p:spPr>
          <p:txBody>
            <a:bodyPr wrap="square" rtlCol="0">
              <a:spAutoFit/>
            </a:bodyPr>
            <a:lstStyle/>
            <a:p>
              <a:r>
                <a:rPr lang="ja-JP" altLang="en-US" dirty="0">
                  <a:latin typeface="Meiryo UI" panose="020B0604030504040204" pitchFamily="50" charset="-128"/>
                  <a:ea typeface="Meiryo UI" panose="020B0604030504040204" pitchFamily="50" charset="-128"/>
                </a:rPr>
                <a:t>今日の朝採れたトマト。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栄養満点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とても甘いです</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xmlns="" id="{EC909F41-9024-4AA7-A3A6-BD83DD561163}"/>
                </a:ext>
              </a:extLst>
            </p:cNvPr>
            <p:cNvSpPr txBox="1"/>
            <p:nvPr/>
          </p:nvSpPr>
          <p:spPr>
            <a:xfrm>
              <a:off x="1211385" y="5246561"/>
              <a:ext cx="299973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カテゴリ選択</a:t>
              </a:r>
            </a:p>
          </p:txBody>
        </p:sp>
        <p:sp>
          <p:nvSpPr>
            <p:cNvPr id="78" name="テキスト ボックス 77">
              <a:extLst>
                <a:ext uri="{FF2B5EF4-FFF2-40B4-BE49-F238E27FC236}">
                  <a16:creationId xmlns:a16="http://schemas.microsoft.com/office/drawing/2014/main" xmlns="" id="{F25B6CB6-3689-432E-B750-8076B1701DE3}"/>
                </a:ext>
              </a:extLst>
            </p:cNvPr>
            <p:cNvSpPr txBox="1"/>
            <p:nvPr/>
          </p:nvSpPr>
          <p:spPr>
            <a:xfrm>
              <a:off x="1263659" y="5537617"/>
              <a:ext cx="2999735" cy="369332"/>
            </a:xfrm>
            <a:prstGeom prst="rect">
              <a:avLst/>
            </a:prstGeom>
            <a:solidFill>
              <a:srgbClr val="F8F8F8"/>
            </a:solidFill>
            <a:ln>
              <a:solidFill>
                <a:srgbClr val="808080"/>
              </a:solidFill>
            </a:ln>
          </p:spPr>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　　野菜</a:t>
              </a:r>
              <a:endParaRPr kumimoji="1" lang="ja-JP" altLang="en-US" dirty="0">
                <a:latin typeface="Meiryo UI" panose="020B0604030504040204" pitchFamily="50" charset="-128"/>
                <a:ea typeface="Meiryo UI" panose="020B0604030504040204" pitchFamily="50" charset="-128"/>
              </a:endParaRPr>
            </a:p>
          </p:txBody>
        </p:sp>
        <p:sp>
          <p:nvSpPr>
            <p:cNvPr id="79" name="フローチャート: 組合せ 78">
              <a:extLst>
                <a:ext uri="{FF2B5EF4-FFF2-40B4-BE49-F238E27FC236}">
                  <a16:creationId xmlns:a16="http://schemas.microsoft.com/office/drawing/2014/main" xmlns="" id="{7ABDAF51-5C72-4836-B5C1-D93152D03106}"/>
                </a:ext>
              </a:extLst>
            </p:cNvPr>
            <p:cNvSpPr/>
            <p:nvPr/>
          </p:nvSpPr>
          <p:spPr>
            <a:xfrm>
              <a:off x="1388868" y="5655566"/>
              <a:ext cx="161928" cy="133434"/>
            </a:xfrm>
            <a:prstGeom prst="flowChartMerg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xmlns="" id="{A0E27980-59FF-49FC-B01D-69E8D85E830F}"/>
                </a:ext>
              </a:extLst>
            </p:cNvPr>
            <p:cNvSpPr txBox="1"/>
            <p:nvPr/>
          </p:nvSpPr>
          <p:spPr>
            <a:xfrm>
              <a:off x="1230561" y="2233268"/>
              <a:ext cx="2999735" cy="369332"/>
            </a:xfrm>
            <a:prstGeom prst="rect">
              <a:avLst/>
            </a:prstGeom>
            <a:solidFill>
              <a:schemeClr val="bg1">
                <a:lumMod val="95000"/>
              </a:schemeClr>
            </a:solidFill>
            <a:ln>
              <a:solidFill>
                <a:srgbClr val="808080"/>
              </a:solidFill>
            </a:ln>
          </p:spPr>
          <p:txBody>
            <a:bodyPr wrap="square" rtlCol="0">
              <a:spAutoFit/>
            </a:bodyPr>
            <a:lstStyle/>
            <a:p>
              <a:r>
                <a:rPr lang="ja-JP" altLang="en-US" dirty="0">
                  <a:latin typeface="Meiryo UI" panose="020B0604030504040204" pitchFamily="50" charset="-128"/>
                  <a:ea typeface="Meiryo UI" panose="020B0604030504040204" pitchFamily="50" charset="-128"/>
                </a:rPr>
                <a:t>数量 </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個</a:t>
              </a:r>
              <a:r>
                <a:rPr lang="ja-JP" altLang="en-US" dirty="0">
                  <a:latin typeface="Meiryo UI" panose="020B0604030504040204" pitchFamily="50" charset="-128"/>
                  <a:ea typeface="Meiryo UI" panose="020B0604030504040204" pitchFamily="50" charset="-128"/>
                </a:rPr>
                <a:t>　　 価格 </a:t>
              </a:r>
              <a:r>
                <a:rPr kumimoji="1" lang="en-US" altLang="ja-JP" dirty="0">
                  <a:latin typeface="Meiryo UI" panose="020B0604030504040204" pitchFamily="50" charset="-128"/>
                  <a:ea typeface="Meiryo UI" panose="020B0604030504040204" pitchFamily="50" charset="-128"/>
                </a:rPr>
                <a:t>600</a:t>
              </a:r>
              <a:r>
                <a:rPr kumimoji="1" lang="ja-JP" altLang="en-US" dirty="0">
                  <a:latin typeface="Meiryo UI" panose="020B0604030504040204" pitchFamily="50" charset="-128"/>
                  <a:ea typeface="Meiryo UI" panose="020B0604030504040204" pitchFamily="50" charset="-128"/>
                </a:rPr>
                <a:t>円</a:t>
              </a:r>
              <a:r>
                <a:rPr lang="ja-JP" altLang="en-US"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grpSp>
      <p:sp>
        <p:nvSpPr>
          <p:cNvPr id="7" name="四角形: 角を丸くする 6">
            <a:extLst>
              <a:ext uri="{FF2B5EF4-FFF2-40B4-BE49-F238E27FC236}">
                <a16:creationId xmlns:a16="http://schemas.microsoft.com/office/drawing/2014/main" xmlns="" id="{335169EE-F6C3-47FC-A115-0BABA1E5C527}"/>
              </a:ext>
            </a:extLst>
          </p:cNvPr>
          <p:cNvSpPr/>
          <p:nvPr/>
        </p:nvSpPr>
        <p:spPr>
          <a:xfrm>
            <a:off x="716109" y="1400798"/>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商品名</a:t>
            </a:r>
            <a:r>
              <a:rPr lang="ja-JP" altLang="en-US" sz="2000" b="1" dirty="0">
                <a:solidFill>
                  <a:schemeClr val="bg1"/>
                </a:solidFill>
                <a:latin typeface="Meiryo UI" panose="020B0604030504040204" pitchFamily="50" charset="-128"/>
                <a:ea typeface="Meiryo UI" panose="020B0604030504040204" pitchFamily="50" charset="-128"/>
              </a:rPr>
              <a:t>、価格と数量を入力。</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xmlns="" id="{7234E99C-929B-413B-B872-16DB295C30CC}"/>
              </a:ext>
            </a:extLst>
          </p:cNvPr>
          <p:cNvSpPr/>
          <p:nvPr/>
        </p:nvSpPr>
        <p:spPr>
          <a:xfrm>
            <a:off x="8505824" y="1384560"/>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商品の状態、</a:t>
            </a:r>
            <a:endParaRPr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収穫の瞬間を登録。</a:t>
            </a:r>
            <a:endParaRPr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動画時間：最大</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分</a:t>
            </a:r>
            <a:endParaRPr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画像枚数：最大</a:t>
            </a:r>
            <a:r>
              <a:rPr lang="en-US" altLang="ja-JP" sz="2000" b="1" dirty="0">
                <a:solidFill>
                  <a:schemeClr val="bg1"/>
                </a:solidFill>
                <a:latin typeface="Meiryo UI" panose="020B0604030504040204" pitchFamily="50" charset="-128"/>
                <a:ea typeface="Meiryo UI" panose="020B0604030504040204" pitchFamily="50" charset="-128"/>
              </a:rPr>
              <a:t>  5</a:t>
            </a:r>
            <a:r>
              <a:rPr lang="ja-JP" altLang="en-US" sz="2000" b="1" dirty="0" smtClean="0">
                <a:solidFill>
                  <a:schemeClr val="bg1"/>
                </a:solidFill>
                <a:latin typeface="Meiryo UI" panose="020B0604030504040204" pitchFamily="50" charset="-128"/>
                <a:ea typeface="Meiryo UI" panose="020B0604030504040204" pitchFamily="50" charset="-128"/>
              </a:rPr>
              <a:t>枚</a:t>
            </a:r>
            <a:endParaRPr kumimoji="1" lang="zh-TW" altLang="en-US" sz="2000" b="1" dirty="0">
              <a:solidFill>
                <a:schemeClr val="bg1"/>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xmlns="" id="{0E0495DF-EBA4-4726-9BEB-5A4B5F74E9F6}"/>
              </a:ext>
            </a:extLst>
          </p:cNvPr>
          <p:cNvSpPr/>
          <p:nvPr/>
        </p:nvSpPr>
        <p:spPr>
          <a:xfrm>
            <a:off x="8505824" y="3740999"/>
            <a:ext cx="3212006" cy="155180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a:solidFill>
                  <a:schemeClr val="bg1"/>
                </a:solidFill>
                <a:latin typeface="Meiryo UI" panose="020B0604030504040204" pitchFamily="50" charset="-128"/>
                <a:ea typeface="Meiryo UI" panose="020B0604030504040204" pitchFamily="50" charset="-128"/>
              </a:rPr>
              <a:t>野菜、卵、米、</a:t>
            </a:r>
            <a:endParaRPr kumimoji="1" lang="en-US" altLang="zh-TW"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不揃い食材</a:t>
            </a:r>
            <a:r>
              <a:rPr kumimoji="1" lang="en-US" altLang="zh-TW" sz="2000" b="1" dirty="0">
                <a:solidFill>
                  <a:schemeClr val="bg1"/>
                </a:solidFill>
                <a:latin typeface="Meiryo UI" panose="020B0604030504040204" pitchFamily="50" charset="-128"/>
                <a:ea typeface="Meiryo UI" panose="020B0604030504040204" pitchFamily="50" charset="-128"/>
              </a:rPr>
              <a:t>SOS</a:t>
            </a:r>
            <a:r>
              <a:rPr kumimoji="1" lang="ja-JP" altLang="en-US" sz="2000" b="1" dirty="0">
                <a:solidFill>
                  <a:schemeClr val="bg1"/>
                </a:solidFill>
                <a:latin typeface="Meiryo UI" panose="020B0604030504040204" pitchFamily="50" charset="-128"/>
                <a:ea typeface="Meiryo UI" panose="020B0604030504040204" pitchFamily="50" charset="-128"/>
              </a:rPr>
              <a:t>の</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rPr>
              <a:t>項目からカテゴリを選択。</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xmlns="" id="{1593EE51-060F-4A04-9AF9-159274687EDD}"/>
              </a:ext>
            </a:extLst>
          </p:cNvPr>
          <p:cNvSpPr/>
          <p:nvPr/>
        </p:nvSpPr>
        <p:spPr>
          <a:xfrm>
            <a:off x="4680193" y="1214985"/>
            <a:ext cx="3220700" cy="1113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xmlns="" id="{1593EE51-060F-4A04-9AF9-159274687EDD}"/>
              </a:ext>
            </a:extLst>
          </p:cNvPr>
          <p:cNvSpPr/>
          <p:nvPr/>
        </p:nvSpPr>
        <p:spPr>
          <a:xfrm>
            <a:off x="4680193" y="2385458"/>
            <a:ext cx="3220700" cy="1336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xmlns="" id="{1593EE51-060F-4A04-9AF9-159274687EDD}"/>
              </a:ext>
            </a:extLst>
          </p:cNvPr>
          <p:cNvSpPr/>
          <p:nvPr/>
        </p:nvSpPr>
        <p:spPr>
          <a:xfrm>
            <a:off x="4674760" y="3762077"/>
            <a:ext cx="3220700" cy="1028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xmlns="" id="{1593EE51-060F-4A04-9AF9-159274687EDD}"/>
              </a:ext>
            </a:extLst>
          </p:cNvPr>
          <p:cNvSpPr/>
          <p:nvPr/>
        </p:nvSpPr>
        <p:spPr>
          <a:xfrm>
            <a:off x="4670480" y="4886742"/>
            <a:ext cx="3220700" cy="777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矢印コネクタ 36">
            <a:extLst>
              <a:ext uri="{FF2B5EF4-FFF2-40B4-BE49-F238E27FC236}">
                <a16:creationId xmlns:a16="http://schemas.microsoft.com/office/drawing/2014/main" xmlns="" id="{1857952F-A761-4318-8D43-EEA8A4FE8587}"/>
              </a:ext>
            </a:extLst>
          </p:cNvPr>
          <p:cNvCxnSpPr>
            <a:cxnSpLocks/>
          </p:cNvCxnSpPr>
          <p:nvPr/>
        </p:nvCxnSpPr>
        <p:spPr>
          <a:xfrm>
            <a:off x="3916823" y="2152228"/>
            <a:ext cx="7176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xmlns="" id="{1857952F-A761-4318-8D43-EEA8A4FE8587}"/>
              </a:ext>
            </a:extLst>
          </p:cNvPr>
          <p:cNvCxnSpPr>
            <a:cxnSpLocks/>
            <a:stCxn id="13" idx="3"/>
          </p:cNvCxnSpPr>
          <p:nvPr/>
        </p:nvCxnSpPr>
        <p:spPr>
          <a:xfrm flipV="1">
            <a:off x="3925602" y="4575068"/>
            <a:ext cx="717909"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xmlns="" id="{1857952F-A761-4318-8D43-EEA8A4FE8587}"/>
              </a:ext>
            </a:extLst>
          </p:cNvPr>
          <p:cNvCxnSpPr>
            <a:cxnSpLocks/>
            <a:stCxn id="10" idx="1"/>
            <a:endCxn id="33" idx="3"/>
          </p:cNvCxnSpPr>
          <p:nvPr/>
        </p:nvCxnSpPr>
        <p:spPr>
          <a:xfrm flipH="1">
            <a:off x="7900893" y="2160464"/>
            <a:ext cx="604931" cy="8934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xmlns="" id="{1857952F-A761-4318-8D43-EEA8A4FE8587}"/>
              </a:ext>
            </a:extLst>
          </p:cNvPr>
          <p:cNvCxnSpPr>
            <a:cxnSpLocks/>
            <a:stCxn id="14" idx="1"/>
          </p:cNvCxnSpPr>
          <p:nvPr/>
        </p:nvCxnSpPr>
        <p:spPr>
          <a:xfrm flipH="1">
            <a:off x="7872748" y="4516903"/>
            <a:ext cx="633076" cy="584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21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xmlns="" id="{413A4EFB-0EE2-4048-8FA0-D74B90E3B3CD}"/>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0FF331B5-E9F8-4021-A115-4439D978B9C6}"/>
              </a:ext>
            </a:extLst>
          </p:cNvPr>
          <p:cNvSpPr txBox="1"/>
          <p:nvPr/>
        </p:nvSpPr>
        <p:spPr>
          <a:xfrm>
            <a:off x="616488" y="528767"/>
            <a:ext cx="4027023"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購入画面</a:t>
            </a:r>
            <a:r>
              <a:rPr kumimoji="1" lang="ja-JP" altLang="en-US" sz="2800" b="1" u="sng" dirty="0">
                <a:latin typeface="Meiryo UI" panose="020B0604030504040204" pitchFamily="50" charset="-128"/>
                <a:ea typeface="Meiryo UI" panose="020B0604030504040204" pitchFamily="50" charset="-128"/>
              </a:rPr>
              <a:t>イメージ</a:t>
            </a:r>
            <a:endParaRPr kumimoji="1" lang="en-US" altLang="ja-JP" sz="2800" b="1" u="sng"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xmlns="" id="{D00C6C13-0FB7-4144-8E8F-C6B0BE00AD3D}"/>
              </a:ext>
            </a:extLst>
          </p:cNvPr>
          <p:cNvSpPr txBox="1"/>
          <p:nvPr/>
        </p:nvSpPr>
        <p:spPr>
          <a:xfrm>
            <a:off x="1169350" y="4041190"/>
            <a:ext cx="3159945" cy="369332"/>
          </a:xfrm>
          <a:prstGeom prst="rect">
            <a:avLst/>
          </a:prstGeom>
          <a:noFill/>
        </p:spPr>
        <p:txBody>
          <a:bodyPr wrap="square" rtlCol="0">
            <a:spAutoFit/>
          </a:bodyPr>
          <a:lstStyle/>
          <a:p>
            <a:endParaRPr kumimoji="1" lang="ja-JP" altLang="en-US" dirty="0"/>
          </a:p>
        </p:txBody>
      </p:sp>
      <p:grpSp>
        <p:nvGrpSpPr>
          <p:cNvPr id="88" name="グループ化 87">
            <a:extLst>
              <a:ext uri="{FF2B5EF4-FFF2-40B4-BE49-F238E27FC236}">
                <a16:creationId xmlns:a16="http://schemas.microsoft.com/office/drawing/2014/main" xmlns="" id="{13FA2B8E-A4DA-4C73-ABDB-7A01DCF7C9A4}"/>
              </a:ext>
            </a:extLst>
          </p:cNvPr>
          <p:cNvGrpSpPr/>
          <p:nvPr/>
        </p:nvGrpSpPr>
        <p:grpSpPr>
          <a:xfrm>
            <a:off x="10586906" y="5990679"/>
            <a:ext cx="1250765" cy="478522"/>
            <a:chOff x="10586906" y="5990679"/>
            <a:chExt cx="1250765" cy="478522"/>
          </a:xfrm>
        </p:grpSpPr>
        <p:pic>
          <p:nvPicPr>
            <p:cNvPr id="89" name="図 88" descr="アイコン&#10;&#10;自動的に生成された説明">
              <a:extLst>
                <a:ext uri="{FF2B5EF4-FFF2-40B4-BE49-F238E27FC236}">
                  <a16:creationId xmlns:a16="http://schemas.microsoft.com/office/drawing/2014/main" xmlns="" id="{2EDFEC29-8863-424F-8DB4-DF28E4F2D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90" name="図 89">
              <a:extLst>
                <a:ext uri="{FF2B5EF4-FFF2-40B4-BE49-F238E27FC236}">
                  <a16:creationId xmlns:a16="http://schemas.microsoft.com/office/drawing/2014/main" xmlns="" id="{988D879F-50EA-4CB6-B079-C57DD79C3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grpSp>
        <p:nvGrpSpPr>
          <p:cNvPr id="57" name="グループ化 56">
            <a:extLst>
              <a:ext uri="{FF2B5EF4-FFF2-40B4-BE49-F238E27FC236}">
                <a16:creationId xmlns:a16="http://schemas.microsoft.com/office/drawing/2014/main" xmlns="" id="{6C2DC486-89F9-4454-8F29-BA35A8FD5B3B}"/>
              </a:ext>
            </a:extLst>
          </p:cNvPr>
          <p:cNvGrpSpPr/>
          <p:nvPr/>
        </p:nvGrpSpPr>
        <p:grpSpPr>
          <a:xfrm>
            <a:off x="1249488" y="1033381"/>
            <a:ext cx="3936107" cy="5435819"/>
            <a:chOff x="3208867" y="668867"/>
            <a:chExt cx="4140200" cy="5662600"/>
          </a:xfrm>
        </p:grpSpPr>
        <p:sp>
          <p:nvSpPr>
            <p:cNvPr id="59" name="四角形: 角を丸くする 58">
              <a:extLst>
                <a:ext uri="{FF2B5EF4-FFF2-40B4-BE49-F238E27FC236}">
                  <a16:creationId xmlns:a16="http://schemas.microsoft.com/office/drawing/2014/main" xmlns="" id="{BF0D26BE-4769-4CC5-9704-314920B6DD05}"/>
                </a:ext>
              </a:extLst>
            </p:cNvPr>
            <p:cNvSpPr/>
            <p:nvPr/>
          </p:nvSpPr>
          <p:spPr>
            <a:xfrm>
              <a:off x="3208867" y="668867"/>
              <a:ext cx="4140200" cy="56626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xmlns="" id="{25F8BD1F-D3C9-40F0-9CDB-A3E1F9A52FCD}"/>
                </a:ext>
              </a:extLst>
            </p:cNvPr>
            <p:cNvSpPr/>
            <p:nvPr/>
          </p:nvSpPr>
          <p:spPr>
            <a:xfrm>
              <a:off x="3365501" y="897465"/>
              <a:ext cx="3822700" cy="5207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pic>
        <p:nvPicPr>
          <p:cNvPr id="27" name="図 26" descr="トマトがのっているリンゴ&#10;&#10;自動的に生成された説明">
            <a:extLst>
              <a:ext uri="{FF2B5EF4-FFF2-40B4-BE49-F238E27FC236}">
                <a16:creationId xmlns:a16="http://schemas.microsoft.com/office/drawing/2014/main" xmlns="" id="{BB20E37B-BE44-4C0D-B617-5D78E405FF06}"/>
              </a:ext>
            </a:extLst>
          </p:cNvPr>
          <p:cNvPicPr>
            <a:picLocks noChangeAspect="1"/>
          </p:cNvPicPr>
          <p:nvPr/>
        </p:nvPicPr>
        <p:blipFill rotWithShape="1">
          <a:blip r:embed="rId5">
            <a:extLst>
              <a:ext uri="{28A0092B-C50C-407E-A947-70E740481C1C}">
                <a14:useLocalDpi xmlns:a14="http://schemas.microsoft.com/office/drawing/2010/main" val="0"/>
              </a:ext>
            </a:extLst>
          </a:blip>
          <a:srcRect l="6849" t="16960" r="4262"/>
          <a:stretch/>
        </p:blipFill>
        <p:spPr>
          <a:xfrm>
            <a:off x="1717958" y="2199707"/>
            <a:ext cx="2915595" cy="2450527"/>
          </a:xfrm>
          <a:prstGeom prst="rect">
            <a:avLst/>
          </a:prstGeom>
        </p:spPr>
      </p:pic>
      <p:grpSp>
        <p:nvGrpSpPr>
          <p:cNvPr id="3" name="グループ化 2">
            <a:extLst>
              <a:ext uri="{FF2B5EF4-FFF2-40B4-BE49-F238E27FC236}">
                <a16:creationId xmlns:a16="http://schemas.microsoft.com/office/drawing/2014/main" xmlns="" id="{D5F2724B-7BD8-4D2D-9027-8A53EBF99CEC}"/>
              </a:ext>
            </a:extLst>
          </p:cNvPr>
          <p:cNvGrpSpPr/>
          <p:nvPr/>
        </p:nvGrpSpPr>
        <p:grpSpPr>
          <a:xfrm>
            <a:off x="1622639" y="1363316"/>
            <a:ext cx="3435378" cy="4690489"/>
            <a:chOff x="1327312" y="1266802"/>
            <a:chExt cx="3435378" cy="4690489"/>
          </a:xfrm>
        </p:grpSpPr>
        <p:grpSp>
          <p:nvGrpSpPr>
            <p:cNvPr id="44" name="グループ化 43">
              <a:extLst>
                <a:ext uri="{FF2B5EF4-FFF2-40B4-BE49-F238E27FC236}">
                  <a16:creationId xmlns:a16="http://schemas.microsoft.com/office/drawing/2014/main" xmlns="" id="{D43663E6-ECAF-428F-B432-415358797441}"/>
                </a:ext>
              </a:extLst>
            </p:cNvPr>
            <p:cNvGrpSpPr/>
            <p:nvPr/>
          </p:nvGrpSpPr>
          <p:grpSpPr>
            <a:xfrm>
              <a:off x="1327312" y="1746625"/>
              <a:ext cx="3435378" cy="369332"/>
              <a:chOff x="1370349" y="1488490"/>
              <a:chExt cx="3435378" cy="369332"/>
            </a:xfrm>
          </p:grpSpPr>
          <p:sp>
            <p:nvSpPr>
              <p:cNvPr id="24" name="テキスト ボックス 23">
                <a:extLst>
                  <a:ext uri="{FF2B5EF4-FFF2-40B4-BE49-F238E27FC236}">
                    <a16:creationId xmlns:a16="http://schemas.microsoft.com/office/drawing/2014/main" xmlns="" id="{4C189BE6-1BC4-450A-8759-EE8222F296E6}"/>
                  </a:ext>
                </a:extLst>
              </p:cNvPr>
              <p:cNvSpPr txBox="1"/>
              <p:nvPr/>
            </p:nvSpPr>
            <p:spPr>
              <a:xfrm>
                <a:off x="1370349" y="1488490"/>
                <a:ext cx="255466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朝採れトマト</a:t>
                </a:r>
              </a:p>
            </p:txBody>
          </p:sp>
          <p:sp>
            <p:nvSpPr>
              <p:cNvPr id="34" name="テキスト ボックス 33">
                <a:extLst>
                  <a:ext uri="{FF2B5EF4-FFF2-40B4-BE49-F238E27FC236}">
                    <a16:creationId xmlns:a16="http://schemas.microsoft.com/office/drawing/2014/main" xmlns="" id="{5FF77AE5-FDAA-4195-AE89-903D9818057C}"/>
                  </a:ext>
                </a:extLst>
              </p:cNvPr>
              <p:cNvSpPr txBox="1"/>
              <p:nvPr/>
            </p:nvSpPr>
            <p:spPr>
              <a:xfrm>
                <a:off x="2024452" y="1488490"/>
                <a:ext cx="278127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個　</a:t>
                </a:r>
                <a:r>
                  <a:rPr kumimoji="1" lang="en-US" altLang="ja-JP" dirty="0">
                    <a:latin typeface="Meiryo UI" panose="020B0604030504040204" pitchFamily="50" charset="-128"/>
                    <a:ea typeface="Meiryo UI" panose="020B0604030504040204" pitchFamily="50" charset="-128"/>
                  </a:rPr>
                  <a:t>600</a:t>
                </a:r>
                <a:r>
                  <a:rPr kumimoji="1" lang="ja-JP" altLang="en-US" dirty="0">
                    <a:latin typeface="Meiryo UI" panose="020B0604030504040204" pitchFamily="50" charset="-128"/>
                    <a:ea typeface="Meiryo UI" panose="020B0604030504040204" pitchFamily="50" charset="-128"/>
                  </a:rPr>
                  <a:t>円</a:t>
                </a:r>
              </a:p>
            </p:txBody>
          </p:sp>
        </p:grpSp>
        <p:grpSp>
          <p:nvGrpSpPr>
            <p:cNvPr id="43" name="グループ化 42">
              <a:extLst>
                <a:ext uri="{FF2B5EF4-FFF2-40B4-BE49-F238E27FC236}">
                  <a16:creationId xmlns:a16="http://schemas.microsoft.com/office/drawing/2014/main" xmlns="" id="{CB392E52-5FCB-4A05-81BD-4C4175005E63}"/>
                </a:ext>
              </a:extLst>
            </p:cNvPr>
            <p:cNvGrpSpPr/>
            <p:nvPr/>
          </p:nvGrpSpPr>
          <p:grpSpPr>
            <a:xfrm>
              <a:off x="1508315" y="2153894"/>
              <a:ext cx="2759368" cy="2344780"/>
              <a:chOff x="1508315" y="1808109"/>
              <a:chExt cx="2759368" cy="2344780"/>
            </a:xfrm>
          </p:grpSpPr>
          <p:sp>
            <p:nvSpPr>
              <p:cNvPr id="30" name="矢印: 右 29">
                <a:extLst>
                  <a:ext uri="{FF2B5EF4-FFF2-40B4-BE49-F238E27FC236}">
                    <a16:creationId xmlns:a16="http://schemas.microsoft.com/office/drawing/2014/main" xmlns="" id="{0F05FCA6-825B-4E7B-942F-5B4F48442EDB}"/>
                  </a:ext>
                </a:extLst>
              </p:cNvPr>
              <p:cNvSpPr/>
              <p:nvPr/>
            </p:nvSpPr>
            <p:spPr>
              <a:xfrm>
                <a:off x="3983655" y="3983815"/>
                <a:ext cx="284028" cy="16907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38" name="グラフィックス 37" descr="ビデオ カメラ">
                <a:extLst>
                  <a:ext uri="{FF2B5EF4-FFF2-40B4-BE49-F238E27FC236}">
                    <a16:creationId xmlns:a16="http://schemas.microsoft.com/office/drawing/2014/main" xmlns="" id="{5002EB69-3B03-49C8-BCB6-1C44F02D62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508315" y="1808109"/>
                <a:ext cx="501761" cy="501761"/>
              </a:xfrm>
              <a:prstGeom prst="rect">
                <a:avLst/>
              </a:prstGeom>
            </p:spPr>
          </p:pic>
        </p:grpSp>
        <p:sp>
          <p:nvSpPr>
            <p:cNvPr id="40" name="テキスト ボックス 39">
              <a:extLst>
                <a:ext uri="{FF2B5EF4-FFF2-40B4-BE49-F238E27FC236}">
                  <a16:creationId xmlns:a16="http://schemas.microsoft.com/office/drawing/2014/main" xmlns="" id="{A355BD07-D2E4-4630-BF96-8E2D68F78BB6}"/>
                </a:ext>
              </a:extLst>
            </p:cNvPr>
            <p:cNvSpPr txBox="1"/>
            <p:nvPr/>
          </p:nvSpPr>
          <p:spPr>
            <a:xfrm>
              <a:off x="1590066" y="4580537"/>
              <a:ext cx="3159945"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今日の朝採れたトマト。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栄養満点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とても甘いです。</a:t>
              </a:r>
              <a:endParaRPr lang="en-US" altLang="ja-JP"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xmlns="" id="{FD55E9D4-F8D0-45BF-AF51-703F27C36625}"/>
                </a:ext>
              </a:extLst>
            </p:cNvPr>
            <p:cNvSpPr txBox="1"/>
            <p:nvPr/>
          </p:nvSpPr>
          <p:spPr>
            <a:xfrm>
              <a:off x="1956782" y="1266802"/>
              <a:ext cx="660260" cy="369332"/>
            </a:xfrm>
            <a:prstGeom prst="rect">
              <a:avLst/>
            </a:prstGeom>
            <a:solidFill>
              <a:srgbClr val="97D256"/>
            </a:solid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野菜</a:t>
              </a:r>
            </a:p>
          </p:txBody>
        </p:sp>
        <p:sp>
          <p:nvSpPr>
            <p:cNvPr id="46" name="テキスト ボックス 45">
              <a:extLst>
                <a:ext uri="{FF2B5EF4-FFF2-40B4-BE49-F238E27FC236}">
                  <a16:creationId xmlns:a16="http://schemas.microsoft.com/office/drawing/2014/main" xmlns="" id="{94E9C770-055A-4524-856C-3FEE7400477A}"/>
                </a:ext>
              </a:extLst>
            </p:cNvPr>
            <p:cNvSpPr txBox="1"/>
            <p:nvPr/>
          </p:nvSpPr>
          <p:spPr>
            <a:xfrm>
              <a:off x="2188346" y="5618737"/>
              <a:ext cx="1401654" cy="338554"/>
            </a:xfrm>
            <a:prstGeom prst="rect">
              <a:avLst/>
            </a:prstGeom>
            <a:solidFill>
              <a:srgbClr val="FF6600"/>
            </a:solidFill>
            <a:ln>
              <a:solidFill>
                <a:srgbClr val="FF6600"/>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購入画面へ</a:t>
              </a:r>
            </a:p>
          </p:txBody>
        </p:sp>
      </p:grpSp>
      <p:grpSp>
        <p:nvGrpSpPr>
          <p:cNvPr id="12" name="グループ化 11">
            <a:extLst>
              <a:ext uri="{FF2B5EF4-FFF2-40B4-BE49-F238E27FC236}">
                <a16:creationId xmlns:a16="http://schemas.microsoft.com/office/drawing/2014/main" xmlns="" id="{2D22932A-5750-4AEF-ADA8-BD80F51B3070}"/>
              </a:ext>
            </a:extLst>
          </p:cNvPr>
          <p:cNvGrpSpPr/>
          <p:nvPr/>
        </p:nvGrpSpPr>
        <p:grpSpPr>
          <a:xfrm>
            <a:off x="6572462" y="1033382"/>
            <a:ext cx="3936107" cy="5435819"/>
            <a:chOff x="2975671" y="1057900"/>
            <a:chExt cx="3936107" cy="5435819"/>
          </a:xfrm>
        </p:grpSpPr>
        <p:grpSp>
          <p:nvGrpSpPr>
            <p:cNvPr id="35" name="グループ化 34">
              <a:extLst>
                <a:ext uri="{FF2B5EF4-FFF2-40B4-BE49-F238E27FC236}">
                  <a16:creationId xmlns:a16="http://schemas.microsoft.com/office/drawing/2014/main" xmlns="" id="{576659D7-E6B6-4248-851F-09EF1BB6FD0D}"/>
                </a:ext>
              </a:extLst>
            </p:cNvPr>
            <p:cNvGrpSpPr/>
            <p:nvPr/>
          </p:nvGrpSpPr>
          <p:grpSpPr>
            <a:xfrm>
              <a:off x="2975671" y="1057900"/>
              <a:ext cx="3936107" cy="5435819"/>
              <a:chOff x="3208868" y="668867"/>
              <a:chExt cx="4140200" cy="5662600"/>
            </a:xfrm>
          </p:grpSpPr>
          <p:sp>
            <p:nvSpPr>
              <p:cNvPr id="36" name="四角形: 角を丸くする 35">
                <a:extLst>
                  <a:ext uri="{FF2B5EF4-FFF2-40B4-BE49-F238E27FC236}">
                    <a16:creationId xmlns:a16="http://schemas.microsoft.com/office/drawing/2014/main" xmlns="" id="{A0FD38DD-3841-45BB-873F-406E8181D5B5}"/>
                  </a:ext>
                </a:extLst>
              </p:cNvPr>
              <p:cNvSpPr/>
              <p:nvPr/>
            </p:nvSpPr>
            <p:spPr>
              <a:xfrm>
                <a:off x="3208868" y="668867"/>
                <a:ext cx="4140200" cy="56626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xmlns="" id="{190880FB-6628-4DA5-9B65-17C23D976A16}"/>
                  </a:ext>
                </a:extLst>
              </p:cNvPr>
              <p:cNvSpPr/>
              <p:nvPr/>
            </p:nvSpPr>
            <p:spPr>
              <a:xfrm>
                <a:off x="3365500" y="897465"/>
                <a:ext cx="3822700" cy="5207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grpSp>
        <p:grpSp>
          <p:nvGrpSpPr>
            <p:cNvPr id="11" name="グループ化 10">
              <a:extLst>
                <a:ext uri="{FF2B5EF4-FFF2-40B4-BE49-F238E27FC236}">
                  <a16:creationId xmlns:a16="http://schemas.microsoft.com/office/drawing/2014/main" xmlns="" id="{85631A2C-D346-4C37-B561-0DE778CD75D4}"/>
                </a:ext>
              </a:extLst>
            </p:cNvPr>
            <p:cNvGrpSpPr/>
            <p:nvPr/>
          </p:nvGrpSpPr>
          <p:grpSpPr>
            <a:xfrm>
              <a:off x="3165224" y="2057418"/>
              <a:ext cx="3371353" cy="3971168"/>
              <a:chOff x="6907479" y="1774478"/>
              <a:chExt cx="3371353" cy="3971168"/>
            </a:xfrm>
          </p:grpSpPr>
          <p:sp>
            <p:nvSpPr>
              <p:cNvPr id="80" name="テキスト ボックス 79">
                <a:extLst>
                  <a:ext uri="{FF2B5EF4-FFF2-40B4-BE49-F238E27FC236}">
                    <a16:creationId xmlns:a16="http://schemas.microsoft.com/office/drawing/2014/main" xmlns="" id="{91D1A515-8031-41FD-97C5-AFA4FCF6BFC6}"/>
                  </a:ext>
                </a:extLst>
              </p:cNvPr>
              <p:cNvSpPr txBox="1"/>
              <p:nvPr/>
            </p:nvSpPr>
            <p:spPr>
              <a:xfrm>
                <a:off x="6907479" y="1774478"/>
                <a:ext cx="196187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個　　</a:t>
                </a:r>
                <a:r>
                  <a:rPr kumimoji="1" lang="en-US" altLang="ja-JP" dirty="0">
                    <a:latin typeface="Meiryo UI" panose="020B0604030504040204" pitchFamily="50" charset="-128"/>
                    <a:ea typeface="Meiryo UI" panose="020B0604030504040204" pitchFamily="50" charset="-128"/>
                  </a:rPr>
                  <a:t>600</a:t>
                </a:r>
                <a:r>
                  <a:rPr kumimoji="1" lang="ja-JP" altLang="en-US" dirty="0">
                    <a:latin typeface="Meiryo UI" panose="020B0604030504040204" pitchFamily="50" charset="-128"/>
                    <a:ea typeface="Meiryo UI" panose="020B0604030504040204" pitchFamily="50" charset="-128"/>
                  </a:rPr>
                  <a:t>円</a:t>
                </a:r>
              </a:p>
            </p:txBody>
          </p:sp>
          <p:sp>
            <p:nvSpPr>
              <p:cNvPr id="82" name="テキスト ボックス 81">
                <a:extLst>
                  <a:ext uri="{FF2B5EF4-FFF2-40B4-BE49-F238E27FC236}">
                    <a16:creationId xmlns:a16="http://schemas.microsoft.com/office/drawing/2014/main" xmlns="" id="{26F0E74D-F825-4BD8-86D3-3D872416E9A8}"/>
                  </a:ext>
                </a:extLst>
              </p:cNvPr>
              <p:cNvSpPr txBox="1"/>
              <p:nvPr/>
            </p:nvSpPr>
            <p:spPr>
              <a:xfrm>
                <a:off x="7118887" y="4058496"/>
                <a:ext cx="3159945" cy="338554"/>
              </a:xfrm>
              <a:prstGeom prst="rect">
                <a:avLst/>
              </a:prstGeom>
              <a:solidFill>
                <a:srgbClr val="DDDDDD"/>
              </a:solidFill>
              <a:ln>
                <a:solidFill>
                  <a:srgbClr val="808080"/>
                </a:solidFill>
              </a:ln>
            </p:spPr>
            <p:txBody>
              <a:bodyPr wrap="square" rtlCol="0">
                <a:spAutoFit/>
              </a:bodyPr>
              <a:lstStyle/>
              <a:p>
                <a:endParaRPr kumimoji="1" lang="ja-JP" altLang="en-US" sz="1600" dirty="0">
                  <a:latin typeface="Meiryo UI" panose="020B0604030504040204" pitchFamily="50" charset="-128"/>
                  <a:ea typeface="Meiryo UI" panose="020B0604030504040204" pitchFamily="50" charset="-128"/>
                </a:endParaRPr>
              </a:p>
            </p:txBody>
          </p:sp>
          <p:sp>
            <p:nvSpPr>
              <p:cNvPr id="84" name="フローチャート: 組合せ 83">
                <a:extLst>
                  <a:ext uri="{FF2B5EF4-FFF2-40B4-BE49-F238E27FC236}">
                    <a16:creationId xmlns:a16="http://schemas.microsoft.com/office/drawing/2014/main" xmlns="" id="{7E1C8761-FC63-499E-A19B-01AFFA5E1261}"/>
                  </a:ext>
                </a:extLst>
              </p:cNvPr>
              <p:cNvSpPr/>
              <p:nvPr/>
            </p:nvSpPr>
            <p:spPr>
              <a:xfrm>
                <a:off x="7255756" y="4173352"/>
                <a:ext cx="170576" cy="139621"/>
              </a:xfrm>
              <a:prstGeom prst="flowChartMerg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xmlns="" id="{993C392F-65A7-4B58-ADC4-B9EEC3B5FDDB}"/>
                  </a:ext>
                </a:extLst>
              </p:cNvPr>
              <p:cNvSpPr txBox="1"/>
              <p:nvPr/>
            </p:nvSpPr>
            <p:spPr>
              <a:xfrm>
                <a:off x="8324976" y="5407092"/>
                <a:ext cx="660260" cy="338554"/>
              </a:xfrm>
              <a:prstGeom prst="rect">
                <a:avLst/>
              </a:prstGeom>
              <a:solidFill>
                <a:srgbClr val="FF6600"/>
              </a:solidFill>
              <a:ln>
                <a:solidFill>
                  <a:srgbClr val="FF6600"/>
                </a:solid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買う</a:t>
                </a:r>
              </a:p>
            </p:txBody>
          </p:sp>
        </p:grpSp>
      </p:grpSp>
      <p:cxnSp>
        <p:nvCxnSpPr>
          <p:cNvPr id="64" name="コネクタ: カギ線 63">
            <a:extLst>
              <a:ext uri="{FF2B5EF4-FFF2-40B4-BE49-F238E27FC236}">
                <a16:creationId xmlns:a16="http://schemas.microsoft.com/office/drawing/2014/main" xmlns="" id="{879E49DE-B69D-4C27-AF2E-2CB95268D968}"/>
              </a:ext>
            </a:extLst>
          </p:cNvPr>
          <p:cNvCxnSpPr>
            <a:cxnSpLocks/>
            <a:endCxn id="36" idx="1"/>
          </p:cNvCxnSpPr>
          <p:nvPr/>
        </p:nvCxnSpPr>
        <p:spPr>
          <a:xfrm flipV="1">
            <a:off x="3730856" y="3751292"/>
            <a:ext cx="2841606" cy="2151236"/>
          </a:xfrm>
          <a:prstGeom prst="bentConnector3">
            <a:avLst>
              <a:gd name="adj1" fmla="val 55918"/>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xmlns="" id="{C1C9EF74-9199-45A7-B597-1C92CBEB5FD6}"/>
              </a:ext>
            </a:extLst>
          </p:cNvPr>
          <p:cNvSpPr txBox="1"/>
          <p:nvPr/>
        </p:nvSpPr>
        <p:spPr>
          <a:xfrm>
            <a:off x="6951873" y="2958679"/>
            <a:ext cx="155395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お届け予定日</a:t>
            </a:r>
          </a:p>
        </p:txBody>
      </p:sp>
      <p:sp>
        <p:nvSpPr>
          <p:cNvPr id="18" name="テキスト ボックス 17">
            <a:extLst>
              <a:ext uri="{FF2B5EF4-FFF2-40B4-BE49-F238E27FC236}">
                <a16:creationId xmlns:a16="http://schemas.microsoft.com/office/drawing/2014/main" xmlns="" id="{ED2B4AAD-9A9F-40D8-83FD-C86DF802F86F}"/>
              </a:ext>
            </a:extLst>
          </p:cNvPr>
          <p:cNvSpPr txBox="1"/>
          <p:nvPr/>
        </p:nvSpPr>
        <p:spPr>
          <a:xfrm>
            <a:off x="6941561" y="3867871"/>
            <a:ext cx="255466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決済情報入力</a:t>
            </a:r>
          </a:p>
        </p:txBody>
      </p:sp>
      <p:grpSp>
        <p:nvGrpSpPr>
          <p:cNvPr id="23" name="グループ化 22">
            <a:extLst>
              <a:ext uri="{FF2B5EF4-FFF2-40B4-BE49-F238E27FC236}">
                <a16:creationId xmlns:a16="http://schemas.microsoft.com/office/drawing/2014/main" xmlns="" id="{7B212748-9FAC-4B41-A9BA-88B8D6D4924C}"/>
              </a:ext>
            </a:extLst>
          </p:cNvPr>
          <p:cNvGrpSpPr/>
          <p:nvPr/>
        </p:nvGrpSpPr>
        <p:grpSpPr>
          <a:xfrm>
            <a:off x="1717958" y="1332154"/>
            <a:ext cx="435303" cy="433875"/>
            <a:chOff x="2976518" y="1312750"/>
            <a:chExt cx="466814" cy="466814"/>
          </a:xfrm>
        </p:grpSpPr>
        <p:sp>
          <p:nvSpPr>
            <p:cNvPr id="19" name="楕円 18">
              <a:extLst>
                <a:ext uri="{FF2B5EF4-FFF2-40B4-BE49-F238E27FC236}">
                  <a16:creationId xmlns:a16="http://schemas.microsoft.com/office/drawing/2014/main" xmlns="" id="{78537E74-C214-4640-937C-5C5B5822B37D}"/>
                </a:ext>
              </a:extLst>
            </p:cNvPr>
            <p:cNvSpPr/>
            <p:nvPr/>
          </p:nvSpPr>
          <p:spPr>
            <a:xfrm>
              <a:off x="2976518" y="1312750"/>
              <a:ext cx="466814" cy="46681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DACA2BD9-E778-4631-8482-7447688F6F25}"/>
                </a:ext>
              </a:extLst>
            </p:cNvPr>
            <p:cNvSpPr txBox="1"/>
            <p:nvPr/>
          </p:nvSpPr>
          <p:spPr>
            <a:xfrm>
              <a:off x="2994119" y="1344097"/>
              <a:ext cx="449213" cy="400678"/>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旬</a:t>
              </a:r>
            </a:p>
          </p:txBody>
        </p:sp>
      </p:grpSp>
      <p:pic>
        <p:nvPicPr>
          <p:cNvPr id="28" name="図 27" descr="トマトがのっているリンゴ&#10;&#10;自動的に生成された説明">
            <a:extLst>
              <a:ext uri="{FF2B5EF4-FFF2-40B4-BE49-F238E27FC236}">
                <a16:creationId xmlns:a16="http://schemas.microsoft.com/office/drawing/2014/main" xmlns="" id="{BD445883-96BD-4081-A595-440BE13913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49" t="16960" r="4262"/>
          <a:stretch/>
        </p:blipFill>
        <p:spPr>
          <a:xfrm>
            <a:off x="8764530" y="1590855"/>
            <a:ext cx="1368838" cy="1222521"/>
          </a:xfrm>
          <a:prstGeom prst="rect">
            <a:avLst/>
          </a:prstGeom>
        </p:spPr>
      </p:pic>
      <p:sp>
        <p:nvSpPr>
          <p:cNvPr id="29" name="テキスト ボックス 28">
            <a:extLst>
              <a:ext uri="{FF2B5EF4-FFF2-40B4-BE49-F238E27FC236}">
                <a16:creationId xmlns:a16="http://schemas.microsoft.com/office/drawing/2014/main" xmlns="" id="{A650C4B4-D32D-4E35-83BE-BB26E51A1246}"/>
              </a:ext>
            </a:extLst>
          </p:cNvPr>
          <p:cNvSpPr txBox="1"/>
          <p:nvPr/>
        </p:nvSpPr>
        <p:spPr>
          <a:xfrm>
            <a:off x="3361757" y="5357486"/>
            <a:ext cx="1745358" cy="307777"/>
          </a:xfrm>
          <a:prstGeom prst="rect">
            <a:avLst/>
          </a:prstGeom>
          <a:noFill/>
        </p:spPr>
        <p:txBody>
          <a:bodyPr wrap="square" rtlCol="0">
            <a:spAutoFit/>
          </a:bodyPr>
          <a:lstStyle/>
          <a:p>
            <a:r>
              <a:rPr kumimoji="1" lang="ja-JP" altLang="en-US" sz="1400" u="sng" dirty="0">
                <a:solidFill>
                  <a:srgbClr val="0070C0"/>
                </a:solidFill>
                <a:latin typeface="Meiryo UI" panose="020B0604030504040204" pitchFamily="50" charset="-128"/>
                <a:ea typeface="Meiryo UI" panose="020B0604030504040204" pitchFamily="50" charset="-128"/>
              </a:rPr>
              <a:t>販売者　○○農園</a:t>
            </a:r>
          </a:p>
        </p:txBody>
      </p:sp>
      <p:sp>
        <p:nvSpPr>
          <p:cNvPr id="70" name="テキスト ボックス 69">
            <a:extLst>
              <a:ext uri="{FF2B5EF4-FFF2-40B4-BE49-F238E27FC236}">
                <a16:creationId xmlns:a16="http://schemas.microsoft.com/office/drawing/2014/main" xmlns="" id="{D2956472-7D7D-44D8-A8BE-C14DF60F27C4}"/>
              </a:ext>
            </a:extLst>
          </p:cNvPr>
          <p:cNvSpPr txBox="1"/>
          <p:nvPr/>
        </p:nvSpPr>
        <p:spPr>
          <a:xfrm>
            <a:off x="6951873" y="1590856"/>
            <a:ext cx="1772015" cy="369332"/>
          </a:xfrm>
          <a:prstGeom prst="rect">
            <a:avLst/>
          </a:prstGeom>
          <a:solidFill>
            <a:srgbClr val="97D256"/>
          </a:solid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朝採れトマト</a:t>
            </a:r>
          </a:p>
        </p:txBody>
      </p:sp>
      <p:sp>
        <p:nvSpPr>
          <p:cNvPr id="72" name="テキスト ボックス 71">
            <a:extLst>
              <a:ext uri="{FF2B5EF4-FFF2-40B4-BE49-F238E27FC236}">
                <a16:creationId xmlns:a16="http://schemas.microsoft.com/office/drawing/2014/main" xmlns="" id="{20B9AEDC-933B-4CE8-BF5C-F1243A0232FF}"/>
              </a:ext>
            </a:extLst>
          </p:cNvPr>
          <p:cNvSpPr txBox="1"/>
          <p:nvPr/>
        </p:nvSpPr>
        <p:spPr>
          <a:xfrm>
            <a:off x="6951873" y="2474823"/>
            <a:ext cx="1784525" cy="338554"/>
          </a:xfrm>
          <a:prstGeom prst="rect">
            <a:avLst/>
          </a:prstGeom>
          <a:solidFill>
            <a:srgbClr val="97D256"/>
          </a:solidFill>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rPr>
              <a:t>販売者　○○農園</a:t>
            </a:r>
          </a:p>
        </p:txBody>
      </p:sp>
      <p:sp>
        <p:nvSpPr>
          <p:cNvPr id="74" name="テキスト ボックス 73">
            <a:extLst>
              <a:ext uri="{FF2B5EF4-FFF2-40B4-BE49-F238E27FC236}">
                <a16:creationId xmlns:a16="http://schemas.microsoft.com/office/drawing/2014/main" xmlns="" id="{C5DCD32E-2A81-40B8-A1CA-9ABF8896F6E4}"/>
              </a:ext>
            </a:extLst>
          </p:cNvPr>
          <p:cNvSpPr txBox="1"/>
          <p:nvPr/>
        </p:nvSpPr>
        <p:spPr>
          <a:xfrm>
            <a:off x="6951873" y="3309874"/>
            <a:ext cx="1953044" cy="338554"/>
          </a:xfrm>
          <a:prstGeom prst="rect">
            <a:avLst/>
          </a:prstGeom>
          <a:solidFill>
            <a:srgbClr val="97D256"/>
          </a:solidFill>
        </p:spPr>
        <p:txBody>
          <a:bodyPr wrap="square" rtlCol="0">
            <a:spAutoFit/>
          </a:bodyPr>
          <a:lstStyle/>
          <a:p>
            <a:r>
              <a:rPr kumimoji="1" lang="en-US" altLang="ja-JP" sz="1600" b="1" dirty="0">
                <a:solidFill>
                  <a:schemeClr val="bg1"/>
                </a:solidFill>
                <a:latin typeface="Meiryo UI" panose="020B0604030504040204" pitchFamily="50" charset="-128"/>
                <a:ea typeface="Meiryo UI" panose="020B0604030504040204" pitchFamily="50" charset="-128"/>
              </a:rPr>
              <a:t>2020</a:t>
            </a:r>
            <a:r>
              <a:rPr kumimoji="1" lang="ja-JP" altLang="en-US" sz="1600" b="1" dirty="0">
                <a:solidFill>
                  <a:schemeClr val="bg1"/>
                </a:solidFill>
                <a:latin typeface="Meiryo UI" panose="020B0604030504040204" pitchFamily="50" charset="-128"/>
                <a:ea typeface="Meiryo UI" panose="020B0604030504040204" pitchFamily="50" charset="-128"/>
              </a:rPr>
              <a:t>年</a:t>
            </a:r>
            <a:r>
              <a:rPr lang="en-US" altLang="ja-JP" sz="1600" b="1" dirty="0">
                <a:solidFill>
                  <a:schemeClr val="bg1"/>
                </a:solidFill>
                <a:latin typeface="Meiryo UI" panose="020B0604030504040204" pitchFamily="50" charset="-128"/>
                <a:ea typeface="Meiryo UI" panose="020B0604030504040204" pitchFamily="50" charset="-128"/>
              </a:rPr>
              <a:t>9</a:t>
            </a:r>
            <a:r>
              <a:rPr lang="ja-JP" altLang="en-US" sz="1600" b="1" dirty="0">
                <a:solidFill>
                  <a:schemeClr val="bg1"/>
                </a:solidFill>
                <a:latin typeface="Meiryo UI" panose="020B0604030504040204" pitchFamily="50" charset="-128"/>
                <a:ea typeface="Meiryo UI" panose="020B0604030504040204" pitchFamily="50" charset="-128"/>
              </a:rPr>
              <a:t>月</a:t>
            </a:r>
            <a:r>
              <a:rPr lang="en-US" altLang="ja-JP" sz="1600" b="1" dirty="0">
                <a:solidFill>
                  <a:schemeClr val="bg1"/>
                </a:solidFill>
                <a:latin typeface="Meiryo UI" panose="020B0604030504040204" pitchFamily="50" charset="-128"/>
                <a:ea typeface="Meiryo UI" panose="020B0604030504040204" pitchFamily="50" charset="-128"/>
              </a:rPr>
              <a:t>28</a:t>
            </a:r>
            <a:r>
              <a:rPr lang="ja-JP" altLang="en-US" sz="1600" b="1" dirty="0">
                <a:solidFill>
                  <a:schemeClr val="bg1"/>
                </a:solidFill>
                <a:latin typeface="Meiryo UI" panose="020B0604030504040204" pitchFamily="50" charset="-128"/>
                <a:ea typeface="Meiryo UI" panose="020B0604030504040204" pitchFamily="50" charset="-128"/>
              </a:rPr>
              <a:t>日</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xmlns="" id="{45FCD07A-6CA7-4163-8A87-C7D40A738D5D}"/>
              </a:ext>
            </a:extLst>
          </p:cNvPr>
          <p:cNvSpPr txBox="1"/>
          <p:nvPr/>
        </p:nvSpPr>
        <p:spPr>
          <a:xfrm>
            <a:off x="7008678" y="5056277"/>
            <a:ext cx="3153363" cy="307777"/>
          </a:xfrm>
          <a:prstGeom prst="rect">
            <a:avLst/>
          </a:prstGeom>
          <a:solidFill>
            <a:srgbClr val="97D256"/>
          </a:solid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　　○○農園をお気に入り農家に設定</a:t>
            </a:r>
          </a:p>
        </p:txBody>
      </p:sp>
      <p:sp>
        <p:nvSpPr>
          <p:cNvPr id="81" name="四角形: 角を丸くする 80">
            <a:extLst>
              <a:ext uri="{FF2B5EF4-FFF2-40B4-BE49-F238E27FC236}">
                <a16:creationId xmlns:a16="http://schemas.microsoft.com/office/drawing/2014/main" xmlns="" id="{0F8DFFA6-0763-498A-AB73-2B34D6FCC107}"/>
              </a:ext>
            </a:extLst>
          </p:cNvPr>
          <p:cNvSpPr/>
          <p:nvPr/>
        </p:nvSpPr>
        <p:spPr>
          <a:xfrm>
            <a:off x="131819" y="1721852"/>
            <a:ext cx="1251689" cy="1148058"/>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動画・画像</a:t>
            </a:r>
            <a:r>
              <a:rPr kumimoji="1" lang="ja-JP" altLang="en-US" sz="1600" b="1" dirty="0" smtClean="0">
                <a:solidFill>
                  <a:schemeClr val="bg1"/>
                </a:solidFill>
                <a:latin typeface="Meiryo UI" panose="020B0604030504040204" pitchFamily="50" charset="-128"/>
                <a:ea typeface="Meiryo UI" panose="020B0604030504040204" pitchFamily="50" charset="-128"/>
              </a:rPr>
              <a:t>を切替</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99" name="正方形/長方形 98">
            <a:extLst>
              <a:ext uri="{FF2B5EF4-FFF2-40B4-BE49-F238E27FC236}">
                <a16:creationId xmlns:a16="http://schemas.microsoft.com/office/drawing/2014/main" xmlns="" id="{D5998826-C664-42C2-838F-25C6AF19F9D9}"/>
              </a:ext>
            </a:extLst>
          </p:cNvPr>
          <p:cNvSpPr/>
          <p:nvPr/>
        </p:nvSpPr>
        <p:spPr>
          <a:xfrm>
            <a:off x="1770738" y="2275871"/>
            <a:ext cx="584142" cy="51790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矢印コネクタ 96">
            <a:extLst>
              <a:ext uri="{FF2B5EF4-FFF2-40B4-BE49-F238E27FC236}">
                <a16:creationId xmlns:a16="http://schemas.microsoft.com/office/drawing/2014/main" xmlns="" id="{EFC689FA-1216-4DD3-8BE7-C7E7820DC18C}"/>
              </a:ext>
            </a:extLst>
          </p:cNvPr>
          <p:cNvCxnSpPr>
            <a:cxnSpLocks/>
          </p:cNvCxnSpPr>
          <p:nvPr/>
        </p:nvCxnSpPr>
        <p:spPr>
          <a:xfrm>
            <a:off x="1383508" y="2372923"/>
            <a:ext cx="33974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四角形: 角を丸くする 101">
            <a:extLst>
              <a:ext uri="{FF2B5EF4-FFF2-40B4-BE49-F238E27FC236}">
                <a16:creationId xmlns:a16="http://schemas.microsoft.com/office/drawing/2014/main" xmlns="" id="{9DFE4486-0757-4571-AAC1-81CE1DB29C24}"/>
              </a:ext>
            </a:extLst>
          </p:cNvPr>
          <p:cNvSpPr/>
          <p:nvPr/>
        </p:nvSpPr>
        <p:spPr>
          <a:xfrm>
            <a:off x="167673" y="4982424"/>
            <a:ext cx="1751848" cy="1051943"/>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販売者</a:t>
            </a:r>
            <a:r>
              <a:rPr kumimoji="1" lang="ja-JP" altLang="en-US" sz="1600" b="1" dirty="0" smtClean="0">
                <a:solidFill>
                  <a:schemeClr val="bg1"/>
                </a:solidFill>
                <a:latin typeface="Meiryo UI" panose="020B0604030504040204" pitchFamily="50" charset="-128"/>
                <a:ea typeface="Meiryo UI" panose="020B0604030504040204" pitchFamily="50" charset="-128"/>
              </a:rPr>
              <a:t>情報</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リンク</a:t>
            </a:r>
            <a:r>
              <a:rPr kumimoji="1" lang="ja-JP" altLang="en-US" sz="1600" b="1" dirty="0">
                <a:solidFill>
                  <a:schemeClr val="bg1"/>
                </a:solidFill>
                <a:latin typeface="Meiryo UI" panose="020B0604030504040204" pitchFamily="50" charset="-128"/>
                <a:ea typeface="Meiryo UI" panose="020B0604030504040204" pitchFamily="50" charset="-128"/>
              </a:rPr>
              <a:t>を設置</a:t>
            </a:r>
          </a:p>
        </p:txBody>
      </p:sp>
      <p:sp>
        <p:nvSpPr>
          <p:cNvPr id="104" name="正方形/長方形 103">
            <a:extLst>
              <a:ext uri="{FF2B5EF4-FFF2-40B4-BE49-F238E27FC236}">
                <a16:creationId xmlns:a16="http://schemas.microsoft.com/office/drawing/2014/main" xmlns="" id="{043313FD-CE99-43C0-B975-3D8CABB86FCC}"/>
              </a:ext>
            </a:extLst>
          </p:cNvPr>
          <p:cNvSpPr/>
          <p:nvPr/>
        </p:nvSpPr>
        <p:spPr>
          <a:xfrm>
            <a:off x="3361757" y="5341343"/>
            <a:ext cx="1542722" cy="310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矢印コネクタ 104">
            <a:extLst>
              <a:ext uri="{FF2B5EF4-FFF2-40B4-BE49-F238E27FC236}">
                <a16:creationId xmlns:a16="http://schemas.microsoft.com/office/drawing/2014/main" xmlns="" id="{1857952F-A761-4318-8D43-EEA8A4FE8587}"/>
              </a:ext>
            </a:extLst>
          </p:cNvPr>
          <p:cNvCxnSpPr>
            <a:cxnSpLocks/>
            <a:stCxn id="102" idx="3"/>
            <a:endCxn id="104" idx="1"/>
          </p:cNvCxnSpPr>
          <p:nvPr/>
        </p:nvCxnSpPr>
        <p:spPr>
          <a:xfrm flipV="1">
            <a:off x="1919521" y="5496510"/>
            <a:ext cx="1442236" cy="11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四角形: 角を丸くする 113">
            <a:extLst>
              <a:ext uri="{FF2B5EF4-FFF2-40B4-BE49-F238E27FC236}">
                <a16:creationId xmlns:a16="http://schemas.microsoft.com/office/drawing/2014/main" xmlns="" id="{50BD43E8-48B5-46C6-B568-60C93BCE24DB}"/>
              </a:ext>
            </a:extLst>
          </p:cNvPr>
          <p:cNvSpPr/>
          <p:nvPr/>
        </p:nvSpPr>
        <p:spPr>
          <a:xfrm>
            <a:off x="10311998" y="3058315"/>
            <a:ext cx="1679948" cy="626808"/>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お届け予定</a:t>
            </a:r>
            <a:r>
              <a:rPr kumimoji="1" lang="ja-JP" altLang="en-US" sz="1600" b="1" dirty="0" smtClean="0">
                <a:solidFill>
                  <a:schemeClr val="bg1"/>
                </a:solidFill>
                <a:latin typeface="Meiryo UI" panose="020B0604030504040204" pitchFamily="50" charset="-128"/>
                <a:ea typeface="Meiryo UI" panose="020B0604030504040204" pitchFamily="50" charset="-128"/>
              </a:rPr>
              <a:t>日</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の</a:t>
            </a:r>
            <a:r>
              <a:rPr kumimoji="1" lang="ja-JP" altLang="en-US" sz="1600" b="1" dirty="0">
                <a:solidFill>
                  <a:schemeClr val="bg1"/>
                </a:solidFill>
                <a:latin typeface="Meiryo UI" panose="020B0604030504040204" pitchFamily="50" charset="-128"/>
                <a:ea typeface="Meiryo UI" panose="020B0604030504040204" pitchFamily="50" charset="-128"/>
              </a:rPr>
              <a:t>表示</a:t>
            </a:r>
          </a:p>
        </p:txBody>
      </p:sp>
      <p:sp>
        <p:nvSpPr>
          <p:cNvPr id="116" name="四角形: 角を丸くする 115">
            <a:extLst>
              <a:ext uri="{FF2B5EF4-FFF2-40B4-BE49-F238E27FC236}">
                <a16:creationId xmlns:a16="http://schemas.microsoft.com/office/drawing/2014/main" xmlns="" id="{5AD87D7E-B073-4344-81B6-56807753E120}"/>
              </a:ext>
            </a:extLst>
          </p:cNvPr>
          <p:cNvSpPr/>
          <p:nvPr/>
        </p:nvSpPr>
        <p:spPr>
          <a:xfrm>
            <a:off x="10479256" y="4009794"/>
            <a:ext cx="1432264" cy="626808"/>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決済</a:t>
            </a:r>
            <a:r>
              <a:rPr kumimoji="1" lang="ja-JP" altLang="en-US" sz="1600" b="1" dirty="0" smtClean="0">
                <a:solidFill>
                  <a:schemeClr val="bg1"/>
                </a:solidFill>
                <a:latin typeface="Meiryo UI" panose="020B0604030504040204" pitchFamily="50" charset="-128"/>
                <a:ea typeface="Meiryo UI" panose="020B0604030504040204" pitchFamily="50" charset="-128"/>
              </a:rPr>
              <a:t>情報</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を入力</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118" name="四角形: 角を丸くする 117">
            <a:extLst>
              <a:ext uri="{FF2B5EF4-FFF2-40B4-BE49-F238E27FC236}">
                <a16:creationId xmlns:a16="http://schemas.microsoft.com/office/drawing/2014/main" xmlns="" id="{DF52CD54-5F5C-49F9-9A20-8140B3B3BD03}"/>
              </a:ext>
            </a:extLst>
          </p:cNvPr>
          <p:cNvSpPr/>
          <p:nvPr/>
        </p:nvSpPr>
        <p:spPr>
          <a:xfrm>
            <a:off x="5461045" y="5480263"/>
            <a:ext cx="2222833" cy="1206387"/>
          </a:xfrm>
          <a:prstGeom prst="roundRect">
            <a:avLst/>
          </a:prstGeom>
          <a:solidFill>
            <a:srgbClr val="0076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トップ</a:t>
            </a:r>
            <a:r>
              <a:rPr lang="ja-JP" altLang="en-US" sz="1600" b="1" dirty="0">
                <a:solidFill>
                  <a:schemeClr val="bg1"/>
                </a:solidFill>
                <a:latin typeface="Meiryo UI" panose="020B0604030504040204" pitchFamily="50" charset="-128"/>
                <a:ea typeface="Meiryo UI" panose="020B0604030504040204" pitchFamily="50" charset="-128"/>
              </a:rPr>
              <a:t>画面</a:t>
            </a:r>
            <a:r>
              <a:rPr lang="ja-JP" altLang="en-US" sz="1600" b="1" dirty="0" smtClean="0">
                <a:solidFill>
                  <a:schemeClr val="bg1"/>
                </a:solidFill>
                <a:latin typeface="Meiryo UI" panose="020B0604030504040204" pitchFamily="50" charset="-128"/>
                <a:ea typeface="Meiryo UI" panose="020B0604030504040204" pitchFamily="50" charset="-128"/>
              </a:rPr>
              <a:t>に</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r>
              <a:rPr lang="ja-JP" altLang="en-US" sz="1600" b="1" dirty="0" smtClean="0">
                <a:solidFill>
                  <a:schemeClr val="bg1"/>
                </a:solidFill>
                <a:latin typeface="Meiryo UI" panose="020B0604030504040204" pitchFamily="50" charset="-128"/>
                <a:ea typeface="Meiryo UI" panose="020B0604030504040204" pitchFamily="50" charset="-128"/>
              </a:rPr>
              <a:t>販売者</a:t>
            </a:r>
            <a:r>
              <a:rPr lang="ja-JP" altLang="en-US" sz="1600" b="1" dirty="0">
                <a:solidFill>
                  <a:schemeClr val="bg1"/>
                </a:solidFill>
                <a:latin typeface="Meiryo UI" panose="020B0604030504040204" pitchFamily="50" charset="-128"/>
                <a:ea typeface="Meiryo UI" panose="020B0604030504040204" pitchFamily="50" charset="-128"/>
              </a:rPr>
              <a:t>新着</a:t>
            </a:r>
            <a:r>
              <a:rPr lang="ja-JP" altLang="en-US" sz="1600" b="1" dirty="0">
                <a:solidFill>
                  <a:schemeClr val="bg1"/>
                </a:solidFill>
                <a:latin typeface="Meiryo UI" panose="020B0604030504040204" pitchFamily="50" charset="-128"/>
                <a:ea typeface="Meiryo UI" panose="020B0604030504040204" pitchFamily="50" charset="-128"/>
              </a:rPr>
              <a:t>情報リンクを表示する。</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19" name="正方形/長方形 118">
            <a:extLst>
              <a:ext uri="{FF2B5EF4-FFF2-40B4-BE49-F238E27FC236}">
                <a16:creationId xmlns:a16="http://schemas.microsoft.com/office/drawing/2014/main" xmlns="" id="{1593EE51-060F-4A04-9AF9-159274687EDD}"/>
              </a:ext>
            </a:extLst>
          </p:cNvPr>
          <p:cNvSpPr/>
          <p:nvPr/>
        </p:nvSpPr>
        <p:spPr>
          <a:xfrm>
            <a:off x="6941561" y="2996470"/>
            <a:ext cx="2173864" cy="754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xmlns="" id="{6A06E0C5-9278-4265-BD6A-564E5E8CA1A5}"/>
              </a:ext>
            </a:extLst>
          </p:cNvPr>
          <p:cNvSpPr/>
          <p:nvPr/>
        </p:nvSpPr>
        <p:spPr>
          <a:xfrm>
            <a:off x="6934182" y="3891579"/>
            <a:ext cx="3280628" cy="863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xmlns="" id="{A2A5D248-B9E4-4753-8632-CA1159AF5C44}"/>
              </a:ext>
            </a:extLst>
          </p:cNvPr>
          <p:cNvSpPr/>
          <p:nvPr/>
        </p:nvSpPr>
        <p:spPr>
          <a:xfrm>
            <a:off x="6951873" y="4956932"/>
            <a:ext cx="3280628" cy="4906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矢印コネクタ 124">
            <a:extLst>
              <a:ext uri="{FF2B5EF4-FFF2-40B4-BE49-F238E27FC236}">
                <a16:creationId xmlns:a16="http://schemas.microsoft.com/office/drawing/2014/main" xmlns="" id="{A893D52D-65F3-448B-AEF7-37D11088265B}"/>
              </a:ext>
            </a:extLst>
          </p:cNvPr>
          <p:cNvCxnSpPr>
            <a:cxnSpLocks/>
            <a:stCxn id="114" idx="1"/>
            <a:endCxn id="119" idx="3"/>
          </p:cNvCxnSpPr>
          <p:nvPr/>
        </p:nvCxnSpPr>
        <p:spPr>
          <a:xfrm flipH="1">
            <a:off x="9115425" y="3371719"/>
            <a:ext cx="1196573" cy="21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a:extLst>
              <a:ext uri="{FF2B5EF4-FFF2-40B4-BE49-F238E27FC236}">
                <a16:creationId xmlns:a16="http://schemas.microsoft.com/office/drawing/2014/main" xmlns="" id="{2479F8DA-45E4-4DBA-ADFA-87CD5FC80205}"/>
              </a:ext>
            </a:extLst>
          </p:cNvPr>
          <p:cNvCxnSpPr>
            <a:cxnSpLocks/>
            <a:stCxn id="116" idx="1"/>
            <a:endCxn id="121" idx="3"/>
          </p:cNvCxnSpPr>
          <p:nvPr/>
        </p:nvCxnSpPr>
        <p:spPr>
          <a:xfrm flipH="1">
            <a:off x="10214810" y="4323198"/>
            <a:ext cx="2644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コネクタ: カギ線 134">
            <a:extLst>
              <a:ext uri="{FF2B5EF4-FFF2-40B4-BE49-F238E27FC236}">
                <a16:creationId xmlns:a16="http://schemas.microsoft.com/office/drawing/2014/main" xmlns="" id="{B9392BAA-1591-447B-B2B8-A7472E6B9017}"/>
              </a:ext>
            </a:extLst>
          </p:cNvPr>
          <p:cNvCxnSpPr>
            <a:cxnSpLocks/>
            <a:stCxn id="118" idx="0"/>
            <a:endCxn id="123" idx="1"/>
          </p:cNvCxnSpPr>
          <p:nvPr/>
        </p:nvCxnSpPr>
        <p:spPr>
          <a:xfrm rot="5400000" flipH="1" flipV="1">
            <a:off x="6623170" y="5151561"/>
            <a:ext cx="277995" cy="379411"/>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39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xmlns="" id="{5005678D-B2DD-4106-BB19-09D2F95ACA5E}"/>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0FF331B5-E9F8-4021-A115-4439D978B9C6}"/>
              </a:ext>
            </a:extLst>
          </p:cNvPr>
          <p:cNvSpPr txBox="1"/>
          <p:nvPr/>
        </p:nvSpPr>
        <p:spPr>
          <a:xfrm>
            <a:off x="616488" y="528767"/>
            <a:ext cx="5563035" cy="523220"/>
          </a:xfrm>
          <a:prstGeom prst="rect">
            <a:avLst/>
          </a:prstGeom>
          <a:noFill/>
        </p:spPr>
        <p:txBody>
          <a:bodyPr wrap="square" rtlCol="0">
            <a:spAutoFit/>
          </a:bodyPr>
          <a:lstStyle/>
          <a:p>
            <a:r>
              <a:rPr kumimoji="1" lang="ja-JP" altLang="en-US" sz="2800" b="1" u="sng" dirty="0">
                <a:latin typeface="Meiryo UI" panose="020B0604030504040204" pitchFamily="50" charset="-128"/>
                <a:ea typeface="Meiryo UI" panose="020B0604030504040204" pitchFamily="50" charset="-128"/>
              </a:rPr>
              <a:t>最新農業情報発信画面イメージ</a:t>
            </a:r>
            <a:endParaRPr kumimoji="1" lang="en-US" altLang="ja-JP" sz="2800" b="1" u="sng"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xmlns="" id="{8FB6E50B-3317-4ED9-88A1-61A71C9DD7DB}"/>
              </a:ext>
            </a:extLst>
          </p:cNvPr>
          <p:cNvSpPr/>
          <p:nvPr/>
        </p:nvSpPr>
        <p:spPr>
          <a:xfrm>
            <a:off x="983027" y="1051987"/>
            <a:ext cx="3822700" cy="5207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xmlns="" id="{D00C6C13-0FB7-4144-8E8F-C6B0BE00AD3D}"/>
              </a:ext>
            </a:extLst>
          </p:cNvPr>
          <p:cNvSpPr txBox="1"/>
          <p:nvPr/>
        </p:nvSpPr>
        <p:spPr>
          <a:xfrm>
            <a:off x="1169350" y="4041190"/>
            <a:ext cx="3159945" cy="369332"/>
          </a:xfrm>
          <a:prstGeom prst="rect">
            <a:avLst/>
          </a:prstGeom>
          <a:noFill/>
        </p:spPr>
        <p:txBody>
          <a:bodyPr wrap="square" rtlCol="0">
            <a:spAutoFit/>
          </a:bodyPr>
          <a:lstStyle/>
          <a:p>
            <a:endParaRPr kumimoji="1" lang="ja-JP" altLang="en-US" dirty="0"/>
          </a:p>
        </p:txBody>
      </p:sp>
      <p:grpSp>
        <p:nvGrpSpPr>
          <p:cNvPr id="88" name="グループ化 87">
            <a:extLst>
              <a:ext uri="{FF2B5EF4-FFF2-40B4-BE49-F238E27FC236}">
                <a16:creationId xmlns:a16="http://schemas.microsoft.com/office/drawing/2014/main" xmlns="" id="{13FA2B8E-A4DA-4C73-ABDB-7A01DCF7C9A4}"/>
              </a:ext>
            </a:extLst>
          </p:cNvPr>
          <p:cNvGrpSpPr/>
          <p:nvPr/>
        </p:nvGrpSpPr>
        <p:grpSpPr>
          <a:xfrm>
            <a:off x="10586906" y="5990679"/>
            <a:ext cx="1250765" cy="478522"/>
            <a:chOff x="10586906" y="5990679"/>
            <a:chExt cx="1250765" cy="478522"/>
          </a:xfrm>
        </p:grpSpPr>
        <p:pic>
          <p:nvPicPr>
            <p:cNvPr id="89" name="図 88" descr="アイコン&#10;&#10;自動的に生成された説明">
              <a:extLst>
                <a:ext uri="{FF2B5EF4-FFF2-40B4-BE49-F238E27FC236}">
                  <a16:creationId xmlns:a16="http://schemas.microsoft.com/office/drawing/2014/main" xmlns="" id="{2EDFEC29-8863-424F-8DB4-DF28E4F2D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999" y="5990679"/>
              <a:ext cx="587672" cy="478522"/>
            </a:xfrm>
            <a:prstGeom prst="rect">
              <a:avLst/>
            </a:prstGeom>
          </p:spPr>
        </p:pic>
        <p:pic>
          <p:nvPicPr>
            <p:cNvPr id="90" name="図 89">
              <a:extLst>
                <a:ext uri="{FF2B5EF4-FFF2-40B4-BE49-F238E27FC236}">
                  <a16:creationId xmlns:a16="http://schemas.microsoft.com/office/drawing/2014/main" xmlns="" id="{988D879F-50EA-4CB6-B079-C57DD79C3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6906" y="6097439"/>
              <a:ext cx="727449" cy="324555"/>
            </a:xfrm>
            <a:prstGeom prst="rect">
              <a:avLst/>
            </a:prstGeom>
          </p:spPr>
        </p:pic>
      </p:grpSp>
      <p:grpSp>
        <p:nvGrpSpPr>
          <p:cNvPr id="10" name="グループ化 9">
            <a:extLst>
              <a:ext uri="{FF2B5EF4-FFF2-40B4-BE49-F238E27FC236}">
                <a16:creationId xmlns:a16="http://schemas.microsoft.com/office/drawing/2014/main" xmlns="" id="{32A4D813-9216-4D52-8FF1-CEFC3A2A3A9D}"/>
              </a:ext>
            </a:extLst>
          </p:cNvPr>
          <p:cNvGrpSpPr/>
          <p:nvPr/>
        </p:nvGrpSpPr>
        <p:grpSpPr>
          <a:xfrm>
            <a:off x="1249488" y="1033381"/>
            <a:ext cx="3936107" cy="5435819"/>
            <a:chOff x="3208867" y="668867"/>
            <a:chExt cx="4140200" cy="5662600"/>
          </a:xfrm>
        </p:grpSpPr>
        <p:sp>
          <p:nvSpPr>
            <p:cNvPr id="11" name="四角形: 角を丸くする 10">
              <a:extLst>
                <a:ext uri="{FF2B5EF4-FFF2-40B4-BE49-F238E27FC236}">
                  <a16:creationId xmlns:a16="http://schemas.microsoft.com/office/drawing/2014/main" xmlns="" id="{C31A45C1-BDBB-42CC-AB1F-F84A22784B3F}"/>
                </a:ext>
              </a:extLst>
            </p:cNvPr>
            <p:cNvSpPr/>
            <p:nvPr/>
          </p:nvSpPr>
          <p:spPr>
            <a:xfrm>
              <a:off x="3208867" y="668867"/>
              <a:ext cx="4140200" cy="56626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xmlns="" id="{E02F4BCF-2453-4D41-A590-2D4769D0A2A7}"/>
                </a:ext>
              </a:extLst>
            </p:cNvPr>
            <p:cNvSpPr/>
            <p:nvPr/>
          </p:nvSpPr>
          <p:spPr>
            <a:xfrm>
              <a:off x="3365501" y="897465"/>
              <a:ext cx="3822700" cy="5207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xmlns="" id="{63506354-74B0-44B8-B892-457D87BF1D59}"/>
              </a:ext>
            </a:extLst>
          </p:cNvPr>
          <p:cNvSpPr txBox="1"/>
          <p:nvPr/>
        </p:nvSpPr>
        <p:spPr>
          <a:xfrm>
            <a:off x="1695450" y="1418373"/>
            <a:ext cx="1371600"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農業</a:t>
            </a:r>
            <a:r>
              <a:rPr lang="en-US" altLang="ja-JP" dirty="0">
                <a:latin typeface="Meiryo UI" panose="020B0604030504040204" pitchFamily="50" charset="-128"/>
                <a:ea typeface="Meiryo UI" panose="020B0604030504040204" pitchFamily="50" charset="-128"/>
              </a:rPr>
              <a:t>×ICT</a:t>
            </a:r>
            <a:endParaRPr lang="ja-JP" altLang="en-US" dirty="0"/>
          </a:p>
        </p:txBody>
      </p:sp>
      <p:sp>
        <p:nvSpPr>
          <p:cNvPr id="18" name="テキスト ボックス 17">
            <a:extLst>
              <a:ext uri="{FF2B5EF4-FFF2-40B4-BE49-F238E27FC236}">
                <a16:creationId xmlns:a16="http://schemas.microsoft.com/office/drawing/2014/main" xmlns="" id="{C0A9B344-5FD4-4FA3-B8C8-357BE203F27B}"/>
              </a:ext>
            </a:extLst>
          </p:cNvPr>
          <p:cNvSpPr txBox="1"/>
          <p:nvPr/>
        </p:nvSpPr>
        <p:spPr>
          <a:xfrm>
            <a:off x="1695450" y="4114748"/>
            <a:ext cx="1281295" cy="369332"/>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rPr>
              <a:t>GAP</a:t>
            </a:r>
            <a:r>
              <a:rPr lang="ja-JP" altLang="en-US" dirty="0">
                <a:latin typeface="Meiryo UI" panose="020B0604030504040204" pitchFamily="50" charset="-128"/>
                <a:ea typeface="Meiryo UI" panose="020B0604030504040204" pitchFamily="50" charset="-128"/>
              </a:rPr>
              <a:t>食材</a:t>
            </a:r>
            <a:endParaRPr lang="ja-JP" altLang="en-US" dirty="0"/>
          </a:p>
        </p:txBody>
      </p:sp>
      <p:pic>
        <p:nvPicPr>
          <p:cNvPr id="5" name="図 4" descr="屋外, トラック, 草, 車 が含まれている画像&#10;&#10;自動的に生成された説明">
            <a:extLst>
              <a:ext uri="{FF2B5EF4-FFF2-40B4-BE49-F238E27FC236}">
                <a16:creationId xmlns:a16="http://schemas.microsoft.com/office/drawing/2014/main" xmlns="" id="{A00B6EB3-509B-4106-AAC5-756E8033E8B2}"/>
              </a:ext>
            </a:extLst>
          </p:cNvPr>
          <p:cNvPicPr>
            <a:picLocks noChangeAspect="1"/>
          </p:cNvPicPr>
          <p:nvPr/>
        </p:nvPicPr>
        <p:blipFill rotWithShape="1">
          <a:blip r:embed="rId5">
            <a:extLst>
              <a:ext uri="{28A0092B-C50C-407E-A947-70E740481C1C}">
                <a14:useLocalDpi xmlns:a14="http://schemas.microsoft.com/office/drawing/2010/main" val="0"/>
              </a:ext>
            </a:extLst>
          </a:blip>
          <a:srcRect t="51824" b="-1"/>
          <a:stretch/>
        </p:blipFill>
        <p:spPr>
          <a:xfrm>
            <a:off x="1732911" y="1741625"/>
            <a:ext cx="2965238" cy="1172822"/>
          </a:xfrm>
          <a:prstGeom prst="rect">
            <a:avLst/>
          </a:prstGeom>
        </p:spPr>
      </p:pic>
      <p:sp>
        <p:nvSpPr>
          <p:cNvPr id="6" name="テキスト ボックス 5">
            <a:extLst>
              <a:ext uri="{FF2B5EF4-FFF2-40B4-BE49-F238E27FC236}">
                <a16:creationId xmlns:a16="http://schemas.microsoft.com/office/drawing/2014/main" xmlns="" id="{8075D19B-9594-481D-9532-329210B29356}"/>
              </a:ext>
            </a:extLst>
          </p:cNvPr>
          <p:cNvSpPr txBox="1"/>
          <p:nvPr/>
        </p:nvSpPr>
        <p:spPr>
          <a:xfrm>
            <a:off x="1732912" y="2994461"/>
            <a:ext cx="2965238" cy="923330"/>
          </a:xfrm>
          <a:prstGeom prst="rect">
            <a:avLst/>
          </a:prstGeom>
          <a:solidFill>
            <a:srgbClr val="D9D9D9"/>
          </a:solidFill>
        </p:spPr>
        <p:txBody>
          <a:bodyPr wrap="square">
            <a:spAutoFit/>
          </a:bodyPr>
          <a:lstStyle/>
          <a:p>
            <a:r>
              <a:rPr lang="ja-JP" altLang="en-US" dirty="0"/>
              <a:t>最新農業情報を</a:t>
            </a:r>
            <a:endParaRPr lang="en-US" altLang="ja-JP" dirty="0"/>
          </a:p>
          <a:p>
            <a:r>
              <a:rPr lang="ja-JP" altLang="en-US" dirty="0"/>
              <a:t>紹介する。</a:t>
            </a:r>
            <a:endParaRPr lang="en-US" altLang="ja-JP" dirty="0"/>
          </a:p>
          <a:p>
            <a:endParaRPr lang="en-US" altLang="ja-JP" dirty="0"/>
          </a:p>
        </p:txBody>
      </p:sp>
      <p:sp>
        <p:nvSpPr>
          <p:cNvPr id="7" name="テキスト ボックス 6">
            <a:extLst>
              <a:ext uri="{FF2B5EF4-FFF2-40B4-BE49-F238E27FC236}">
                <a16:creationId xmlns:a16="http://schemas.microsoft.com/office/drawing/2014/main" xmlns="" id="{05DA75CC-D141-44D4-9B21-80B4DAEF796F}"/>
              </a:ext>
            </a:extLst>
          </p:cNvPr>
          <p:cNvSpPr txBox="1"/>
          <p:nvPr/>
        </p:nvSpPr>
        <p:spPr>
          <a:xfrm>
            <a:off x="1732911" y="4921099"/>
            <a:ext cx="2965238" cy="923330"/>
          </a:xfrm>
          <a:prstGeom prst="rect">
            <a:avLst/>
          </a:prstGeom>
          <a:solidFill>
            <a:srgbClr val="D9D9D9"/>
          </a:solidFill>
        </p:spPr>
        <p:txBody>
          <a:bodyPr wrap="square">
            <a:spAutoFit/>
          </a:bodyPr>
          <a:lstStyle/>
          <a:p>
            <a:r>
              <a:rPr lang="en-US" altLang="ja-JP" dirty="0"/>
              <a:t>GAP</a:t>
            </a:r>
            <a:r>
              <a:rPr lang="ja-JP" altLang="en-US" dirty="0"/>
              <a:t>認証を取得している</a:t>
            </a:r>
            <a:endParaRPr lang="en-US" altLang="ja-JP" dirty="0"/>
          </a:p>
          <a:p>
            <a:r>
              <a:rPr lang="ja-JP" altLang="en-US" dirty="0"/>
              <a:t>農家の生産物などを紹介。</a:t>
            </a:r>
            <a:endParaRPr lang="en-US" altLang="ja-JP" dirty="0"/>
          </a:p>
          <a:p>
            <a:endParaRPr lang="ja-JP" altLang="en-US" dirty="0"/>
          </a:p>
        </p:txBody>
      </p:sp>
      <p:pic>
        <p:nvPicPr>
          <p:cNvPr id="8" name="図 7" descr="背景パターン&#10;&#10;自動的に生成された説明">
            <a:extLst>
              <a:ext uri="{FF2B5EF4-FFF2-40B4-BE49-F238E27FC236}">
                <a16:creationId xmlns:a16="http://schemas.microsoft.com/office/drawing/2014/main" xmlns="" id="{2EAD010F-D50D-4677-9A74-18269F1EC98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rcRect b="71989"/>
          <a:stretch/>
        </p:blipFill>
        <p:spPr>
          <a:xfrm>
            <a:off x="1732911" y="4407908"/>
            <a:ext cx="2962923" cy="418979"/>
          </a:xfrm>
          <a:prstGeom prst="rect">
            <a:avLst/>
          </a:prstGeom>
          <a:solidFill>
            <a:schemeClr val="bg1">
              <a:alpha val="82000"/>
            </a:schemeClr>
          </a:solidFill>
          <a:ln>
            <a:solidFill>
              <a:schemeClr val="bg1">
                <a:lumMod val="85000"/>
              </a:schemeClr>
            </a:solidFill>
          </a:ln>
        </p:spPr>
      </p:pic>
      <p:sp>
        <p:nvSpPr>
          <p:cNvPr id="17" name="四角形: 角を丸くする 16">
            <a:extLst>
              <a:ext uri="{FF2B5EF4-FFF2-40B4-BE49-F238E27FC236}">
                <a16:creationId xmlns:a16="http://schemas.microsoft.com/office/drawing/2014/main" xmlns="" id="{8A43C9EB-F080-428A-BCD9-615EB2116D37}"/>
              </a:ext>
            </a:extLst>
          </p:cNvPr>
          <p:cNvSpPr/>
          <p:nvPr/>
        </p:nvSpPr>
        <p:spPr>
          <a:xfrm>
            <a:off x="6094429" y="1371986"/>
            <a:ext cx="4848083" cy="2044490"/>
          </a:xfrm>
          <a:prstGeom prst="roundRect">
            <a:avLst/>
          </a:prstGeom>
          <a:noFill/>
          <a:ln w="57150">
            <a:solidFill>
              <a:srgbClr val="00763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2000" b="1" dirty="0">
                <a:solidFill>
                  <a:schemeClr val="tx1"/>
                </a:solidFill>
                <a:latin typeface="Meiryo UI" panose="020B0604030504040204" pitchFamily="50" charset="-128"/>
                <a:ea typeface="Meiryo UI" panose="020B0604030504040204" pitchFamily="50" charset="-128"/>
              </a:rPr>
              <a:t>埼玉県の最新農業情報を発信する。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800"/>
              </a:lnSpc>
            </a:pPr>
            <a:r>
              <a:rPr lang="ja-JP" altLang="en-US" sz="1600" dirty="0">
                <a:solidFill>
                  <a:schemeClr val="tx1"/>
                </a:solidFill>
                <a:latin typeface="Meiryo UI" panose="020B0604030504040204" pitchFamily="50" charset="-128"/>
                <a:ea typeface="Meiryo UI" panose="020B0604030504040204" pitchFamily="50" charset="-128"/>
              </a:rPr>
              <a:t>農業</a:t>
            </a:r>
            <a:r>
              <a:rPr lang="en-US" altLang="ja-JP" sz="1600" dirty="0">
                <a:solidFill>
                  <a:schemeClr val="tx1"/>
                </a:solidFill>
                <a:latin typeface="Meiryo UI" panose="020B0604030504040204" pitchFamily="50" charset="-128"/>
                <a:ea typeface="Meiryo UI" panose="020B0604030504040204" pitchFamily="50" charset="-128"/>
              </a:rPr>
              <a:t>×ICT</a:t>
            </a:r>
            <a:r>
              <a:rPr lang="ja-JP" altLang="en-US" sz="1600" dirty="0">
                <a:solidFill>
                  <a:schemeClr val="tx1"/>
                </a:solidFill>
                <a:latin typeface="Meiryo UI" panose="020B0604030504040204" pitchFamily="50" charset="-128"/>
                <a:ea typeface="Meiryo UI" panose="020B0604030504040204" pitchFamily="50" charset="-128"/>
              </a:rPr>
              <a:t>を活用したスマート農業について情報を発信し、労働力を削減しつつ、品質保持・大量生産を可能にする取り組みを多くの方に広める。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xmlns="" id="{29BAF7F1-A4EE-437B-BC1A-5654F1204BEC}"/>
              </a:ext>
            </a:extLst>
          </p:cNvPr>
          <p:cNvSpPr/>
          <p:nvPr/>
        </p:nvSpPr>
        <p:spPr>
          <a:xfrm>
            <a:off x="6117069" y="3751290"/>
            <a:ext cx="4848083" cy="2044490"/>
          </a:xfrm>
          <a:prstGeom prst="roundRect">
            <a:avLst/>
          </a:prstGeom>
          <a:noFill/>
          <a:ln w="57150">
            <a:solidFill>
              <a:srgbClr val="00763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en-US" altLang="ja-JP" sz="2000" b="1" dirty="0">
                <a:solidFill>
                  <a:schemeClr val="tx1"/>
                </a:solidFill>
                <a:latin typeface="Meiryo UI" panose="020B0604030504040204" pitchFamily="50" charset="-128"/>
                <a:ea typeface="Meiryo UI" panose="020B0604030504040204" pitchFamily="50" charset="-128"/>
              </a:rPr>
              <a:t>GAP</a:t>
            </a:r>
            <a:r>
              <a:rPr kumimoji="1" lang="ja-JP" altLang="en-US" sz="2000" b="1" dirty="0">
                <a:solidFill>
                  <a:schemeClr val="tx1"/>
                </a:solidFill>
                <a:latin typeface="Meiryo UI" panose="020B0604030504040204" pitchFamily="50" charset="-128"/>
                <a:ea typeface="Meiryo UI" panose="020B0604030504040204" pitchFamily="50" charset="-128"/>
              </a:rPr>
              <a:t>の取り組みを発信する。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800"/>
              </a:lnSpc>
            </a:pPr>
            <a:r>
              <a:rPr lang="en-US" altLang="ja-JP" sz="1600" b="0" i="0" dirty="0" smtClean="0">
                <a:solidFill>
                  <a:srgbClr val="000000"/>
                </a:solidFill>
                <a:effectLst/>
                <a:latin typeface="Meiryo UI" panose="020B0604030504040204" pitchFamily="50" charset="-128"/>
                <a:ea typeface="Meiryo UI" panose="020B0604030504040204" pitchFamily="50" charset="-128"/>
              </a:rPr>
              <a:t>GAP</a:t>
            </a:r>
            <a:r>
              <a:rPr lang="ja-JP" altLang="en-US" sz="1600" b="0" i="0" dirty="0">
                <a:solidFill>
                  <a:srgbClr val="000000"/>
                </a:solidFill>
                <a:effectLst/>
                <a:latin typeface="Meiryo UI" panose="020B0604030504040204" pitchFamily="50" charset="-128"/>
                <a:ea typeface="Meiryo UI" panose="020B0604030504040204" pitchFamily="50" charset="-128"/>
              </a:rPr>
              <a:t>について紹介し、農業への関心を促進する。</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cxnSp>
        <p:nvCxnSpPr>
          <p:cNvPr id="30" name="直線矢印コネクタ 29">
            <a:extLst>
              <a:ext uri="{FF2B5EF4-FFF2-40B4-BE49-F238E27FC236}">
                <a16:creationId xmlns:a16="http://schemas.microsoft.com/office/drawing/2014/main" xmlns="" id="{08EC655D-655F-4A5B-8306-CF7367FB47EF}"/>
              </a:ext>
            </a:extLst>
          </p:cNvPr>
          <p:cNvCxnSpPr/>
          <p:nvPr/>
        </p:nvCxnSpPr>
        <p:spPr>
          <a:xfrm flipH="1">
            <a:off x="4843188" y="2394231"/>
            <a:ext cx="125124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xmlns="" id="{1ECB5D1F-0559-48D9-A7A3-430DB4081E95}"/>
              </a:ext>
            </a:extLst>
          </p:cNvPr>
          <p:cNvSpPr/>
          <p:nvPr/>
        </p:nvSpPr>
        <p:spPr>
          <a:xfrm>
            <a:off x="1562100" y="1418373"/>
            <a:ext cx="3284963" cy="2632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xmlns="" id="{9751D7C2-FD8E-412C-8A26-05BDDCE4D897}"/>
              </a:ext>
            </a:extLst>
          </p:cNvPr>
          <p:cNvSpPr/>
          <p:nvPr/>
        </p:nvSpPr>
        <p:spPr>
          <a:xfrm>
            <a:off x="1571890" y="4137310"/>
            <a:ext cx="3284963" cy="18533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xmlns="" id="{33534EDF-DB0A-4EA2-8D6D-56B405619924}"/>
              </a:ext>
            </a:extLst>
          </p:cNvPr>
          <p:cNvCxnSpPr/>
          <p:nvPr/>
        </p:nvCxnSpPr>
        <p:spPr>
          <a:xfrm flipH="1">
            <a:off x="4865828" y="4921099"/>
            <a:ext cx="125124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8732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815</Words>
  <Application>Microsoft Office PowerPoint</Application>
  <PresentationFormat>ワイド画面</PresentationFormat>
  <Paragraphs>154</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Meiryo UI</vt:lpstr>
      <vt:lpstr>游ゴシック</vt:lpstr>
      <vt:lpstr>游ゴシック Light</vt:lpstr>
      <vt:lpstr>Arial</vt:lpstr>
      <vt:lpstr>Microsoft New Tai Lue</vt:lpstr>
      <vt:lpstr>Microsoft Tai Le</vt:lpstr>
      <vt:lpstr>Office テーマ</vt:lpstr>
      <vt:lpstr>　まる 　 　埼玉県の農産物を食べる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彩まる　埼玉</dc:title>
  <dc:creator>片山 実紀</dc:creator>
  <cp:lastModifiedBy>minori.katayama</cp:lastModifiedBy>
  <cp:revision>124</cp:revision>
  <dcterms:created xsi:type="dcterms:W3CDTF">2020-09-02T14:01:42Z</dcterms:created>
  <dcterms:modified xsi:type="dcterms:W3CDTF">2020-09-30T00:45:04Z</dcterms:modified>
</cp:coreProperties>
</file>