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5" r:id="rId1"/>
  </p:sldMasterIdLst>
  <p:sldIdLst>
    <p:sldId id="256" r:id="rId2"/>
    <p:sldId id="257" r:id="rId3"/>
    <p:sldId id="265" r:id="rId4"/>
    <p:sldId id="269" r:id="rId5"/>
    <p:sldId id="267" r:id="rId6"/>
    <p:sldId id="268" r:id="rId7"/>
    <p:sldId id="266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33" autoAdjust="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D82B-0C68-4A02-A8DE-3B6E04A7CCDA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87D12-1805-485B-892C-15768F0032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4644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D82B-0C68-4A02-A8DE-3B6E04A7CCDA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87D12-1805-485B-892C-15768F0032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05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D82B-0C68-4A02-A8DE-3B6E04A7CCDA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87D12-1805-485B-892C-15768F00324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890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D82B-0C68-4A02-A8DE-3B6E04A7CCDA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87D12-1805-485B-892C-15768F0032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853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D82B-0C68-4A02-A8DE-3B6E04A7CCDA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87D12-1805-485B-892C-15768F00324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4201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D82B-0C68-4A02-A8DE-3B6E04A7CCDA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87D12-1805-485B-892C-15768F0032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974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D82B-0C68-4A02-A8DE-3B6E04A7CCDA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87D12-1805-485B-892C-15768F0032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1284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D82B-0C68-4A02-A8DE-3B6E04A7CCDA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87D12-1805-485B-892C-15768F0032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88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D82B-0C68-4A02-A8DE-3B6E04A7CCDA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87D12-1805-485B-892C-15768F0032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841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D82B-0C68-4A02-A8DE-3B6E04A7CCDA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87D12-1805-485B-892C-15768F0032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270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D82B-0C68-4A02-A8DE-3B6E04A7CCDA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87D12-1805-485B-892C-15768F0032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997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D82B-0C68-4A02-A8DE-3B6E04A7CCDA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87D12-1805-485B-892C-15768F0032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286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D82B-0C68-4A02-A8DE-3B6E04A7CCDA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87D12-1805-485B-892C-15768F0032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553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D82B-0C68-4A02-A8DE-3B6E04A7CCDA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87D12-1805-485B-892C-15768F0032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97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D82B-0C68-4A02-A8DE-3B6E04A7CCDA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87D12-1805-485B-892C-15768F0032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473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D82B-0C68-4A02-A8DE-3B6E04A7CCDA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87D12-1805-485B-892C-15768F0032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186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7D82B-0C68-4A02-A8DE-3B6E04A7CCDA}" type="datetimeFigureOut">
              <a:rPr kumimoji="1" lang="ja-JP" altLang="en-US" smtClean="0"/>
              <a:t>2020/9/24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1E87D12-1805-485B-892C-15768F0032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9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  <p:sldLayoutId id="2147484237" r:id="rId12"/>
    <p:sldLayoutId id="2147484238" r:id="rId13"/>
    <p:sldLayoutId id="2147484239" r:id="rId14"/>
    <p:sldLayoutId id="2147484240" r:id="rId15"/>
    <p:sldLayoutId id="2147484241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21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11570" y="2548225"/>
            <a:ext cx="7766936" cy="1646302"/>
          </a:xfrm>
        </p:spPr>
        <p:txBody>
          <a:bodyPr/>
          <a:lstStyle/>
          <a:p>
            <a:r>
              <a:rPr kumimoji="1" lang="ja-JP" altLang="en-US" sz="4000" dirty="0" smtClean="0"/>
              <a:t>医療管理カード連携システム</a:t>
            </a:r>
            <a:r>
              <a:rPr kumimoji="1" lang="en-US" altLang="ja-JP" sz="6600" b="1" dirty="0" smtClean="0">
                <a:ln w="22225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MediCa</a:t>
            </a:r>
            <a:endParaRPr kumimoji="1" lang="ja-JP" altLang="en-US" sz="6600" b="1" dirty="0">
              <a:ln w="22225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698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3602" y="164706"/>
            <a:ext cx="1092684" cy="609469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概要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87" r="14577"/>
          <a:stretch/>
        </p:blipFill>
        <p:spPr>
          <a:xfrm>
            <a:off x="8396541" y="3393725"/>
            <a:ext cx="1178759" cy="1820895"/>
          </a:xfrm>
          <a:prstGeom prst="rect">
            <a:avLst/>
          </a:prstGeom>
        </p:spPr>
      </p:pic>
      <p:pic>
        <p:nvPicPr>
          <p:cNvPr id="8" name="コンテンツ プレースホルダー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19" y="3225224"/>
            <a:ext cx="1787970" cy="1989396"/>
          </a:xfrm>
        </p:spPr>
      </p:pic>
      <p:sp>
        <p:nvSpPr>
          <p:cNvPr id="9" name="円形吹き出し 8"/>
          <p:cNvSpPr/>
          <p:nvPr/>
        </p:nvSpPr>
        <p:spPr>
          <a:xfrm>
            <a:off x="7943643" y="2322886"/>
            <a:ext cx="3500836" cy="746617"/>
          </a:xfrm>
          <a:prstGeom prst="wedgeEllipseCallout">
            <a:avLst>
              <a:gd name="adj1" fmla="val 2301"/>
              <a:gd name="adj2" fmla="val 7474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家にいても薬が届けば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いいのになぁ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6" name="円形吹き出し 5"/>
          <p:cNvSpPr/>
          <p:nvPr/>
        </p:nvSpPr>
        <p:spPr>
          <a:xfrm>
            <a:off x="2511323" y="2576250"/>
            <a:ext cx="3215362" cy="746617"/>
          </a:xfrm>
          <a:prstGeom prst="wedgeEllipseCallout">
            <a:avLst>
              <a:gd name="adj1" fmla="val -53607"/>
              <a:gd name="adj2" fmla="val 5550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診察券が多すぎてどこにあるかわからない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!!</a:t>
            </a:r>
          </a:p>
        </p:txBody>
      </p:sp>
      <p:sp>
        <p:nvSpPr>
          <p:cNvPr id="5" name="円形吹き出し 4"/>
          <p:cNvSpPr/>
          <p:nvPr/>
        </p:nvSpPr>
        <p:spPr>
          <a:xfrm>
            <a:off x="198103" y="1471413"/>
            <a:ext cx="3950816" cy="944422"/>
          </a:xfrm>
          <a:prstGeom prst="wedgeEllipseCallout">
            <a:avLst>
              <a:gd name="adj1" fmla="val -18221"/>
              <a:gd name="adj2" fmla="val 10624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スマホで薬情報や通院履歴を見られたらいいのになぁ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…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894" y="3393725"/>
            <a:ext cx="1495410" cy="1820895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403447" y="778151"/>
            <a:ext cx="5044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医療にまつわる、こんな悩みありませんか？</a:t>
            </a:r>
            <a:endParaRPr kumimoji="1" lang="ja-JP" altLang="en-US" dirty="0"/>
          </a:p>
        </p:txBody>
      </p:sp>
      <p:sp>
        <p:nvSpPr>
          <p:cNvPr id="12" name="下矢印 11"/>
          <p:cNvSpPr/>
          <p:nvPr/>
        </p:nvSpPr>
        <p:spPr>
          <a:xfrm>
            <a:off x="4983290" y="4990259"/>
            <a:ext cx="927463" cy="9632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488189" y="5657671"/>
            <a:ext cx="70871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err="1" smtClean="0"/>
              <a:t>MediCa</a:t>
            </a:r>
            <a:r>
              <a:rPr kumimoji="1" lang="ja-JP" altLang="en-US" sz="3600" dirty="0" smtClean="0"/>
              <a:t>は</a:t>
            </a:r>
            <a:endParaRPr kumimoji="1" lang="en-US" altLang="ja-JP" sz="3600" dirty="0" smtClean="0"/>
          </a:p>
          <a:p>
            <a:r>
              <a:rPr kumimoji="1" lang="ja-JP" altLang="en-US" sz="3600" dirty="0" smtClean="0"/>
              <a:t>みなさんの悩みを解決します！！</a:t>
            </a:r>
            <a:endParaRPr kumimoji="1" lang="ja-JP" altLang="en-US" sz="3600" dirty="0"/>
          </a:p>
        </p:txBody>
      </p:sp>
      <p:sp>
        <p:nvSpPr>
          <p:cNvPr id="15" name="円形吹き出し 14"/>
          <p:cNvSpPr/>
          <p:nvPr/>
        </p:nvSpPr>
        <p:spPr>
          <a:xfrm>
            <a:off x="4311729" y="1500085"/>
            <a:ext cx="2829913" cy="746617"/>
          </a:xfrm>
          <a:prstGeom prst="wedgeEllipseCallout">
            <a:avLst>
              <a:gd name="adj1" fmla="val -53607"/>
              <a:gd name="adj2" fmla="val 5550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自分や家族の体調管理をしたい</a:t>
            </a:r>
            <a:endParaRPr kumimoji="1" lang="en-US" altLang="ja-JP" sz="1600" dirty="0" smtClean="0">
              <a:solidFill>
                <a:schemeClr val="tx1"/>
              </a:solidFill>
            </a:endParaRPr>
          </a:p>
        </p:txBody>
      </p:sp>
      <p:sp>
        <p:nvSpPr>
          <p:cNvPr id="16" name="円形吹き出し 15"/>
          <p:cNvSpPr/>
          <p:nvPr/>
        </p:nvSpPr>
        <p:spPr>
          <a:xfrm>
            <a:off x="5652052" y="2984988"/>
            <a:ext cx="2829913" cy="746617"/>
          </a:xfrm>
          <a:prstGeom prst="wedgeEllipseCallout">
            <a:avLst>
              <a:gd name="adj1" fmla="val -53607"/>
              <a:gd name="adj2" fmla="val 5550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診療費の管理が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出来たらいいのに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7" name="円形吹き出し 16"/>
          <p:cNvSpPr/>
          <p:nvPr/>
        </p:nvSpPr>
        <p:spPr>
          <a:xfrm>
            <a:off x="7570963" y="1252047"/>
            <a:ext cx="3251712" cy="746617"/>
          </a:xfrm>
          <a:prstGeom prst="wedgeEllipseCallout">
            <a:avLst>
              <a:gd name="adj1" fmla="val -53607"/>
              <a:gd name="adj2" fmla="val 5550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手術歴を病院間で共有できないのは不便！</a:t>
            </a:r>
            <a:endParaRPr kumimoji="1" lang="en-US" altLang="ja-JP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52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システム</a:t>
            </a:r>
            <a:r>
              <a:rPr lang="ja-JP" altLang="en-US" dirty="0" smtClean="0"/>
              <a:t>の仕組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66" t="16103" r="12077" b="18022"/>
          <a:stretch/>
        </p:blipFill>
        <p:spPr>
          <a:xfrm>
            <a:off x="1476102" y="4127863"/>
            <a:ext cx="1802675" cy="1175657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9416" y="3200291"/>
            <a:ext cx="1316151" cy="2442971"/>
          </a:xfrm>
          <a:prstGeom prst="rect">
            <a:avLst/>
          </a:prstGeom>
        </p:spPr>
      </p:pic>
      <p:sp>
        <p:nvSpPr>
          <p:cNvPr id="7" name="四角形吹き出し 6"/>
          <p:cNvSpPr/>
          <p:nvPr/>
        </p:nvSpPr>
        <p:spPr>
          <a:xfrm>
            <a:off x="2377439" y="2181497"/>
            <a:ext cx="2508068" cy="1449977"/>
          </a:xfrm>
          <a:prstGeom prst="wedgeRectCallout">
            <a:avLst>
              <a:gd name="adj1" fmla="val -30208"/>
              <a:gd name="adj2" fmla="val 6970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t>カードに格納される情報</a:t>
            </a:r>
            <a:endParaRPr kumimoji="1" lang="en-US" altLang="ja-JP" sz="1600" b="0" i="0" u="none" strike="noStrike" kern="1200" cap="none" spc="0" normalizeH="0" baseline="0" noProof="0" dirty="0" smtClean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t>・受診履歴</a:t>
            </a:r>
            <a:endParaRPr kumimoji="1" lang="en-US" altLang="ja-JP" sz="1600" b="0" i="0" u="none" strike="noStrike" kern="1200" cap="none" spc="0" normalizeH="0" baseline="0" noProof="0" dirty="0" smtClean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t>・カルテの情報</a:t>
            </a:r>
            <a:endParaRPr kumimoji="1" lang="en-US" altLang="ja-JP" sz="1600" b="0" i="0" u="none" strike="noStrike" kern="1200" cap="none" spc="0" normalizeH="0" baseline="0" noProof="0" dirty="0" smtClean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t>・処方歴、服用中の薬剤</a:t>
            </a:r>
            <a:endParaRPr kumimoji="1" lang="en-US" altLang="ja-JP" sz="1600" b="0" i="0" u="none" strike="noStrike" kern="1200" cap="none" spc="0" normalizeH="0" baseline="0" noProof="0" dirty="0" smtClean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t>e</a:t>
            </a:r>
            <a:r>
              <a:rPr kumimoji="1" lang="en-US" altLang="ja-JP" sz="1600" b="0" i="0" u="none" strike="noStrike" kern="1200" cap="none" spc="0" normalizeH="0" baseline="0" noProof="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t>tc…</a:t>
            </a:r>
            <a:endParaRPr kumimoji="1" lang="ja-JP" altLang="en-US" sz="16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0" name="右矢印 9"/>
          <p:cNvSpPr/>
          <p:nvPr/>
        </p:nvSpPr>
        <p:spPr>
          <a:xfrm>
            <a:off x="4101737" y="4421777"/>
            <a:ext cx="3474720" cy="5878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826725" y="4241653"/>
            <a:ext cx="2024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t>カード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t>情報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t>を読み取り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6061166" y="1319350"/>
            <a:ext cx="3212835" cy="1469534"/>
          </a:xfrm>
          <a:prstGeom prst="wedgeRoundRectCallout">
            <a:avLst>
              <a:gd name="adj1" fmla="val 35099"/>
              <a:gd name="adj2" fmla="val 74797"/>
              <a:gd name="adj3" fmla="val 16667"/>
            </a:avLst>
          </a:prstGeom>
          <a:solidFill>
            <a:schemeClr val="bg1"/>
          </a:solidFill>
          <a:ln w="285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t>スマートフォンでカード内の情報を閲覧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t>＋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t>MediCa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t>カードとして使える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619793" y="5458596"/>
            <a:ext cx="18026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t>MediCa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t>カード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399416" y="5643262"/>
            <a:ext cx="18026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t>スマート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t>フォン</a:t>
            </a:r>
          </a:p>
        </p:txBody>
      </p:sp>
    </p:spTree>
    <p:extLst>
      <p:ext uri="{BB962C8B-B14F-4D97-AF65-F5344CB8AC3E}">
        <p14:creationId xmlns:p14="http://schemas.microsoft.com/office/powerpoint/2010/main" val="271735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機能</a:t>
            </a:r>
            <a:r>
              <a:rPr lang="ja-JP" altLang="en-US" dirty="0" smtClean="0"/>
              <a:t>（カード）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66" t="16103" r="12077" b="18022"/>
          <a:stretch/>
        </p:blipFill>
        <p:spPr>
          <a:xfrm>
            <a:off x="1753937" y="1930400"/>
            <a:ext cx="1854783" cy="1209629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テキスト ボックス 8"/>
          <p:cNvSpPr txBox="1"/>
          <p:nvPr/>
        </p:nvSpPr>
        <p:spPr>
          <a:xfrm>
            <a:off x="4685322" y="1484787"/>
            <a:ext cx="45886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主な機能</a:t>
            </a:r>
            <a:endParaRPr kumimoji="1" lang="en-US" altLang="ja-JP" dirty="0" smtClean="0"/>
          </a:p>
          <a:p>
            <a:r>
              <a:rPr kumimoji="1" lang="ja-JP" altLang="en-US" dirty="0" smtClean="0"/>
              <a:t>・情報の保存</a:t>
            </a:r>
            <a:endParaRPr kumimoji="1" lang="en-US" altLang="ja-JP" dirty="0" smtClean="0"/>
          </a:p>
          <a:p>
            <a:r>
              <a:rPr kumimoji="1" lang="ja-JP" altLang="en-US" dirty="0" smtClean="0"/>
              <a:t>・保険証、診察券の一括管理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→保険証としての役割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→診察券を電子化して登録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→初診時の書類記入の短縮</a:t>
            </a:r>
            <a:endParaRPr kumimoji="1" lang="en-US" altLang="ja-JP" dirty="0" smtClean="0"/>
          </a:p>
          <a:p>
            <a:r>
              <a:rPr kumimoji="1" lang="ja-JP" altLang="en-US" dirty="0" smtClean="0"/>
              <a:t>・医療機関で使用できる電子マネー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→キャッシュレスで会計の時間短縮</a:t>
            </a:r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6" y="4715672"/>
            <a:ext cx="1373833" cy="1485225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0357" y="5051556"/>
            <a:ext cx="993725" cy="1074297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261" y="4969622"/>
            <a:ext cx="1366518" cy="1347798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7689" y="4998220"/>
            <a:ext cx="1290600" cy="1290600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3165" y="4057829"/>
            <a:ext cx="898034" cy="1060819"/>
          </a:xfrm>
          <a:prstGeom prst="rect">
            <a:avLst/>
          </a:prstGeom>
        </p:spPr>
      </p:pic>
      <p:sp>
        <p:nvSpPr>
          <p:cNvPr id="15" name="右矢印 14"/>
          <p:cNvSpPr/>
          <p:nvPr/>
        </p:nvSpPr>
        <p:spPr>
          <a:xfrm>
            <a:off x="2025216" y="5512188"/>
            <a:ext cx="718458" cy="2626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右矢印 15"/>
          <p:cNvSpPr/>
          <p:nvPr/>
        </p:nvSpPr>
        <p:spPr>
          <a:xfrm>
            <a:off x="4580982" y="5512187"/>
            <a:ext cx="718458" cy="2626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右矢印 16"/>
          <p:cNvSpPr/>
          <p:nvPr/>
        </p:nvSpPr>
        <p:spPr>
          <a:xfrm rot="19062789">
            <a:off x="6489060" y="5041991"/>
            <a:ext cx="718458" cy="2626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右矢印 18"/>
          <p:cNvSpPr/>
          <p:nvPr/>
        </p:nvSpPr>
        <p:spPr>
          <a:xfrm rot="13473392">
            <a:off x="8219576" y="5142944"/>
            <a:ext cx="1375527" cy="1744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右矢印 19"/>
          <p:cNvSpPr/>
          <p:nvPr/>
        </p:nvSpPr>
        <p:spPr>
          <a:xfrm rot="2613987">
            <a:off x="8400666" y="4999168"/>
            <a:ext cx="1323997" cy="1744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38678" y="6248927"/>
            <a:ext cx="13419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受付時にスキャン</a:t>
            </a:r>
            <a:endParaRPr kumimoji="1" lang="ja-JP" altLang="en-US" sz="11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106506" y="6288820"/>
            <a:ext cx="13419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診察</a:t>
            </a:r>
            <a:r>
              <a:rPr kumimoji="1" lang="ja-JP" altLang="en-US" sz="1100" dirty="0" smtClean="0"/>
              <a:t>を受ける</a:t>
            </a:r>
            <a:endParaRPr kumimoji="1" lang="ja-JP" altLang="en-US" sz="11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680656" y="6220304"/>
            <a:ext cx="13419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カルテを記入</a:t>
            </a:r>
            <a:endParaRPr kumimoji="1" lang="ja-JP" altLang="en-US" sz="11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015101" y="5119705"/>
            <a:ext cx="10580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サーバ</a:t>
            </a:r>
            <a:r>
              <a:rPr kumimoji="1" lang="ja-JP" altLang="en-US" sz="1100" dirty="0" smtClean="0"/>
              <a:t>に登録</a:t>
            </a:r>
            <a:endParaRPr kumimoji="1" lang="ja-JP" altLang="en-US" sz="11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9274002" y="6119543"/>
            <a:ext cx="2169658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/>
              <a:t>会計時にサーバから情報を取得</a:t>
            </a:r>
            <a:r>
              <a:rPr kumimoji="1" lang="en-US" altLang="ja-JP" sz="1100" dirty="0" smtClean="0"/>
              <a:t>(</a:t>
            </a:r>
            <a:r>
              <a:rPr kumimoji="1" lang="ja-JP" altLang="en-US" sz="1100" dirty="0" smtClean="0"/>
              <a:t>同時に支払いも可能</a:t>
            </a:r>
            <a:r>
              <a:rPr kumimoji="1" lang="en-US" altLang="ja-JP" sz="1100" dirty="0" smtClean="0"/>
              <a:t>)</a:t>
            </a:r>
            <a:endParaRPr kumimoji="1" lang="ja-JP" altLang="en-US" sz="11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809699" y="5338216"/>
            <a:ext cx="11759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カード</a:t>
            </a:r>
            <a:r>
              <a:rPr kumimoji="1" lang="ja-JP" altLang="en-US" sz="1100" dirty="0" smtClean="0"/>
              <a:t>の情報をもとにアクセス</a:t>
            </a:r>
            <a:endParaRPr kumimoji="1" lang="ja-JP" altLang="en-US" sz="11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972222" y="4637341"/>
            <a:ext cx="11780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読み取り端末にデータを送信</a:t>
            </a:r>
            <a:endParaRPr kumimoji="1" lang="ja-JP" altLang="en-US" sz="1100" dirty="0"/>
          </a:p>
        </p:txBody>
      </p:sp>
      <p:sp>
        <p:nvSpPr>
          <p:cNvPr id="28" name="角丸四角形吹き出し 27"/>
          <p:cNvSpPr/>
          <p:nvPr/>
        </p:nvSpPr>
        <p:spPr>
          <a:xfrm>
            <a:off x="7863822" y="571500"/>
            <a:ext cx="3010260" cy="1358900"/>
          </a:xfrm>
          <a:prstGeom prst="wedgeRoundRectCallout">
            <a:avLst>
              <a:gd name="adj1" fmla="val -103925"/>
              <a:gd name="adj2" fmla="val 4752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ysClr val="windowText" lastClr="000000"/>
                </a:solidFill>
              </a:rPr>
              <a:t>・受診履歴</a:t>
            </a:r>
            <a:r>
              <a:rPr kumimoji="1" lang="en-US" altLang="ja-JP" sz="1400" dirty="0" smtClean="0">
                <a:solidFill>
                  <a:sysClr val="windowText" lastClr="000000"/>
                </a:solidFill>
              </a:rPr>
              <a:t>(</a:t>
            </a:r>
            <a:r>
              <a:rPr kumimoji="1" lang="ja-JP" altLang="en-US" sz="1400" dirty="0" smtClean="0">
                <a:solidFill>
                  <a:sysClr val="windowText" lastClr="000000"/>
                </a:solidFill>
              </a:rPr>
              <a:t>処方箋、カルテ情報</a:t>
            </a:r>
            <a:r>
              <a:rPr kumimoji="1" lang="en-US" altLang="ja-JP" sz="1400" dirty="0" smtClean="0">
                <a:solidFill>
                  <a:sysClr val="windowText" lastClr="000000"/>
                </a:solidFill>
              </a:rPr>
              <a:t>)</a:t>
            </a:r>
          </a:p>
          <a:p>
            <a:r>
              <a:rPr kumimoji="1" lang="ja-JP" altLang="en-US" sz="1400" dirty="0" smtClean="0">
                <a:solidFill>
                  <a:sysClr val="windowText" lastClr="000000"/>
                </a:solidFill>
              </a:rPr>
              <a:t>・個人情報</a:t>
            </a:r>
            <a:r>
              <a:rPr kumimoji="1" lang="en-US" altLang="ja-JP" sz="1400" dirty="0" smtClean="0">
                <a:solidFill>
                  <a:sysClr val="windowText" lastClr="000000"/>
                </a:solidFill>
              </a:rPr>
              <a:t>(</a:t>
            </a:r>
            <a:r>
              <a:rPr kumimoji="1" lang="ja-JP" altLang="en-US" sz="1400" dirty="0" smtClean="0">
                <a:solidFill>
                  <a:sysClr val="windowText" lastClr="000000"/>
                </a:solidFill>
              </a:rPr>
              <a:t>名前、住所等</a:t>
            </a:r>
            <a:r>
              <a:rPr kumimoji="1" lang="en-US" altLang="ja-JP" sz="1400" dirty="0" smtClean="0">
                <a:solidFill>
                  <a:sysClr val="windowText" lastClr="000000"/>
                </a:solidFill>
              </a:rPr>
              <a:t>)</a:t>
            </a:r>
          </a:p>
          <a:p>
            <a:r>
              <a:rPr kumimoji="1" lang="ja-JP" altLang="en-US" sz="1400" dirty="0" smtClean="0">
                <a:solidFill>
                  <a:sysClr val="windowText" lastClr="000000"/>
                </a:solidFill>
              </a:rPr>
              <a:t>・健康状態</a:t>
            </a:r>
            <a:r>
              <a:rPr kumimoji="1" lang="en-US" altLang="ja-JP" sz="1400" dirty="0" smtClean="0">
                <a:solidFill>
                  <a:sysClr val="windowText" lastClr="000000"/>
                </a:solidFill>
              </a:rPr>
              <a:t>(</a:t>
            </a:r>
            <a:r>
              <a:rPr kumimoji="1" lang="ja-JP" altLang="en-US" sz="1400" dirty="0" smtClean="0">
                <a:solidFill>
                  <a:sysClr val="windowText" lastClr="000000"/>
                </a:solidFill>
              </a:rPr>
              <a:t>アレルギー、持病</a:t>
            </a:r>
            <a:r>
              <a:rPr kumimoji="1" lang="en-US" altLang="ja-JP" sz="1400" dirty="0" smtClean="0">
                <a:solidFill>
                  <a:sysClr val="windowText" lastClr="000000"/>
                </a:solidFill>
              </a:rPr>
              <a:t>)</a:t>
            </a:r>
          </a:p>
          <a:p>
            <a:r>
              <a:rPr kumimoji="1" lang="ja-JP" altLang="en-US" sz="1400" dirty="0" smtClean="0">
                <a:solidFill>
                  <a:sysClr val="windowText" lastClr="000000"/>
                </a:solidFill>
              </a:rPr>
              <a:t>・健康診断結果</a:t>
            </a:r>
            <a:endParaRPr kumimoji="1" lang="en-US" altLang="ja-JP" sz="14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sz="1400" dirty="0" smtClean="0">
                <a:solidFill>
                  <a:sysClr val="windowText" lastClr="000000"/>
                </a:solidFill>
              </a:rPr>
              <a:t>・予防接種、献血の履歴</a:t>
            </a:r>
            <a:endParaRPr kumimoji="1" lang="en-US" altLang="ja-JP" sz="140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13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3014" y="309154"/>
            <a:ext cx="8596668" cy="616089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機能（スマートフォン①）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980" y="921244"/>
            <a:ext cx="1285072" cy="2385285"/>
          </a:xfrm>
        </p:spPr>
      </p:pic>
      <p:sp>
        <p:nvSpPr>
          <p:cNvPr id="5" name="テキスト ボックス 4"/>
          <p:cNvSpPr txBox="1"/>
          <p:nvPr/>
        </p:nvSpPr>
        <p:spPr>
          <a:xfrm>
            <a:off x="2972706" y="1162028"/>
            <a:ext cx="775051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主な機能①</a:t>
            </a:r>
            <a:endParaRPr kumimoji="1" lang="en-US" altLang="ja-JP" dirty="0" smtClean="0"/>
          </a:p>
          <a:p>
            <a:r>
              <a:rPr lang="ja-JP" altLang="ja-JP" dirty="0" smtClean="0"/>
              <a:t>・</a:t>
            </a:r>
            <a:r>
              <a:rPr lang="en-US" altLang="ja-JP" dirty="0"/>
              <a:t> </a:t>
            </a:r>
            <a:r>
              <a:rPr lang="en-US" altLang="ja-JP" dirty="0" err="1"/>
              <a:t>MediCa</a:t>
            </a:r>
            <a:r>
              <a:rPr lang="ja-JP" altLang="en-US" dirty="0" smtClean="0"/>
              <a:t>カード</a:t>
            </a:r>
            <a:r>
              <a:rPr lang="ja-JP" altLang="ja-JP" dirty="0" smtClean="0"/>
              <a:t>と連携</a:t>
            </a:r>
            <a:endParaRPr lang="en-US" altLang="ja-JP" dirty="0" smtClean="0"/>
          </a:p>
          <a:p>
            <a:r>
              <a:rPr lang="ja-JP" altLang="en-US" dirty="0" smtClean="0"/>
              <a:t>→</a:t>
            </a:r>
            <a:r>
              <a:rPr kumimoji="1" lang="ja-JP" altLang="en-US" dirty="0"/>
              <a:t>スマートフォン</a:t>
            </a:r>
            <a:r>
              <a:rPr lang="ja-JP" altLang="ja-JP" dirty="0" smtClean="0"/>
              <a:t>で</a:t>
            </a:r>
            <a:r>
              <a:rPr lang="ja-JP" altLang="en-US" dirty="0" smtClean="0"/>
              <a:t>カード内の情報を</a:t>
            </a:r>
            <a:r>
              <a:rPr lang="ja-JP" altLang="ja-JP" dirty="0" smtClean="0"/>
              <a:t>閲覧</a:t>
            </a:r>
            <a:r>
              <a:rPr lang="ja-JP" altLang="en-US" dirty="0" smtClean="0"/>
              <a:t>できる</a:t>
            </a:r>
            <a:endParaRPr lang="ja-JP" altLang="ja-JP" dirty="0"/>
          </a:p>
          <a:p>
            <a:r>
              <a:rPr lang="ja-JP" altLang="ja-JP" dirty="0" smtClean="0"/>
              <a:t>・</a:t>
            </a:r>
            <a:r>
              <a:rPr lang="ja-JP" altLang="en-US" dirty="0" smtClean="0"/>
              <a:t>医療費の</a:t>
            </a:r>
            <a:r>
              <a:rPr lang="ja-JP" altLang="ja-JP" dirty="0" smtClean="0"/>
              <a:t>管理</a:t>
            </a:r>
            <a:endParaRPr lang="en-US" altLang="ja-JP" dirty="0" smtClean="0"/>
          </a:p>
          <a:p>
            <a:r>
              <a:rPr lang="ja-JP" altLang="en-US" dirty="0" smtClean="0"/>
              <a:t>→月々の医療費を管理。</a:t>
            </a:r>
            <a:endParaRPr lang="en-US" altLang="ja-JP" dirty="0" smtClean="0"/>
          </a:p>
          <a:p>
            <a:r>
              <a:rPr lang="ja-JP" altLang="ja-JP" dirty="0" smtClean="0"/>
              <a:t>・</a:t>
            </a:r>
            <a:r>
              <a:rPr lang="en-US" altLang="ja-JP" dirty="0" smtClean="0"/>
              <a:t> </a:t>
            </a:r>
            <a:r>
              <a:rPr lang="en-US" altLang="ja-JP" dirty="0" err="1"/>
              <a:t>MediCa</a:t>
            </a:r>
            <a:r>
              <a:rPr lang="ja-JP" altLang="en-US" dirty="0" smtClean="0"/>
              <a:t>カードへの</a:t>
            </a:r>
            <a:r>
              <a:rPr lang="ja-JP" altLang="ja-JP" dirty="0" smtClean="0"/>
              <a:t>チャージ</a:t>
            </a:r>
            <a:r>
              <a:rPr lang="ja-JP" altLang="en-US" dirty="0" smtClean="0"/>
              <a:t>が</a:t>
            </a:r>
            <a:r>
              <a:rPr lang="ja-JP" altLang="ja-JP" dirty="0" smtClean="0"/>
              <a:t>可能</a:t>
            </a:r>
            <a:endParaRPr lang="en-US" altLang="ja-JP" dirty="0" smtClean="0"/>
          </a:p>
          <a:p>
            <a:r>
              <a:rPr lang="ja-JP" altLang="en-US" dirty="0" smtClean="0"/>
              <a:t>→携帯代やクレジットカード決済など、決済方法を選べる</a:t>
            </a:r>
            <a:endParaRPr lang="en-US" altLang="ja-JP" dirty="0" smtClean="0"/>
          </a:p>
        </p:txBody>
      </p:sp>
      <p:pic>
        <p:nvPicPr>
          <p:cNvPr id="7" name="コンテンツ プレースホルダー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66" t="16103" r="12077" b="18022"/>
          <a:stretch/>
        </p:blipFill>
        <p:spPr>
          <a:xfrm rot="5400000">
            <a:off x="5434618" y="4593757"/>
            <a:ext cx="1349475" cy="87153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正方形/長方形 8"/>
          <p:cNvSpPr/>
          <p:nvPr/>
        </p:nvSpPr>
        <p:spPr>
          <a:xfrm>
            <a:off x="5229810" y="6019872"/>
            <a:ext cx="16181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（初回）カードを背面にかざす</a:t>
            </a:r>
            <a:endParaRPr lang="en-US" altLang="ja-JP" sz="1400" dirty="0"/>
          </a:p>
        </p:txBody>
      </p:sp>
      <p:sp>
        <p:nvSpPr>
          <p:cNvPr id="10" name="正方形/長方形 9"/>
          <p:cNvSpPr/>
          <p:nvPr/>
        </p:nvSpPr>
        <p:spPr>
          <a:xfrm>
            <a:off x="889980" y="3318620"/>
            <a:ext cx="14906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スマートフォン</a:t>
            </a:r>
            <a:endParaRPr lang="en-US" altLang="ja-JP" sz="1400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015" y="4242113"/>
            <a:ext cx="848785" cy="1575471"/>
          </a:xfrm>
          <a:prstGeom prst="rect">
            <a:avLst/>
          </a:prstGeom>
        </p:spPr>
      </p:pic>
      <p:sp>
        <p:nvSpPr>
          <p:cNvPr id="13" name="正方形/長方形 12"/>
          <p:cNvSpPr/>
          <p:nvPr/>
        </p:nvSpPr>
        <p:spPr>
          <a:xfrm>
            <a:off x="1112248" y="5994283"/>
            <a:ext cx="15413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/>
              <a:t>アプリを</a:t>
            </a:r>
            <a:r>
              <a:rPr lang="ja-JP" altLang="en-US" sz="1400" dirty="0" smtClean="0"/>
              <a:t>起動</a:t>
            </a:r>
            <a:endParaRPr lang="en-US" altLang="ja-JP" sz="1600" dirty="0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110" y="4449329"/>
            <a:ext cx="779529" cy="1461118"/>
          </a:xfrm>
          <a:prstGeom prst="rect">
            <a:avLst/>
          </a:prstGeom>
        </p:spPr>
      </p:pic>
      <p:sp>
        <p:nvSpPr>
          <p:cNvPr id="15" name="右矢印 14"/>
          <p:cNvSpPr/>
          <p:nvPr/>
        </p:nvSpPr>
        <p:spPr>
          <a:xfrm>
            <a:off x="2484351" y="5020412"/>
            <a:ext cx="718458" cy="2626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88" r="43793"/>
          <a:stretch/>
        </p:blipFill>
        <p:spPr>
          <a:xfrm>
            <a:off x="3470261" y="4304175"/>
            <a:ext cx="909790" cy="1582594"/>
          </a:xfrm>
          <a:prstGeom prst="rect">
            <a:avLst/>
          </a:prstGeom>
        </p:spPr>
      </p:pic>
      <p:sp>
        <p:nvSpPr>
          <p:cNvPr id="16" name="右矢印 15"/>
          <p:cNvSpPr/>
          <p:nvPr/>
        </p:nvSpPr>
        <p:spPr>
          <a:xfrm>
            <a:off x="4511352" y="5029049"/>
            <a:ext cx="718458" cy="2626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011771" y="6053642"/>
            <a:ext cx="20636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 smtClean="0"/>
              <a:t>ID</a:t>
            </a:r>
            <a:r>
              <a:rPr lang="ja-JP" altLang="en-US" sz="1400" dirty="0" smtClean="0"/>
              <a:t>とパスワードを入力</a:t>
            </a:r>
            <a:endParaRPr lang="en-US" altLang="ja-JP" sz="1400" dirty="0" smtClean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9268" y="4304175"/>
            <a:ext cx="1406759" cy="1607725"/>
          </a:xfrm>
          <a:prstGeom prst="rect">
            <a:avLst/>
          </a:prstGeom>
        </p:spPr>
      </p:pic>
      <p:sp>
        <p:nvSpPr>
          <p:cNvPr id="18" name="右矢印 17"/>
          <p:cNvSpPr/>
          <p:nvPr/>
        </p:nvSpPr>
        <p:spPr>
          <a:xfrm>
            <a:off x="6847966" y="5020412"/>
            <a:ext cx="718458" cy="2626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7651654" y="5994283"/>
            <a:ext cx="21486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さまざまなコンテンツが利用可能に！</a:t>
            </a:r>
            <a:endParaRPr lang="en-US" altLang="ja-JP" sz="1400" dirty="0"/>
          </a:p>
        </p:txBody>
      </p:sp>
      <p:sp>
        <p:nvSpPr>
          <p:cNvPr id="20" name="角丸四角形吹き出し 19"/>
          <p:cNvSpPr/>
          <p:nvPr/>
        </p:nvSpPr>
        <p:spPr>
          <a:xfrm>
            <a:off x="1084081" y="3831998"/>
            <a:ext cx="8905047" cy="2811172"/>
          </a:xfrm>
          <a:prstGeom prst="wedgeRoundRectCallout">
            <a:avLst>
              <a:gd name="adj1" fmla="val -340"/>
              <a:gd name="adj2" fmla="val -68205"/>
              <a:gd name="adj3" fmla="val 16667"/>
            </a:avLst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65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3347" y="5136342"/>
            <a:ext cx="1766685" cy="1456791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0763" y="269966"/>
            <a:ext cx="8596668" cy="631371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機能（スマートフォン②）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811" y="1081998"/>
            <a:ext cx="1285072" cy="2385285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3128455" y="1441441"/>
            <a:ext cx="77505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主な機能②</a:t>
            </a:r>
            <a:endParaRPr kumimoji="1" lang="en-US" altLang="ja-JP" dirty="0" smtClean="0"/>
          </a:p>
          <a:p>
            <a:r>
              <a:rPr lang="ja-JP" altLang="ja-JP" dirty="0" smtClean="0"/>
              <a:t>・</a:t>
            </a:r>
            <a:r>
              <a:rPr lang="ja-JP" altLang="ja-JP" dirty="0"/>
              <a:t>血圧</a:t>
            </a:r>
            <a:r>
              <a:rPr lang="ja-JP" altLang="ja-JP" dirty="0" smtClean="0"/>
              <a:t>や体温</a:t>
            </a:r>
            <a:r>
              <a:rPr lang="ja-JP" altLang="en-US" dirty="0" smtClean="0"/>
              <a:t>等、日々の体調</a:t>
            </a:r>
            <a:r>
              <a:rPr lang="ja-JP" altLang="ja-JP" dirty="0" smtClean="0"/>
              <a:t>管理</a:t>
            </a:r>
            <a:r>
              <a:rPr lang="ja-JP" altLang="en-US" dirty="0" smtClean="0"/>
              <a:t>が可能</a:t>
            </a:r>
            <a:endParaRPr lang="en-US" altLang="ja-JP" dirty="0" smtClean="0"/>
          </a:p>
          <a:p>
            <a:r>
              <a:rPr lang="ja-JP" altLang="ja-JP" dirty="0" smtClean="0"/>
              <a:t>・家族</a:t>
            </a:r>
            <a:r>
              <a:rPr lang="ja-JP" altLang="en-US" dirty="0" smtClean="0"/>
              <a:t>間での</a:t>
            </a:r>
            <a:r>
              <a:rPr lang="ja-JP" altLang="ja-JP" dirty="0" smtClean="0"/>
              <a:t>情報</a:t>
            </a:r>
            <a:r>
              <a:rPr lang="ja-JP" altLang="en-US" dirty="0" smtClean="0"/>
              <a:t>共有が可能</a:t>
            </a:r>
            <a:endParaRPr lang="en-US" altLang="ja-JP" dirty="0" smtClean="0"/>
          </a:p>
          <a:p>
            <a:r>
              <a:rPr lang="ja-JP" altLang="ja-JP" dirty="0" smtClean="0"/>
              <a:t>・</a:t>
            </a:r>
            <a:r>
              <a:rPr lang="ja-JP" altLang="ja-JP" dirty="0"/>
              <a:t>サプリや薬、食べ物との飲み合わせ</a:t>
            </a:r>
            <a:r>
              <a:rPr lang="ja-JP" altLang="ja-JP" dirty="0" smtClean="0"/>
              <a:t>検索</a:t>
            </a:r>
            <a:endParaRPr lang="en-US" altLang="ja-JP" dirty="0" smtClean="0"/>
          </a:p>
          <a:p>
            <a:r>
              <a:rPr lang="ja-JP" altLang="ja-JP" dirty="0" smtClean="0"/>
              <a:t>・</a:t>
            </a:r>
            <a:r>
              <a:rPr lang="ja-JP" altLang="en-US" dirty="0" smtClean="0"/>
              <a:t>服薬時間、</a:t>
            </a:r>
            <a:r>
              <a:rPr lang="ja-JP" altLang="ja-JP" dirty="0" smtClean="0"/>
              <a:t>通院スケジュール</a:t>
            </a:r>
            <a:r>
              <a:rPr lang="ja-JP" altLang="en-US" dirty="0" smtClean="0"/>
              <a:t>の</a:t>
            </a:r>
            <a:r>
              <a:rPr lang="ja-JP" altLang="ja-JP" dirty="0" smtClean="0"/>
              <a:t>通知</a:t>
            </a:r>
            <a:endParaRPr lang="en-US" altLang="ja-JP" dirty="0" smtClean="0"/>
          </a:p>
          <a:p>
            <a:r>
              <a:rPr lang="ja-JP" altLang="ja-JP" dirty="0" smtClean="0"/>
              <a:t>・</a:t>
            </a:r>
            <a:r>
              <a:rPr lang="ja-JP" altLang="ja-JP" dirty="0"/>
              <a:t>定期的に服用している薬の</a:t>
            </a:r>
            <a:r>
              <a:rPr lang="ja-JP" altLang="ja-JP" dirty="0" smtClean="0"/>
              <a:t>配達</a:t>
            </a:r>
            <a:endParaRPr lang="en-US" altLang="ja-JP" dirty="0" smtClean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63" y="4257013"/>
            <a:ext cx="1406759" cy="1607725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350763" y="5973535"/>
            <a:ext cx="12473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アプリでは</a:t>
            </a:r>
            <a:r>
              <a:rPr lang="en-US" altLang="ja-JP" sz="1400" dirty="0" smtClean="0"/>
              <a:t>…</a:t>
            </a:r>
            <a:endParaRPr lang="en-US" altLang="ja-JP" sz="14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649" y="3826655"/>
            <a:ext cx="1776649" cy="163688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63061" y="3949437"/>
            <a:ext cx="1540819" cy="1790034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2509806" y="5878391"/>
            <a:ext cx="12473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体調管理</a:t>
            </a:r>
            <a:endParaRPr lang="en-US" altLang="ja-JP" sz="1400" dirty="0"/>
          </a:p>
        </p:txBody>
      </p:sp>
      <p:sp>
        <p:nvSpPr>
          <p:cNvPr id="11" name="正方形/長方形 10"/>
          <p:cNvSpPr/>
          <p:nvPr/>
        </p:nvSpPr>
        <p:spPr>
          <a:xfrm>
            <a:off x="4131719" y="5570614"/>
            <a:ext cx="2212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離れた家族との情報共有</a:t>
            </a:r>
            <a:endParaRPr lang="en-US" altLang="ja-JP" sz="1400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2477" y="4033595"/>
            <a:ext cx="1621717" cy="1621717"/>
          </a:xfrm>
          <a:prstGeom prst="rect">
            <a:avLst/>
          </a:prstGeom>
        </p:spPr>
      </p:pic>
      <p:sp>
        <p:nvSpPr>
          <p:cNvPr id="13" name="正方形/長方形 12"/>
          <p:cNvSpPr/>
          <p:nvPr/>
        </p:nvSpPr>
        <p:spPr>
          <a:xfrm>
            <a:off x="8799676" y="5616781"/>
            <a:ext cx="1997719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薬の飲み合わせ検索、</a:t>
            </a:r>
            <a:endParaRPr lang="en-US" altLang="ja-JP" sz="1400" dirty="0" smtClean="0"/>
          </a:p>
          <a:p>
            <a:r>
              <a:rPr lang="ja-JP" altLang="en-US" sz="1400" dirty="0"/>
              <a:t>薬</a:t>
            </a:r>
            <a:r>
              <a:rPr lang="ja-JP" altLang="en-US" sz="1400" dirty="0" smtClean="0"/>
              <a:t>等の飲み忘れを防ぐ</a:t>
            </a:r>
            <a:endParaRPr lang="en-US" altLang="ja-JP" sz="1400" dirty="0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04" r="1473" b="56026"/>
          <a:stretch/>
        </p:blipFill>
        <p:spPr>
          <a:xfrm rot="19813029">
            <a:off x="7021424" y="4704317"/>
            <a:ext cx="652308" cy="713116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6645975" y="4142390"/>
            <a:ext cx="14032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定期</a:t>
            </a:r>
            <a:r>
              <a:rPr lang="ja-JP" altLang="en-US" sz="1400" dirty="0"/>
              <a:t>処方薬</a:t>
            </a:r>
            <a:r>
              <a:rPr lang="ja-JP" altLang="en-US" sz="1400" dirty="0" smtClean="0"/>
              <a:t>の</a:t>
            </a:r>
            <a:endParaRPr lang="en-US" altLang="ja-JP" sz="1400" dirty="0" smtClean="0"/>
          </a:p>
          <a:p>
            <a:r>
              <a:rPr lang="ja-JP" altLang="en-US" sz="1400" dirty="0" smtClean="0"/>
              <a:t>配達申し込み</a:t>
            </a:r>
            <a:endParaRPr lang="en-US" altLang="ja-JP" sz="1400" dirty="0" smtClean="0"/>
          </a:p>
        </p:txBody>
      </p:sp>
      <p:sp>
        <p:nvSpPr>
          <p:cNvPr id="17" name="角丸四角形吹き出し 16"/>
          <p:cNvSpPr/>
          <p:nvPr/>
        </p:nvSpPr>
        <p:spPr>
          <a:xfrm>
            <a:off x="2011292" y="3647943"/>
            <a:ext cx="9086200" cy="3016093"/>
          </a:xfrm>
          <a:prstGeom prst="wedgeRoundRectCallout">
            <a:avLst>
              <a:gd name="adj1" fmla="val -52793"/>
              <a:gd name="adj2" fmla="val 239"/>
              <a:gd name="adj3" fmla="val 16667"/>
            </a:avLst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9528554" y="3786042"/>
            <a:ext cx="1009385" cy="132343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8000" dirty="0" smtClean="0">
                <a:solidFill>
                  <a:srgbClr val="FF0000"/>
                </a:solidFill>
              </a:rPr>
              <a:t>×</a:t>
            </a:r>
          </a:p>
        </p:txBody>
      </p:sp>
    </p:spTree>
    <p:extLst>
      <p:ext uri="{BB962C8B-B14F-4D97-AF65-F5344CB8AC3E}">
        <p14:creationId xmlns:p14="http://schemas.microsoft.com/office/powerpoint/2010/main" val="425138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77334" y="1602386"/>
            <a:ext cx="4476557" cy="500623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dirty="0" smtClean="0">
                <a:solidFill>
                  <a:schemeClr val="accent1"/>
                </a:solidFill>
              </a:rPr>
              <a:t>▶</a:t>
            </a:r>
            <a:r>
              <a:rPr lang="ja-JP" altLang="ja-JP" dirty="0" smtClean="0"/>
              <a:t>診察券</a:t>
            </a:r>
            <a:r>
              <a:rPr lang="ja-JP" altLang="ja-JP" dirty="0"/>
              <a:t>の管理が楽に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>
                <a:solidFill>
                  <a:schemeClr val="accent1"/>
                </a:solidFill>
              </a:rPr>
              <a:t>▶</a:t>
            </a:r>
            <a:r>
              <a:rPr lang="ja-JP" altLang="ja-JP" dirty="0" smtClean="0"/>
              <a:t>家族や自身の</a:t>
            </a:r>
            <a:r>
              <a:rPr lang="ja-JP" altLang="en-US" dirty="0" smtClean="0"/>
              <a:t>体調管理、医療データの　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閲覧が簡単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→</a:t>
            </a:r>
            <a:r>
              <a:rPr lang="ja-JP" altLang="ja-JP" dirty="0" smtClean="0"/>
              <a:t>生活習慣病予防</a:t>
            </a:r>
            <a:r>
              <a:rPr lang="ja-JP" altLang="en-US" dirty="0" smtClean="0"/>
              <a:t>や、離れて住む家族の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生存確認を行える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>
                <a:solidFill>
                  <a:schemeClr val="accent1"/>
                </a:solidFill>
              </a:rPr>
              <a:t>▶</a:t>
            </a:r>
            <a:r>
              <a:rPr lang="ja-JP" altLang="en-US" dirty="0" smtClean="0"/>
              <a:t>医療費管理で医療費</a:t>
            </a:r>
            <a:r>
              <a:rPr lang="ja-JP" altLang="en-US" dirty="0"/>
              <a:t>控除に</a:t>
            </a:r>
            <a:r>
              <a:rPr lang="ja-JP" altLang="ja-JP" dirty="0" smtClean="0"/>
              <a:t>役立つ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>
                <a:solidFill>
                  <a:schemeClr val="accent1"/>
                </a:solidFill>
              </a:rPr>
              <a:t>▶</a:t>
            </a:r>
            <a:r>
              <a:rPr lang="ja-JP" altLang="ja-JP" dirty="0" smtClean="0"/>
              <a:t>薬</a:t>
            </a:r>
            <a:r>
              <a:rPr lang="ja-JP" altLang="ja-JP" dirty="0"/>
              <a:t>にまつわる事故</a:t>
            </a:r>
            <a:r>
              <a:rPr lang="ja-JP" altLang="en-US" dirty="0"/>
              <a:t>（服用忘れや薬</a:t>
            </a:r>
            <a:r>
              <a:rPr lang="ja-JP" altLang="en-US" dirty="0" smtClean="0"/>
              <a:t>の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飲み合わせ）、通院忘れ</a:t>
            </a:r>
            <a:r>
              <a:rPr lang="ja-JP" altLang="ja-JP" dirty="0" smtClean="0"/>
              <a:t>を回避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>
                <a:solidFill>
                  <a:schemeClr val="accent1"/>
                </a:solidFill>
              </a:rPr>
              <a:t>▶</a:t>
            </a:r>
            <a:r>
              <a:rPr lang="ja-JP" altLang="en-US" dirty="0" smtClean="0"/>
              <a:t>ライフスタイル</a:t>
            </a:r>
            <a:r>
              <a:rPr lang="ja-JP" altLang="en-US" dirty="0"/>
              <a:t>に合わせた</a:t>
            </a:r>
            <a:r>
              <a:rPr lang="ja-JP" altLang="en-US" dirty="0" smtClean="0"/>
              <a:t>決済が可能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>
                <a:solidFill>
                  <a:schemeClr val="accent1"/>
                </a:solidFill>
              </a:rPr>
              <a:t>▶</a:t>
            </a:r>
            <a:r>
              <a:rPr lang="ja-JP" altLang="ja-JP" dirty="0" smtClean="0"/>
              <a:t>定期的</a:t>
            </a:r>
            <a:r>
              <a:rPr lang="ja-JP" altLang="en-US" dirty="0" smtClean="0"/>
              <a:t>な</a:t>
            </a:r>
            <a:r>
              <a:rPr lang="ja-JP" altLang="ja-JP" dirty="0" smtClean="0"/>
              <a:t>服用薬の配達</a:t>
            </a:r>
            <a:r>
              <a:rPr lang="ja-JP" altLang="en-US" dirty="0" smtClean="0"/>
              <a:t>申し込みや、体調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データの送信が可能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→通院回数を削減し、コロナ対策や通院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手段がない人にも優しい</a:t>
            </a:r>
            <a:endParaRPr lang="ja-JP" altLang="ja-JP" dirty="0" smtClean="0"/>
          </a:p>
          <a:p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832763" y="1671030"/>
            <a:ext cx="4765963" cy="36906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dirty="0">
                <a:solidFill>
                  <a:srgbClr val="0070C0"/>
                </a:solidFill>
              </a:rPr>
              <a:t>▶</a:t>
            </a:r>
            <a:r>
              <a:rPr lang="ja-JP" altLang="en-US" dirty="0" smtClean="0"/>
              <a:t>定期健診など最低限の情報はスマート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フォンでのやり取りが可能なため、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診察や会計の</a:t>
            </a:r>
            <a:r>
              <a:rPr lang="ja-JP" altLang="ja-JP" dirty="0" smtClean="0"/>
              <a:t>待ち時間</a:t>
            </a:r>
            <a:r>
              <a:rPr lang="ja-JP" altLang="en-US" dirty="0" smtClean="0"/>
              <a:t>を</a:t>
            </a:r>
            <a:r>
              <a:rPr lang="ja-JP" altLang="ja-JP" dirty="0" smtClean="0"/>
              <a:t>削減</a:t>
            </a:r>
            <a:r>
              <a:rPr lang="ja-JP" altLang="en-US" dirty="0" smtClean="0"/>
              <a:t>できる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>
                <a:solidFill>
                  <a:srgbClr val="0070C0"/>
                </a:solidFill>
              </a:rPr>
              <a:t>▶</a:t>
            </a:r>
            <a:r>
              <a:rPr lang="ja-JP" altLang="en-US" dirty="0" smtClean="0"/>
              <a:t>一括管理で受付時の</a:t>
            </a:r>
            <a:r>
              <a:rPr lang="ja-JP" altLang="ja-JP" dirty="0" smtClean="0"/>
              <a:t>作業効率向上</a:t>
            </a:r>
            <a:r>
              <a:rPr lang="ja-JP" altLang="en-US" dirty="0" smtClean="0"/>
              <a:t>や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データのやりとりが行いやすくなることで、　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 smtClean="0"/>
              <a:t>医療</a:t>
            </a:r>
            <a:r>
              <a:rPr lang="ja-JP" altLang="ja-JP" dirty="0"/>
              <a:t>従事者の負担</a:t>
            </a:r>
            <a:r>
              <a:rPr lang="ja-JP" altLang="ja-JP" dirty="0" smtClean="0"/>
              <a:t>軽減</a:t>
            </a:r>
            <a:endParaRPr lang="ja-JP" altLang="ja-JP" dirty="0"/>
          </a:p>
          <a:p>
            <a:pPr marL="0" indent="0">
              <a:buNone/>
            </a:pPr>
            <a:r>
              <a:rPr lang="ja-JP" altLang="en-US" dirty="0">
                <a:solidFill>
                  <a:srgbClr val="0070C0"/>
                </a:solidFill>
              </a:rPr>
              <a:t>▶</a:t>
            </a:r>
            <a:r>
              <a:rPr lang="ja-JP" altLang="ja-JP" dirty="0" smtClean="0"/>
              <a:t>ペーパーレス</a:t>
            </a:r>
            <a:endParaRPr lang="ja-JP" altLang="ja-JP" dirty="0"/>
          </a:p>
          <a:p>
            <a:pPr marL="0" indent="0">
              <a:buNone/>
            </a:pPr>
            <a:r>
              <a:rPr lang="ja-JP" altLang="en-US" dirty="0">
                <a:solidFill>
                  <a:srgbClr val="0070C0"/>
                </a:solidFill>
              </a:rPr>
              <a:t>▶</a:t>
            </a:r>
            <a:r>
              <a:rPr lang="ja-JP" altLang="en-US" dirty="0" smtClean="0"/>
              <a:t>異なる</a:t>
            </a:r>
            <a:r>
              <a:rPr lang="ja-JP" altLang="ja-JP" dirty="0" smtClean="0"/>
              <a:t>病院間で連携</a:t>
            </a:r>
            <a:r>
              <a:rPr lang="ja-JP" altLang="ja-JP" dirty="0"/>
              <a:t>が</a:t>
            </a:r>
            <a:r>
              <a:rPr lang="ja-JP" altLang="ja-JP" dirty="0" smtClean="0"/>
              <a:t>取れる</a:t>
            </a:r>
            <a:r>
              <a:rPr lang="ja-JP" altLang="en-US" dirty="0" smtClean="0"/>
              <a:t>ため、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セカンドオピニオンや手術時に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スムーズ</a:t>
            </a:r>
            <a:r>
              <a:rPr lang="ja-JP" altLang="en-US" dirty="0"/>
              <a:t>な</a:t>
            </a:r>
            <a:r>
              <a:rPr lang="ja-JP" altLang="en-US" dirty="0" smtClean="0"/>
              <a:t>対応が可能</a:t>
            </a:r>
            <a:endParaRPr lang="ja-JP" altLang="ja-JP" dirty="0"/>
          </a:p>
          <a:p>
            <a:endParaRPr kumimoji="1" lang="ja-JP" altLang="en-US" dirty="0"/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261697" y="101761"/>
            <a:ext cx="8813030" cy="1320800"/>
          </a:xfrm>
        </p:spPr>
        <p:txBody>
          <a:bodyPr>
            <a:noAutofit/>
          </a:bodyPr>
          <a:lstStyle/>
          <a:p>
            <a:r>
              <a:rPr kumimoji="1" lang="ja-JP" altLang="en-US" sz="2800" dirty="0" smtClean="0"/>
              <a:t>利点</a:t>
            </a: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kumimoji="1" lang="ja-JP" altLang="en-US" sz="2800" dirty="0" smtClean="0"/>
              <a:t>　</a:t>
            </a:r>
            <a:r>
              <a:rPr lang="ja-JP" altLang="en-US" sz="2000" dirty="0" smtClean="0">
                <a:solidFill>
                  <a:schemeClr val="tx1"/>
                </a:solidFill>
              </a:rPr>
              <a:t>医療</a:t>
            </a:r>
            <a:r>
              <a:rPr lang="ja-JP" altLang="en-US" sz="2000" dirty="0">
                <a:solidFill>
                  <a:schemeClr val="tx1"/>
                </a:solidFill>
              </a:rPr>
              <a:t>関連のデータを一括管理し、身近に確認できるようにすることで</a:t>
            </a:r>
            <a:r>
              <a:rPr lang="en-US" altLang="ja-JP" sz="2000" dirty="0">
                <a:solidFill>
                  <a:schemeClr val="tx1"/>
                </a:solidFill>
              </a:rPr>
              <a:t>…</a:t>
            </a:r>
            <a:br>
              <a:rPr lang="en-US" altLang="ja-JP" sz="2000" dirty="0">
                <a:solidFill>
                  <a:schemeClr val="tx1"/>
                </a:solidFill>
              </a:rPr>
            </a:b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32630" y="1368118"/>
            <a:ext cx="4765963" cy="50613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77334" y="1140721"/>
            <a:ext cx="156710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被保険者</a:t>
            </a:r>
            <a:endParaRPr kumimoji="1" lang="ja-JP" altLang="en-US" sz="2400" dirty="0"/>
          </a:p>
        </p:txBody>
      </p:sp>
      <p:sp>
        <p:nvSpPr>
          <p:cNvPr id="9" name="正方形/長方形 8"/>
          <p:cNvSpPr/>
          <p:nvPr/>
        </p:nvSpPr>
        <p:spPr>
          <a:xfrm>
            <a:off x="5777346" y="1368118"/>
            <a:ext cx="4765963" cy="388275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46720" y="1140721"/>
            <a:ext cx="153943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医療機関</a:t>
            </a:r>
            <a:endParaRPr kumimoji="1" lang="ja-JP" altLang="en-US" sz="2400" dirty="0"/>
          </a:p>
        </p:txBody>
      </p:sp>
      <p:sp>
        <p:nvSpPr>
          <p:cNvPr id="10" name="コンテンツ プレースホルダー 3"/>
          <p:cNvSpPr txBox="1">
            <a:spLocks/>
          </p:cNvSpPr>
          <p:nvPr/>
        </p:nvSpPr>
        <p:spPr>
          <a:xfrm>
            <a:off x="5832762" y="5862846"/>
            <a:ext cx="4765963" cy="76371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rgbClr val="FFC000"/>
                </a:solidFill>
              </a:rPr>
              <a:t>▶</a:t>
            </a:r>
            <a:r>
              <a:rPr lang="ja-JP" altLang="ja-JP" dirty="0" smtClean="0"/>
              <a:t>医療</a:t>
            </a:r>
            <a:r>
              <a:rPr lang="ja-JP" altLang="ja-JP" dirty="0"/>
              <a:t>情報の一括把握により、地域の</a:t>
            </a:r>
            <a:r>
              <a:rPr lang="ja-JP" altLang="ja-JP" dirty="0" smtClean="0"/>
              <a:t>健康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 smtClean="0"/>
              <a:t>課題</a:t>
            </a:r>
            <a:r>
              <a:rPr lang="ja-JP" altLang="en-US" dirty="0" smtClean="0"/>
              <a:t>の</a:t>
            </a:r>
            <a:r>
              <a:rPr lang="ja-JP" altLang="ja-JP" dirty="0" smtClean="0"/>
              <a:t>整理</a:t>
            </a:r>
            <a:r>
              <a:rPr lang="ja-JP" altLang="ja-JP" dirty="0"/>
              <a:t>・</a:t>
            </a:r>
            <a:r>
              <a:rPr lang="ja-JP" altLang="ja-JP" dirty="0" smtClean="0"/>
              <a:t>分析</a:t>
            </a:r>
            <a:r>
              <a:rPr lang="ja-JP" altLang="en-US" dirty="0" smtClean="0"/>
              <a:t>を</a:t>
            </a:r>
            <a:r>
              <a:rPr lang="ja-JP" altLang="en-US" dirty="0"/>
              <a:t>行う</a:t>
            </a:r>
            <a:r>
              <a:rPr lang="ja-JP" altLang="en-US" dirty="0" smtClean="0"/>
              <a:t>ことができる</a:t>
            </a:r>
            <a:endParaRPr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5832762" y="5681505"/>
            <a:ext cx="4765963" cy="850451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209913" y="5381445"/>
            <a:ext cx="121304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保険者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5565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66" t="16103" r="12077" b="18022"/>
          <a:stretch/>
        </p:blipFill>
        <p:spPr>
          <a:xfrm rot="471749">
            <a:off x="10224691" y="431079"/>
            <a:ext cx="1239213" cy="808182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7225" y="174770"/>
            <a:ext cx="8596668" cy="1320800"/>
          </a:xfrm>
        </p:spPr>
        <p:txBody>
          <a:bodyPr/>
          <a:lstStyle/>
          <a:p>
            <a:r>
              <a:rPr kumimoji="1" lang="ja-JP" altLang="en-US" dirty="0" smtClean="0"/>
              <a:t>課題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7224" y="982952"/>
            <a:ext cx="10655685" cy="5459412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>
                <a:solidFill>
                  <a:schemeClr val="tx1"/>
                </a:solidFill>
                <a:latin typeface="+mn-ea"/>
              </a:rPr>
              <a:t>セキュリティが不安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+mn-ea"/>
              </a:rPr>
              <a:t>…</a:t>
            </a:r>
          </a:p>
          <a:p>
            <a:pPr marL="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→（カード）重要情報は、医療機関のみが閲覧・更新可能なため、第三者に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　　　　不正に情報が渡ることを防ぐ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　（スマートフォン）アプリ</a:t>
            </a:r>
            <a:r>
              <a:rPr lang="ja-JP" altLang="en-US" sz="2400" dirty="0">
                <a:solidFill>
                  <a:schemeClr val="tx1"/>
                </a:solidFill>
              </a:rPr>
              <a:t>起動時にカード番号と</a:t>
            </a:r>
            <a:r>
              <a:rPr lang="ja-JP" altLang="ja-JP" sz="2400" dirty="0">
                <a:solidFill>
                  <a:schemeClr val="tx1"/>
                </a:solidFill>
              </a:rPr>
              <a:t>パスワード</a:t>
            </a:r>
            <a:r>
              <a:rPr lang="ja-JP" altLang="en-US" sz="2400" dirty="0">
                <a:solidFill>
                  <a:schemeClr val="tx1"/>
                </a:solidFill>
              </a:rPr>
              <a:t>を</a:t>
            </a:r>
            <a:r>
              <a:rPr lang="ja-JP" altLang="en-US" sz="2400" dirty="0" smtClean="0">
                <a:solidFill>
                  <a:schemeClr val="tx1"/>
                </a:solidFill>
              </a:rPr>
              <a:t>入力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　　　　　　生体認証も使えるため、厳重な本人確認を行うことが出来る。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　　　　　　家族</a:t>
            </a:r>
            <a:r>
              <a:rPr lang="ja-JP" altLang="en-US" sz="2400" dirty="0">
                <a:solidFill>
                  <a:schemeClr val="tx1"/>
                </a:solidFill>
              </a:rPr>
              <a:t>で使用する場合には、別途家族用のパスワードを設定</a:t>
            </a:r>
            <a:r>
              <a:rPr lang="ja-JP" altLang="en-US" sz="2400" dirty="0" smtClean="0">
                <a:solidFill>
                  <a:schemeClr val="tx1"/>
                </a:solidFill>
              </a:rPr>
              <a:t>可能。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solidFill>
                  <a:schemeClr val="tx1"/>
                </a:solidFill>
              </a:rPr>
              <a:t>　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万が一、カードやスマートフォン紛失時には、スマートフォンからも機能停止が可能。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kumimoji="1" lang="en-US" altLang="ja-JP" sz="2400" dirty="0" smtClean="0"/>
          </a:p>
          <a:p>
            <a:r>
              <a:rPr lang="ja-JP" altLang="en-US" sz="2400" dirty="0" smtClean="0">
                <a:solidFill>
                  <a:schemeClr val="tx1"/>
                </a:solidFill>
              </a:rPr>
              <a:t>スマートフォンがない人は主要機能が使えないのでは</a:t>
            </a:r>
            <a:r>
              <a:rPr lang="en-US" altLang="ja-JP" sz="2400" dirty="0" smtClean="0">
                <a:solidFill>
                  <a:schemeClr val="tx1"/>
                </a:solidFill>
              </a:rPr>
              <a:t>…</a:t>
            </a:r>
            <a:r>
              <a:rPr lang="ja-JP" altLang="en-US" sz="2400" dirty="0" smtClean="0">
                <a:solidFill>
                  <a:schemeClr val="tx1"/>
                </a:solidFill>
              </a:rPr>
              <a:t>？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→医療機関や保健所、役所等に、カード専用の閲覧機械を設置。スマート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　フォンを持たない高齢者等でも、身近で簡単にカード情報の閲覧が可能。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endParaRPr kumimoji="1" lang="ja-JP" altLang="en-US" sz="24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2866">
            <a:off x="10855137" y="4767332"/>
            <a:ext cx="955994" cy="1907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87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91831" y="1935826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 smtClean="0"/>
              <a:t>　現代は</a:t>
            </a:r>
            <a:r>
              <a:rPr kumimoji="1" lang="en-US" altLang="ja-JP" sz="2400" dirty="0" smtClean="0"/>
              <a:t>IT</a:t>
            </a:r>
            <a:r>
              <a:rPr kumimoji="1" lang="ja-JP" altLang="en-US" sz="2400" dirty="0" smtClean="0"/>
              <a:t>化が進み、お金のやり取りも電子化されている。医療においても少しずつ</a:t>
            </a:r>
            <a:r>
              <a:rPr kumimoji="1" lang="en-US" altLang="ja-JP" sz="2400" dirty="0" smtClean="0"/>
              <a:t>IT</a:t>
            </a:r>
            <a:r>
              <a:rPr lang="ja-JP" altLang="en-US" sz="2400" dirty="0" smtClean="0"/>
              <a:t>が関わりだしたが、医療機関側で用いるものが多く利用者側で実感する機会が少ない。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 smtClean="0"/>
              <a:t>　今後利用者側も</a:t>
            </a:r>
            <a:r>
              <a:rPr lang="en-US" altLang="ja-JP" sz="2400" dirty="0" smtClean="0"/>
              <a:t>IT</a:t>
            </a:r>
            <a:r>
              <a:rPr lang="ja-JP" altLang="en-US" sz="2400" dirty="0" smtClean="0"/>
              <a:t>の恩恵を受け、より快適に医療にまつわるサービスを利用できる社会になることを願う。</a:t>
            </a:r>
          </a:p>
          <a:p>
            <a:pPr marL="0" indent="0">
              <a:buNone/>
            </a:pPr>
            <a:r>
              <a:rPr lang="ja-JP" altLang="en-US" sz="2400" dirty="0" smtClean="0"/>
              <a:t>　</a:t>
            </a:r>
            <a:endParaRPr lang="en-US" altLang="ja-JP" sz="2400" dirty="0" smtClean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150" y="4641270"/>
            <a:ext cx="1631165" cy="1953491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1806" y="4641271"/>
            <a:ext cx="2146693" cy="195349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6231" y="4821378"/>
            <a:ext cx="1622645" cy="1773382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181" y="4821378"/>
            <a:ext cx="1948773" cy="1773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23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312</TotalTime>
  <Words>907</Words>
  <Application>Microsoft Office PowerPoint</Application>
  <PresentationFormat>ワイド画面</PresentationFormat>
  <Paragraphs>119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メイリオ</vt:lpstr>
      <vt:lpstr>Arial</vt:lpstr>
      <vt:lpstr>Trebuchet MS</vt:lpstr>
      <vt:lpstr>Wingdings 3</vt:lpstr>
      <vt:lpstr>ファセット</vt:lpstr>
      <vt:lpstr>医療管理カード連携システムMediCa</vt:lpstr>
      <vt:lpstr>概要</vt:lpstr>
      <vt:lpstr>システムの仕組</vt:lpstr>
      <vt:lpstr>機能（カード）</vt:lpstr>
      <vt:lpstr>機能（スマートフォン①）</vt:lpstr>
      <vt:lpstr>機能（スマートフォン②）</vt:lpstr>
      <vt:lpstr>利点 　医療関連のデータを一括管理し、身近に確認できるようにすることで… </vt:lpstr>
      <vt:lpstr>課題</vt:lpstr>
      <vt:lpstr>まとめ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医療管理カード連携システムMediCa</dc:title>
  <dc:creator>原田　直哉</dc:creator>
  <cp:lastModifiedBy>佐藤　里咲</cp:lastModifiedBy>
  <cp:revision>45</cp:revision>
  <dcterms:created xsi:type="dcterms:W3CDTF">2020-09-16T05:47:01Z</dcterms:created>
  <dcterms:modified xsi:type="dcterms:W3CDTF">2020-09-24T01:24:15Z</dcterms:modified>
</cp:coreProperties>
</file>