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67" r:id="rId5"/>
    <p:sldId id="287" r:id="rId6"/>
    <p:sldId id="281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114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4DD4C0-2795-45DF-B0F1-F170D7AB8F26}" type="datetime1">
              <a:rPr lang="ja-JP" altLang="en-US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2020/9/28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ja-JP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‹#›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2E526ABA-11DB-45A7-8A76-64929DA7770B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kumimoji="1" lang="ja-JP" altLang="en-US" dirty="0"/>
              <a:t>マスター テキストの書式設定</a:t>
            </a:r>
            <a:endParaRPr lang="ja-JP" altLang="en-US" dirty="0"/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7FB667E1-E601-4AAF-B95C-B25720D70A60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4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15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76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27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95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80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4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1618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671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081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6778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784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996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288443-CEEE-47D6-B299-2DB5803A5A6F}" type="datetime1">
              <a:rPr lang="ja-JP" altLang="en-US" smtClean="0"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382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5F8E72-444A-424F-BE78-8F988CCAA528}" type="datetime1">
              <a:rPr lang="ja-JP" altLang="en-US" smtClean="0"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1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970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2427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33283-70DE-4EBA-A59D-94B785FEE4DA}" type="datetime1">
              <a:rPr lang="ja-JP" altLang="en-US" smtClean="0"/>
              <a:t>2020/9/28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altLang="ja-JP" smtClean="0"/>
              <a:t>‹#›</a:t>
            </a:fld>
            <a:endParaRPr lang="ja-JP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CCE940-3F16-4E68-95E6-22CD0A66C5D7}" type="datetime1">
              <a:rPr lang="ja-JP" altLang="en-US" smtClean="0"/>
              <a:t>2020/9/28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ja-JP" smtClean="0"/>
              <a:t>‹#›</a:t>
            </a:fld>
            <a:endParaRPr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0956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707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47161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13EA1-2ED3-4C7D-A74A-767367C6FF73}" type="datetime1">
              <a:rPr lang="ja-JP" altLang="en-US" smtClean="0"/>
              <a:pPr/>
              <a:t>2020/9/28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0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免許始動制御装置</a:t>
            </a:r>
            <a:endParaRPr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sz="2400" dirty="0"/>
              <a:t>～みんなが楽しい車社会を過ごすために～</a:t>
            </a:r>
            <a:endParaRPr lang="en-US" altLang="ja-JP" dirty="0"/>
          </a:p>
          <a:p>
            <a:pPr algn="r" rtl="0"/>
            <a:r>
              <a:rPr lang="en-US" altLang="ja-JP" dirty="0"/>
              <a:t>2020/09/25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目次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経緯</a:t>
            </a:r>
          </a:p>
          <a:p>
            <a:pPr rtl="0"/>
            <a:r>
              <a:rPr lang="ja-JP" altLang="en-US" dirty="0"/>
              <a:t>目的</a:t>
            </a:r>
            <a:endParaRPr lang="en-US" altLang="ja-JP" dirty="0"/>
          </a:p>
          <a:p>
            <a:pPr rtl="0"/>
            <a:r>
              <a:rPr lang="ja-JP" altLang="en-US" dirty="0"/>
              <a:t>方法</a:t>
            </a:r>
            <a:endParaRPr lang="en-US" altLang="ja-JP" dirty="0"/>
          </a:p>
          <a:p>
            <a:pPr marL="0" indent="0" rtl="0">
              <a:buNone/>
            </a:pP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期待できる効果</a:t>
            </a:r>
          </a:p>
          <a:p>
            <a:pPr rtl="0"/>
            <a:r>
              <a:rPr lang="ja-JP" altLang="en-US" dirty="0"/>
              <a:t>まとめ </a:t>
            </a:r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経緯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287ECE-95BA-400F-8E9C-6EEBF5107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9601196" cy="2632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dirty="0">
                <a:latin typeface="+mj-ea"/>
                <a:ea typeface="+mj-ea"/>
              </a:rPr>
              <a:t>近年、話題になっている</a:t>
            </a:r>
            <a:r>
              <a:rPr lang="en-US" altLang="ja-JP" sz="1800" dirty="0">
                <a:latin typeface="+mj-ea"/>
                <a:ea typeface="+mj-ea"/>
              </a:rPr>
              <a:t>『</a:t>
            </a:r>
            <a:r>
              <a:rPr lang="ja-JP" altLang="en-US" sz="1800" dirty="0">
                <a:latin typeface="+mj-ea"/>
                <a:ea typeface="+mj-ea"/>
              </a:rPr>
              <a:t>あおり運転</a:t>
            </a:r>
            <a:r>
              <a:rPr lang="en-US" altLang="ja-JP" sz="1800" dirty="0">
                <a:latin typeface="+mj-ea"/>
                <a:ea typeface="+mj-ea"/>
              </a:rPr>
              <a:t>』</a:t>
            </a:r>
            <a:r>
              <a:rPr lang="ja-JP" altLang="en-US" sz="1800" dirty="0">
                <a:latin typeface="+mj-ea"/>
                <a:ea typeface="+mj-ea"/>
              </a:rPr>
              <a:t>。テレビであおり運転の判決を見て、検察側の</a:t>
            </a:r>
            <a:r>
              <a:rPr lang="en-US" altLang="ja-JP" sz="1800" dirty="0">
                <a:latin typeface="+mj-ea"/>
                <a:ea typeface="+mj-ea"/>
              </a:rPr>
              <a:t>3</a:t>
            </a:r>
            <a:r>
              <a:rPr lang="ja-JP" altLang="en-US" sz="1800" dirty="0">
                <a:latin typeface="+mj-ea"/>
                <a:ea typeface="+mj-ea"/>
              </a:rPr>
              <a:t>年</a:t>
            </a:r>
            <a:r>
              <a:rPr lang="en-US" altLang="ja-JP" sz="1800" dirty="0">
                <a:latin typeface="+mj-ea"/>
                <a:ea typeface="+mj-ea"/>
              </a:rPr>
              <a:t>8</a:t>
            </a:r>
            <a:r>
              <a:rPr lang="ja-JP" altLang="en-US" sz="1800" dirty="0">
                <a:latin typeface="+mj-ea"/>
                <a:ea typeface="+mj-ea"/>
              </a:rPr>
              <a:t>ヶ月という短い求刑を見て愕然としました。</a:t>
            </a:r>
            <a:endParaRPr lang="en-US" altLang="ja-JP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ja-JP" sz="1800" dirty="0">
                <a:latin typeface="+mj-ea"/>
                <a:ea typeface="+mj-ea"/>
              </a:rPr>
              <a:t>『</a:t>
            </a:r>
            <a:r>
              <a:rPr lang="ja-JP" altLang="en-US" sz="1800" dirty="0">
                <a:latin typeface="+mj-ea"/>
                <a:ea typeface="+mj-ea"/>
              </a:rPr>
              <a:t>危険な運転をする人がいなくなってほしい</a:t>
            </a:r>
            <a:r>
              <a:rPr lang="en-US" altLang="ja-JP" sz="1800" dirty="0">
                <a:latin typeface="+mj-ea"/>
                <a:ea typeface="+mj-ea"/>
              </a:rPr>
              <a:t>』</a:t>
            </a:r>
            <a:r>
              <a:rPr lang="ja-JP" altLang="en-US" sz="1800" dirty="0">
                <a:latin typeface="+mj-ea"/>
                <a:ea typeface="+mj-ea"/>
              </a:rPr>
              <a:t>、</a:t>
            </a:r>
            <a:r>
              <a:rPr lang="en-US" altLang="ja-JP" sz="1800" dirty="0">
                <a:latin typeface="+mj-ea"/>
                <a:ea typeface="+mj-ea"/>
              </a:rPr>
              <a:t>『</a:t>
            </a:r>
            <a:r>
              <a:rPr lang="ja-JP" altLang="en-US" sz="1800" dirty="0">
                <a:latin typeface="+mj-ea"/>
                <a:ea typeface="+mj-ea"/>
              </a:rPr>
              <a:t>車が好きなのでいずれは取りたくなると思う。</a:t>
            </a:r>
            <a:r>
              <a:rPr lang="en-US" altLang="ja-JP" sz="1800" dirty="0">
                <a:latin typeface="+mj-ea"/>
                <a:ea typeface="+mj-ea"/>
              </a:rPr>
              <a:t>』</a:t>
            </a:r>
            <a:r>
              <a:rPr lang="ja-JP" altLang="en-US" sz="1800" dirty="0">
                <a:latin typeface="+mj-ea"/>
                <a:ea typeface="+mj-ea"/>
              </a:rPr>
              <a:t>など宮崎被告の反省をしないコメントは、まさに自分本位なもので、周りのドライバーがいくら注意しながら運転しても防げるものではありません。このようなタイプの人間は、例え免許を持っていなくても</a:t>
            </a:r>
            <a:r>
              <a:rPr lang="en-US" altLang="ja-JP" sz="1800" dirty="0">
                <a:latin typeface="+mj-ea"/>
                <a:ea typeface="+mj-ea"/>
              </a:rPr>
              <a:t>【</a:t>
            </a:r>
            <a:r>
              <a:rPr lang="ja-JP" altLang="en-US" sz="1800" dirty="0">
                <a:latin typeface="+mj-ea"/>
                <a:ea typeface="+mj-ea"/>
              </a:rPr>
              <a:t>バレなければ車の運転をするだろう・・・</a:t>
            </a:r>
            <a:r>
              <a:rPr lang="en-US" altLang="ja-JP" sz="1800" dirty="0">
                <a:latin typeface="+mj-ea"/>
                <a:ea typeface="+mj-ea"/>
              </a:rPr>
              <a:t>】</a:t>
            </a:r>
            <a:r>
              <a:rPr lang="ja-JP" altLang="en-US" sz="1800" dirty="0">
                <a:latin typeface="+mj-ea"/>
                <a:ea typeface="+mj-ea"/>
              </a:rPr>
              <a:t>と思い、アイデアを考えました。</a:t>
            </a:r>
            <a:endParaRPr lang="en-US" altLang="ja-JP" sz="1800" dirty="0">
              <a:latin typeface="+mj-ea"/>
              <a:ea typeface="+mj-ea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24216F6-0344-4744-82B7-FF0ED7B87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6310745" cy="576262"/>
          </a:xfrm>
        </p:spPr>
        <p:txBody>
          <a:bodyPr/>
          <a:lstStyle/>
          <a:p>
            <a:r>
              <a:rPr lang="ja-JP" altLang="en-US" dirty="0"/>
              <a:t>なぜ、このアイデアを思いついたのか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rtlCol="0" anchor="b">
            <a:normAutofit/>
          </a:bodyPr>
          <a:lstStyle/>
          <a:p>
            <a:pPr rtl="0"/>
            <a:r>
              <a:rPr lang="ja-JP" altLang="en-US" dirty="0"/>
              <a:t>目的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50000"/>
              </a:lnSpc>
            </a:pPr>
            <a:r>
              <a:rPr lang="ja-JP" altLang="en-US" sz="1800" dirty="0">
                <a:latin typeface="+mj-ea"/>
                <a:ea typeface="+mj-ea"/>
              </a:rPr>
              <a:t>危険な運転をするドライバーを一人でも減らし、</a:t>
            </a:r>
            <a:r>
              <a:rPr lang="ja-JP" altLang="en-US" sz="1800" dirty="0">
                <a:solidFill>
                  <a:srgbClr val="C00000"/>
                </a:solidFill>
                <a:latin typeface="+mj-ea"/>
                <a:ea typeface="+mj-ea"/>
              </a:rPr>
              <a:t>免許の不所持、不携帯者が運転できない</a:t>
            </a:r>
            <a:r>
              <a:rPr lang="ja-JP" altLang="en-US" sz="1800" dirty="0">
                <a:latin typeface="+mj-ea"/>
                <a:ea typeface="+mj-ea"/>
              </a:rPr>
              <a:t>（させてはいけない）環境をつくり、一般市民の安全の確保する。</a:t>
            </a:r>
            <a:endParaRPr lang="en-US" altLang="ja-JP" sz="1800" dirty="0">
              <a:latin typeface="+mj-ea"/>
              <a:ea typeface="+mj-ea"/>
            </a:endParaRPr>
          </a:p>
          <a:p>
            <a:pPr rtl="0">
              <a:lnSpc>
                <a:spcPct val="150000"/>
              </a:lnSpc>
            </a:pPr>
            <a:r>
              <a:rPr lang="ja-JP" altLang="en-US" sz="1800" dirty="0">
                <a:latin typeface="+mj-ea"/>
                <a:ea typeface="+mj-ea"/>
              </a:rPr>
              <a:t>また、運転するドライバー自身が</a:t>
            </a:r>
            <a:r>
              <a:rPr lang="ja-JP" altLang="en-US" sz="1800" dirty="0">
                <a:solidFill>
                  <a:srgbClr val="C00000"/>
                </a:solidFill>
                <a:latin typeface="+mj-ea"/>
                <a:ea typeface="+mj-ea"/>
              </a:rPr>
              <a:t>安全運転をしなければならないという意識付け</a:t>
            </a:r>
            <a:r>
              <a:rPr lang="ja-JP" altLang="en-US" sz="1800" dirty="0">
                <a:latin typeface="+mj-ea"/>
                <a:ea typeface="+mj-ea"/>
              </a:rPr>
              <a:t>をする。</a:t>
            </a:r>
          </a:p>
        </p:txBody>
      </p:sp>
      <p:pic>
        <p:nvPicPr>
          <p:cNvPr id="5" name="図 4" descr="人, 屋内, 車, 持つ が含まれている画像&#10;&#10;自動的に生成された説明">
            <a:extLst>
              <a:ext uri="{FF2B5EF4-FFF2-40B4-BE49-F238E27FC236}">
                <a16:creationId xmlns:a16="http://schemas.microsoft.com/office/drawing/2014/main" id="{1976BA91-1E4C-44E4-A738-B75CCF392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9932" b="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rtlCol="0" anchor="b">
            <a:normAutofit/>
          </a:bodyPr>
          <a:lstStyle/>
          <a:p>
            <a:pPr rtl="0"/>
            <a:r>
              <a:rPr lang="ja-JP" altLang="en-US" sz="4800" dirty="0"/>
              <a:t>方法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latin typeface="+mj-ea"/>
                <a:ea typeface="+mj-ea"/>
              </a:rPr>
              <a:t>車のエンジンを掛ける時、必ず</a:t>
            </a:r>
            <a:r>
              <a:rPr lang="ja-JP" altLang="en-US" sz="1800" dirty="0">
                <a:solidFill>
                  <a:srgbClr val="C00000"/>
                </a:solidFill>
                <a:latin typeface="+mj-ea"/>
                <a:ea typeface="+mj-ea"/>
              </a:rPr>
              <a:t>免許証を差し込み</a:t>
            </a:r>
            <a:r>
              <a:rPr lang="ja-JP" altLang="en-US" sz="1800" dirty="0">
                <a:latin typeface="+mj-ea"/>
                <a:ea typeface="+mj-ea"/>
              </a:rPr>
              <a:t>認証させる。さらに</a:t>
            </a:r>
            <a:r>
              <a:rPr lang="ja-JP" altLang="en-US" sz="1800" dirty="0">
                <a:solidFill>
                  <a:srgbClr val="C00000"/>
                </a:solidFill>
                <a:latin typeface="+mj-ea"/>
                <a:ea typeface="+mj-ea"/>
              </a:rPr>
              <a:t>指紋認証も行い</a:t>
            </a:r>
            <a:r>
              <a:rPr lang="ja-JP" altLang="en-US" sz="1800" dirty="0">
                <a:latin typeface="+mj-ea"/>
                <a:ea typeface="+mj-ea"/>
              </a:rPr>
              <a:t>二段階で確認を行う。 </a:t>
            </a:r>
            <a:endParaRPr lang="en-US" altLang="ja-JP" sz="1800" dirty="0">
              <a:latin typeface="+mj-ea"/>
              <a:ea typeface="+mj-ea"/>
            </a:endParaRPr>
          </a:p>
          <a:p>
            <a:pPr rtl="0"/>
            <a:r>
              <a:rPr lang="ja-JP" altLang="en-US" sz="1800" dirty="0">
                <a:latin typeface="+mj-ea"/>
                <a:ea typeface="+mj-ea"/>
              </a:rPr>
              <a:t>予め登録してあるデータベースと照らし合わせ、</a:t>
            </a:r>
            <a:r>
              <a:rPr lang="ja-JP" altLang="en-US" sz="1800" dirty="0">
                <a:solidFill>
                  <a:srgbClr val="C00000"/>
                </a:solidFill>
                <a:latin typeface="+mj-ea"/>
                <a:ea typeface="+mj-ea"/>
              </a:rPr>
              <a:t>適合された車だけエンジンが始動</a:t>
            </a:r>
            <a:r>
              <a:rPr lang="ja-JP" altLang="en-US" sz="1800" dirty="0">
                <a:latin typeface="+mj-ea"/>
                <a:ea typeface="+mj-ea"/>
              </a:rPr>
              <a:t>する仕組みにする。 </a:t>
            </a:r>
            <a:endParaRPr lang="en-US" altLang="ja-JP" sz="1800" dirty="0">
              <a:latin typeface="+mj-ea"/>
              <a:ea typeface="+mj-ea"/>
            </a:endParaRPr>
          </a:p>
          <a:p>
            <a:pPr marL="0" indent="0" rtl="0">
              <a:buNone/>
            </a:pPr>
            <a:r>
              <a:rPr lang="en-US" altLang="ja-JP" sz="1800" dirty="0">
                <a:latin typeface="+mj-ea"/>
                <a:ea typeface="+mj-ea"/>
              </a:rPr>
              <a:t>※</a:t>
            </a:r>
            <a:r>
              <a:rPr lang="ja-JP" altLang="en-US" sz="1800" dirty="0">
                <a:latin typeface="+mj-ea"/>
                <a:ea typeface="+mj-ea"/>
              </a:rPr>
              <a:t>免許始動制御装置が付いていない車は販売できないようにする。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76BA91-1E4C-44E4-A738-B75CCF392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6086" b="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7DF4D7DD-1C94-457C-A4FD-D510C31BF05E}"/>
              </a:ext>
            </a:extLst>
          </p:cNvPr>
          <p:cNvSpPr/>
          <p:nvPr/>
        </p:nvSpPr>
        <p:spPr>
          <a:xfrm>
            <a:off x="7055427" y="3153832"/>
            <a:ext cx="2337955" cy="11376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82E6C7-F730-468C-A0E2-E81A4ABFF1D7}"/>
              </a:ext>
            </a:extLst>
          </p:cNvPr>
          <p:cNvSpPr/>
          <p:nvPr/>
        </p:nvSpPr>
        <p:spPr>
          <a:xfrm>
            <a:off x="6700237" y="4448800"/>
            <a:ext cx="3135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>
                <a:ln w="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ここに免許証を</a:t>
            </a:r>
            <a:endParaRPr lang="en-US" altLang="ja-JP" sz="3600" b="0" cap="none" spc="0" dirty="0">
              <a:ln w="0">
                <a:solidFill>
                  <a:schemeClr val="accent4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ja-JP" altLang="en-US" sz="3600" b="0" cap="none" spc="0" dirty="0">
                <a:ln w="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差し込む</a:t>
            </a:r>
          </a:p>
        </p:txBody>
      </p:sp>
    </p:spTree>
    <p:extLst>
      <p:ext uri="{BB962C8B-B14F-4D97-AF65-F5344CB8AC3E}">
        <p14:creationId xmlns:p14="http://schemas.microsoft.com/office/powerpoint/2010/main" val="39345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期待できる効果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1DA6FC1-0DDC-48A1-BC8B-2C909CED7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>
                <a:latin typeface="+mj-ea"/>
                <a:ea typeface="+mj-ea"/>
              </a:rPr>
              <a:t>安全運転をするという、</a:t>
            </a:r>
            <a:r>
              <a:rPr lang="ja-JP" altLang="en-US" sz="1800" dirty="0">
                <a:solidFill>
                  <a:srgbClr val="0070C0"/>
                </a:solidFill>
                <a:latin typeface="+mj-ea"/>
                <a:ea typeface="+mj-ea"/>
              </a:rPr>
              <a:t>ドライバーの意識付け</a:t>
            </a:r>
            <a:r>
              <a:rPr lang="ja-JP" altLang="en-US" sz="1800" dirty="0">
                <a:latin typeface="+mj-ea"/>
                <a:ea typeface="+mj-ea"/>
              </a:rPr>
              <a:t>。</a:t>
            </a:r>
            <a:endParaRPr lang="en-US" altLang="ja-JP" sz="1800" i="0" dirty="0">
              <a:effectLst/>
              <a:latin typeface="+mj-ea"/>
              <a:ea typeface="+mj-ea"/>
            </a:endParaRPr>
          </a:p>
          <a:p>
            <a:pPr algn="l" rtl="0"/>
            <a:r>
              <a:rPr lang="ja-JP" altLang="en-US" sz="1800" i="0" dirty="0">
                <a:effectLst/>
                <a:latin typeface="+mj-ea"/>
                <a:ea typeface="+mj-ea"/>
              </a:rPr>
              <a:t>免許期限失効者の運転撲滅。免許不携帯者による運転の撲滅。</a:t>
            </a:r>
            <a:endParaRPr lang="en-US" altLang="ja-JP" sz="1800" i="0" dirty="0">
              <a:effectLst/>
              <a:latin typeface="+mj-ea"/>
              <a:ea typeface="+mj-ea"/>
            </a:endParaRPr>
          </a:p>
          <a:p>
            <a:pPr algn="l" rtl="0"/>
            <a:r>
              <a:rPr lang="ja-JP" altLang="en-US" sz="1800" dirty="0">
                <a:latin typeface="+mj-ea"/>
                <a:ea typeface="+mj-ea"/>
              </a:rPr>
              <a:t>警察の方の</a:t>
            </a:r>
            <a:r>
              <a:rPr lang="en-US" altLang="ja-JP" sz="1800" dirty="0">
                <a:latin typeface="+mj-ea"/>
                <a:ea typeface="+mj-ea"/>
              </a:rPr>
              <a:t>【</a:t>
            </a:r>
            <a:r>
              <a:rPr lang="ja-JP" altLang="en-US" sz="1800" dirty="0">
                <a:latin typeface="+mj-ea"/>
                <a:ea typeface="+mj-ea"/>
              </a:rPr>
              <a:t>免許の照合時間</a:t>
            </a:r>
            <a:r>
              <a:rPr lang="en-US" altLang="ja-JP" sz="1800" dirty="0">
                <a:latin typeface="+mj-ea"/>
                <a:ea typeface="+mj-ea"/>
              </a:rPr>
              <a:t>】</a:t>
            </a:r>
            <a:r>
              <a:rPr lang="ja-JP" altLang="en-US" sz="1800" dirty="0">
                <a:latin typeface="+mj-ea"/>
                <a:ea typeface="+mj-ea"/>
              </a:rPr>
              <a:t>の削減。</a:t>
            </a:r>
            <a:endParaRPr lang="en-US" altLang="ja-JP" sz="1800" i="0" dirty="0">
              <a:effectLst/>
              <a:latin typeface="+mj-ea"/>
              <a:ea typeface="+mj-ea"/>
            </a:endParaRPr>
          </a:p>
          <a:p>
            <a:pPr algn="l" rtl="0"/>
            <a:r>
              <a:rPr lang="ja-JP" altLang="en-US" sz="1800" i="0" dirty="0">
                <a:effectLst/>
                <a:latin typeface="+mj-ea"/>
                <a:ea typeface="+mj-ea"/>
              </a:rPr>
              <a:t>ひき逃げ事故や重大な事故（事件）を起こした犯人を</a:t>
            </a:r>
            <a:r>
              <a:rPr lang="ja-JP" altLang="en-US" sz="1800" i="0" dirty="0">
                <a:solidFill>
                  <a:srgbClr val="0070C0"/>
                </a:solidFill>
                <a:effectLst/>
                <a:latin typeface="+mj-ea"/>
                <a:ea typeface="+mj-ea"/>
              </a:rPr>
              <a:t>確実に逃がさない</a:t>
            </a:r>
            <a:r>
              <a:rPr lang="ja-JP" altLang="en-US" sz="1800" i="0" dirty="0">
                <a:effectLst/>
                <a:latin typeface="+mj-ea"/>
                <a:ea typeface="+mj-ea"/>
              </a:rPr>
              <a:t>。</a:t>
            </a:r>
            <a:endParaRPr lang="en-US" altLang="ja-JP" sz="1800" dirty="0">
              <a:latin typeface="+mj-ea"/>
              <a:ea typeface="+mj-ea"/>
            </a:endParaRPr>
          </a:p>
          <a:p>
            <a:pPr algn="l" rtl="0"/>
            <a:r>
              <a:rPr lang="ja-JP" altLang="en-US" sz="1800" i="0" dirty="0">
                <a:effectLst/>
                <a:latin typeface="+mj-ea"/>
                <a:ea typeface="+mj-ea"/>
              </a:rPr>
              <a:t>一般市民の</a:t>
            </a:r>
            <a:r>
              <a:rPr lang="ja-JP" altLang="en-US" sz="1800" i="0" dirty="0">
                <a:solidFill>
                  <a:srgbClr val="0070C0"/>
                </a:solidFill>
                <a:effectLst/>
                <a:latin typeface="+mj-ea"/>
                <a:ea typeface="+mj-ea"/>
              </a:rPr>
              <a:t>安全の確保</a:t>
            </a:r>
            <a:r>
              <a:rPr lang="ja-JP" altLang="en-US" sz="1800" i="0" dirty="0">
                <a:effectLst/>
                <a:latin typeface="+mj-ea"/>
                <a:ea typeface="+mj-ea"/>
              </a:rPr>
              <a:t>。</a:t>
            </a:r>
            <a:endParaRPr lang="en-US" altLang="ja-JP" sz="1800" i="0" dirty="0">
              <a:effectLst/>
              <a:latin typeface="+mj-ea"/>
              <a:ea typeface="+mj-ea"/>
            </a:endParaRPr>
          </a:p>
          <a:p>
            <a:pPr algn="l" rtl="0"/>
            <a:r>
              <a:rPr lang="ja-JP" altLang="en-US" sz="1800" i="0" dirty="0">
                <a:effectLst/>
                <a:latin typeface="+mj-ea"/>
                <a:ea typeface="+mj-ea"/>
              </a:rPr>
              <a:t>免許始動制御装置を普及させることで、車業界の活性化や経済効果も見込めます。</a:t>
            </a:r>
            <a:r>
              <a:rPr lang="ja-JP" altLang="en-US" sz="1800" dirty="0">
                <a:latin typeface="+mj-ea"/>
                <a:ea typeface="+mj-ea"/>
              </a:rPr>
              <a:t>現在、日本の車の台数は</a:t>
            </a:r>
            <a:r>
              <a:rPr lang="en-US" altLang="ja-JP" sz="1800" i="0" dirty="0">
                <a:effectLst/>
                <a:latin typeface="+mj-ea"/>
                <a:ea typeface="+mj-ea"/>
              </a:rPr>
              <a:t>7662</a:t>
            </a:r>
            <a:r>
              <a:rPr lang="ja-JP" altLang="en-US" sz="1800" dirty="0">
                <a:latin typeface="+mj-ea"/>
                <a:ea typeface="+mj-ea"/>
              </a:rPr>
              <a:t>万台。仮に</a:t>
            </a:r>
            <a:r>
              <a:rPr lang="en-US" altLang="ja-JP" sz="1800" dirty="0">
                <a:latin typeface="+mj-ea"/>
                <a:ea typeface="+mj-ea"/>
              </a:rPr>
              <a:t>1</a:t>
            </a:r>
            <a:r>
              <a:rPr lang="ja-JP" altLang="en-US" sz="1800" dirty="0">
                <a:latin typeface="+mj-ea"/>
                <a:ea typeface="+mj-ea"/>
              </a:rPr>
              <a:t>万円でこの装置を販売しても、稼働していない車が</a:t>
            </a:r>
            <a:r>
              <a:rPr lang="en-US" altLang="ja-JP" sz="1800" dirty="0">
                <a:latin typeface="+mj-ea"/>
                <a:ea typeface="+mj-ea"/>
              </a:rPr>
              <a:t>3</a:t>
            </a:r>
            <a:r>
              <a:rPr lang="ja-JP" altLang="en-US" sz="1800" dirty="0">
                <a:latin typeface="+mj-ea"/>
                <a:ea typeface="+mj-ea"/>
              </a:rPr>
              <a:t>分の</a:t>
            </a:r>
            <a:r>
              <a:rPr lang="en-US" altLang="ja-JP" sz="1800" dirty="0">
                <a:latin typeface="+mj-ea"/>
                <a:ea typeface="+mj-ea"/>
              </a:rPr>
              <a:t>1</a:t>
            </a:r>
            <a:r>
              <a:rPr lang="ja-JP" altLang="en-US" sz="1800" dirty="0">
                <a:latin typeface="+mj-ea"/>
                <a:ea typeface="+mj-ea"/>
              </a:rPr>
              <a:t>と考えても、</a:t>
            </a:r>
            <a:r>
              <a:rPr lang="en-US" altLang="ja-JP" sz="1800" dirty="0">
                <a:latin typeface="+mj-ea"/>
                <a:ea typeface="+mj-ea"/>
              </a:rPr>
              <a:t>7662</a:t>
            </a:r>
            <a:r>
              <a:rPr lang="ja-JP" altLang="en-US" sz="1800" dirty="0">
                <a:latin typeface="+mj-ea"/>
                <a:ea typeface="+mj-ea"/>
              </a:rPr>
              <a:t>万</a:t>
            </a:r>
            <a:r>
              <a:rPr lang="en-US" altLang="ja-JP" sz="1800" dirty="0">
                <a:latin typeface="+mj-ea"/>
                <a:ea typeface="+mj-ea"/>
              </a:rPr>
              <a:t>×3</a:t>
            </a:r>
            <a:r>
              <a:rPr lang="ja-JP" altLang="en-US" sz="1800" dirty="0">
                <a:latin typeface="+mj-ea"/>
                <a:ea typeface="+mj-ea"/>
              </a:rPr>
              <a:t>分の</a:t>
            </a:r>
            <a:r>
              <a:rPr lang="en-US" altLang="ja-JP" sz="1800" dirty="0">
                <a:latin typeface="+mj-ea"/>
                <a:ea typeface="+mj-ea"/>
              </a:rPr>
              <a:t>2</a:t>
            </a:r>
            <a:r>
              <a:rPr lang="ja-JP" altLang="en-US" sz="1800" dirty="0">
                <a:latin typeface="+mj-ea"/>
                <a:ea typeface="+mj-ea"/>
              </a:rPr>
              <a:t>*</a:t>
            </a:r>
            <a:r>
              <a:rPr lang="en-US" altLang="ja-JP" sz="1800" dirty="0">
                <a:latin typeface="+mj-ea"/>
                <a:ea typeface="+mj-ea"/>
              </a:rPr>
              <a:t>10,000</a:t>
            </a:r>
            <a:r>
              <a:rPr lang="ja-JP" altLang="en-US" sz="1800" dirty="0">
                <a:latin typeface="+mj-ea"/>
                <a:ea typeface="+mj-ea"/>
              </a:rPr>
              <a:t>円で、</a:t>
            </a:r>
            <a:r>
              <a:rPr lang="ja-JP" altLang="en-US" sz="1800" dirty="0">
                <a:solidFill>
                  <a:srgbClr val="0070C0"/>
                </a:solidFill>
                <a:latin typeface="+mj-ea"/>
                <a:ea typeface="+mj-ea"/>
              </a:rPr>
              <a:t>約</a:t>
            </a:r>
            <a:r>
              <a:rPr lang="en-US" altLang="ja-JP" sz="1800" dirty="0">
                <a:solidFill>
                  <a:srgbClr val="0070C0"/>
                </a:solidFill>
                <a:latin typeface="+mj-ea"/>
                <a:ea typeface="+mj-ea"/>
              </a:rPr>
              <a:t>5000</a:t>
            </a:r>
            <a:r>
              <a:rPr lang="ja-JP" altLang="en-US" sz="1800" dirty="0">
                <a:solidFill>
                  <a:srgbClr val="0070C0"/>
                </a:solidFill>
                <a:latin typeface="+mj-ea"/>
                <a:ea typeface="+mj-ea"/>
              </a:rPr>
              <a:t>億円の経済効果</a:t>
            </a:r>
            <a:r>
              <a:rPr lang="ja-JP" altLang="en-US" sz="1800" dirty="0">
                <a:latin typeface="+mj-ea"/>
                <a:ea typeface="+mj-ea"/>
              </a:rPr>
              <a:t>が見込めます。</a:t>
            </a:r>
            <a:endParaRPr lang="en-US" altLang="ja-JP" sz="1800" i="0" dirty="0">
              <a:effectLst/>
              <a:latin typeface="+mj-ea"/>
              <a:ea typeface="+mj-ea"/>
            </a:endParaRPr>
          </a:p>
          <a:p>
            <a:pPr marL="0" indent="0" algn="r" rtl="0">
              <a:buNone/>
            </a:pPr>
            <a:r>
              <a:rPr lang="ja-JP" altLang="en-US" sz="1800" dirty="0">
                <a:latin typeface="+mj-ea"/>
                <a:ea typeface="+mj-ea"/>
              </a:rPr>
              <a:t>このように、さまざまな効果が期待できます。</a:t>
            </a:r>
            <a:endParaRPr lang="en-US" altLang="ja-JP" sz="1800" i="0" dirty="0">
              <a:effectLst/>
              <a:latin typeface="+mj-ea"/>
              <a:ea typeface="+mj-ea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53331B92-47E4-4D57-A9BD-8A2EC55A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dirty="0"/>
              <a:t>終わりに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0E7C17E-A8ED-4EA3-9E78-8CBDD3B4D421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2951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1800" dirty="0"/>
              <a:t>利便性が良いことは決して悪いことではありません。</a:t>
            </a:r>
            <a:r>
              <a:rPr lang="ja-JP" altLang="en-US" sz="1800" dirty="0">
                <a:latin typeface="+mj-ea"/>
              </a:rPr>
              <a:t>様々な技術開発、製品開発が行われ、</a:t>
            </a:r>
            <a:endParaRPr lang="en-US" altLang="ja-JP" sz="1800" dirty="0">
              <a:latin typeface="+mj-ea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dirty="0">
                <a:latin typeface="+mj-ea"/>
              </a:rPr>
              <a:t>今の社会が産みだされていると思います。</a:t>
            </a:r>
            <a:r>
              <a:rPr lang="ja-JP" altLang="en-US" sz="1800" dirty="0"/>
              <a:t>再生可能エネルギーや福祉は利便性を追求し、</a:t>
            </a:r>
            <a:endParaRPr lang="en-US" altLang="ja-JP" sz="1800" dirty="0"/>
          </a:p>
          <a:p>
            <a:pPr algn="l">
              <a:lnSpc>
                <a:spcPct val="150000"/>
              </a:lnSpc>
            </a:pPr>
            <a:r>
              <a:rPr lang="ja-JP" altLang="en-US" sz="1800" dirty="0"/>
              <a:t>成功している最たる例だと思います。しかし同時に、社会が利便性を求めれば求めるほど、人間は欲を増し、傲慢になっていくような気がします。車の運転も同様です。</a:t>
            </a:r>
            <a:endParaRPr lang="en-US" altLang="ja-JP" sz="1800" dirty="0"/>
          </a:p>
          <a:p>
            <a:pPr algn="l">
              <a:lnSpc>
                <a:spcPct val="150000"/>
              </a:lnSpc>
            </a:pPr>
            <a:endParaRPr lang="en-US" altLang="ja-JP" sz="1800" dirty="0"/>
          </a:p>
          <a:p>
            <a:pPr algn="l">
              <a:lnSpc>
                <a:spcPct val="150000"/>
              </a:lnSpc>
            </a:pPr>
            <a:r>
              <a:rPr lang="ja-JP" altLang="en-US" sz="1800" dirty="0"/>
              <a:t>大切なことは、利便性に対して感謝し、</a:t>
            </a:r>
            <a:r>
              <a:rPr lang="ja-JP" altLang="en-US" sz="1800" dirty="0">
                <a:solidFill>
                  <a:srgbClr val="0070C0"/>
                </a:solidFill>
              </a:rPr>
              <a:t>適切に扱うこと</a:t>
            </a:r>
            <a:r>
              <a:rPr lang="ja-JP" altLang="en-US" sz="1800" dirty="0"/>
              <a:t>だと思います。 </a:t>
            </a:r>
            <a:endParaRPr lang="en-US" altLang="ja-JP" sz="1800" dirty="0"/>
          </a:p>
          <a:p>
            <a:pPr>
              <a:lnSpc>
                <a:spcPct val="150000"/>
              </a:lnSpc>
            </a:pPr>
            <a:r>
              <a:rPr lang="ja-JP" altLang="en-US" sz="1800" dirty="0"/>
              <a:t>～みんなが楽しい車社会を過ごすために～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565</Words>
  <Application>Microsoft Office PowerPoint</Application>
  <PresentationFormat>ワイド画面</PresentationFormat>
  <Paragraphs>44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ＭＳ Ｐ明朝</vt:lpstr>
      <vt:lpstr>Arial</vt:lpstr>
      <vt:lpstr>Garamond</vt:lpstr>
      <vt:lpstr>オーガニック</vt:lpstr>
      <vt:lpstr>免許始動制御装置</vt:lpstr>
      <vt:lpstr>目次</vt:lpstr>
      <vt:lpstr>経緯</vt:lpstr>
      <vt:lpstr>目的</vt:lpstr>
      <vt:lpstr>方法</vt:lpstr>
      <vt:lpstr>期待できる効果</vt:lpstr>
      <vt:lpstr>終わりに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免許始動制御装置</dc:title>
  <dc:creator>noeru</dc:creator>
  <cp:lastModifiedBy>noeru</cp:lastModifiedBy>
  <cp:revision>15</cp:revision>
  <dcterms:created xsi:type="dcterms:W3CDTF">2020-09-18T22:17:01Z</dcterms:created>
  <dcterms:modified xsi:type="dcterms:W3CDTF">2020-09-27T15:45:55Z</dcterms:modified>
</cp:coreProperties>
</file>