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67" autoAdjust="0"/>
    <p:restoredTop sz="52081" autoAdjust="0"/>
  </p:normalViewPr>
  <p:slideViewPr>
    <p:cSldViewPr snapToGrid="0">
      <p:cViewPr varScale="1">
        <p:scale>
          <a:sx n="41" d="100"/>
          <a:sy n="41" d="100"/>
        </p:scale>
        <p:origin x="11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B08A-F075-498B-8A0C-3D3593C79671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05463-B801-4EE5-AF8A-7F927D9989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34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私たちが開発したアプリは「わん！ウォーク」です。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昨年の夏も暑い日が続きました。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犬は、気温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度、湿度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以上で熱中症の危険性があると言われています。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皆様 道路などのアスファルトは気温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度で表面温度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度、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気温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度だと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度という高温になるということをご存知でしょうか？我々 人間は靴を履いていますが、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彼ら犬は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度を超えるアスファルトの上を裸足で歩くことになるのです。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結果、肉球を火傷し、病院に連れてこられるケースが年々増えています。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05463-B801-4EE5-AF8A-7F927D99898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そんな愛する家族を熱中症や火傷から守るために作られたのが、この「わん！ウォーク」です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このアプリには開発者用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を提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供している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OpenWeatherMap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オープン ウェザー マップ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を利用することで、天気情報を取得、設定画面で選んだ地域の天気、温度、湿度を表示。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また、それらの情報をもとに、肉球火傷予報も表示します。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肉球火傷予報には（安全、注意、危険の三種類があり、気温によって表示が変わります）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温度、湿度、そして肉球火傷予報を見ることで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散歩しても大丈夫かを確認することができます。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05463-B801-4EE5-AF8A-7F927D99898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42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アプリの使い方を説明します。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まず初めに、ホーム画面にある歯車ボタンを押し、犬の名前、画像、住んでいる地域を設定します。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05463-B801-4EE5-AF8A-7F927D99898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50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次に、ホーム画面にある散歩に行くボタンを押します。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この「わん！ウォーク」は、ワンちゃんの体調だけではなく 飼い主さんの体調にも考慮して作られています。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“散歩に行く”のボタンを押すと同時に、タイマーが作動し、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２０分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ごとにアラームが鳴り、水分補給を促します。この“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分”という時間は、夏の散歩時に水分補給が必要な適切な間隔とされています。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また、ストップウォッチも作動し、どれくらいの時間 散歩したのかを計測します。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05463-B801-4EE5-AF8A-7F927D99898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80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散歩に行く機能で計測した 時間、距離は記録表で見ることができます。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05463-B801-4EE5-AF8A-7F927D99898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54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今後の課題は、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による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マップのマーカー機能の実装です。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05463-B801-4EE5-AF8A-7F927D99898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6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この「わん！ウォーク」で、ワンちゃんとの 安心、安全なお散歩ライフを楽しんでほしいです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以上で発表を終わります。ありがとうございました。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05463-B801-4EE5-AF8A-7F927D99898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10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わん！ウォーク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444510" y="4907562"/>
            <a:ext cx="3938044" cy="50840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kumimoji="1" lang="en-US" altLang="ja-JP" sz="3500" dirty="0" smtClean="0">
                <a:latin typeface="+mj-ea"/>
                <a:ea typeface="+mj-ea"/>
              </a:rPr>
              <a:t>SF2</a:t>
            </a:r>
            <a:r>
              <a:rPr kumimoji="1" lang="ja-JP" altLang="en-US" sz="2800" dirty="0" smtClean="0">
                <a:latin typeface="+mj-ea"/>
                <a:ea typeface="+mj-ea"/>
              </a:rPr>
              <a:t>  </a:t>
            </a:r>
            <a:r>
              <a:rPr kumimoji="1" lang="en-US" altLang="ja-JP" sz="2800" dirty="0" smtClean="0">
                <a:latin typeface="+mj-ea"/>
                <a:ea typeface="+mj-ea"/>
              </a:rPr>
              <a:t>2</a:t>
            </a:r>
            <a:r>
              <a:rPr lang="ja-JP" altLang="en-US" sz="2800" dirty="0">
                <a:latin typeface="+mj-ea"/>
                <a:ea typeface="+mj-ea"/>
              </a:rPr>
              <a:t>　</a:t>
            </a:r>
            <a:r>
              <a:rPr lang="ja-JP" altLang="en-US" sz="2800" dirty="0" smtClean="0">
                <a:latin typeface="+mj-ea"/>
                <a:ea typeface="+mj-ea"/>
              </a:rPr>
              <a:t>伊藤　せいら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80917" y="5408555"/>
            <a:ext cx="359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+mj-ea"/>
                <a:ea typeface="+mj-ea"/>
              </a:rPr>
              <a:t>8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　後藤　愛実</a:t>
            </a:r>
            <a:endParaRPr kumimoji="1" lang="ja-JP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60844" y="5931775"/>
            <a:ext cx="371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+mj-ea"/>
                <a:ea typeface="+mj-ea"/>
              </a:rPr>
              <a:t>11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　酒井　亮多</a:t>
            </a:r>
            <a:endParaRPr kumimoji="1" lang="ja-JP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749">
            <a:off x="-257604" y="3729797"/>
            <a:ext cx="4190424" cy="31428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136">
            <a:off x="8770642" y="222180"/>
            <a:ext cx="4115880" cy="231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4" y="3320664"/>
            <a:ext cx="6096000" cy="2952750"/>
          </a:xfrm>
        </p:spPr>
      </p:pic>
      <p:sp>
        <p:nvSpPr>
          <p:cNvPr id="5" name="角丸四角形吹き出し 4"/>
          <p:cNvSpPr/>
          <p:nvPr/>
        </p:nvSpPr>
        <p:spPr>
          <a:xfrm>
            <a:off x="4985887" y="1062182"/>
            <a:ext cx="5871410" cy="1562657"/>
          </a:xfrm>
          <a:prstGeom prst="wedgeRoundRectCallout">
            <a:avLst>
              <a:gd name="adj1" fmla="val -40013"/>
              <a:gd name="adj2" fmla="val 11765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kumimoji="1" lang="ja-JP" altLang="en-US" sz="2800" dirty="0">
                <a:solidFill>
                  <a:srgbClr val="EAF0E0">
                    <a:lumMod val="1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犬は</a:t>
            </a:r>
            <a:r>
              <a:rPr kumimoji="1" lang="ja-JP" altLang="en-US" sz="2800" dirty="0">
                <a:solidFill>
                  <a:srgbClr val="FF00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気温２２℃</a:t>
            </a:r>
            <a:r>
              <a:rPr kumimoji="1" lang="ja-JP" altLang="en-US" sz="2800" dirty="0">
                <a:solidFill>
                  <a:srgbClr val="EAF0E0">
                    <a:lumMod val="1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800" dirty="0">
                <a:solidFill>
                  <a:srgbClr val="0070C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湿度６０％</a:t>
            </a:r>
            <a:r>
              <a:rPr kumimoji="1" lang="ja-JP" altLang="en-US" sz="2800" dirty="0">
                <a:solidFill>
                  <a:srgbClr val="EAF0E0">
                    <a:lumMod val="1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以上で</a:t>
            </a:r>
            <a:endParaRPr kumimoji="1" lang="en-US" altLang="ja-JP" sz="2800" dirty="0">
              <a:solidFill>
                <a:srgbClr val="EAF0E0">
                  <a:lumMod val="1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  <a:p>
            <a:pPr lvl="0" algn="ctr" defTabSz="914400"/>
            <a:r>
              <a:rPr kumimoji="1" lang="ja-JP" altLang="en-US" sz="2800" dirty="0">
                <a:solidFill>
                  <a:srgbClr val="EAF0E0">
                    <a:lumMod val="1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熱中症の危険が！！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6918036" y="3869356"/>
            <a:ext cx="4941455" cy="2261937"/>
          </a:xfrm>
          <a:prstGeom prst="wedgeRoundRectCallout">
            <a:avLst>
              <a:gd name="adj1" fmla="val -75783"/>
              <a:gd name="adj2" fmla="val 153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kumimoji="1" lang="ja-JP" altLang="en-US" sz="2800" dirty="0">
                <a:solidFill>
                  <a:prstClr val="black"/>
                </a:solidFill>
                <a:latin typeface="Calibri Light" panose="020F0302020204030204"/>
                <a:ea typeface="ＭＳ Ｐゴシック" panose="020B0600070205080204" pitchFamily="50" charset="-128"/>
              </a:rPr>
              <a:t>熱くなった</a:t>
            </a:r>
            <a:r>
              <a:rPr kumimoji="1" lang="ja-JP" altLang="en-US" sz="2800" dirty="0" smtClean="0">
                <a:solidFill>
                  <a:prstClr val="black"/>
                </a:solidFill>
                <a:latin typeface="Calibri Light" panose="020F0302020204030204"/>
                <a:ea typeface="ＭＳ Ｐゴシック" panose="020B0600070205080204" pitchFamily="50" charset="-128"/>
              </a:rPr>
              <a:t>マンホール</a:t>
            </a:r>
            <a:r>
              <a:rPr kumimoji="1" lang="ja-JP" altLang="en-US" sz="2800" dirty="0">
                <a:solidFill>
                  <a:prstClr val="black"/>
                </a:solidFill>
                <a:latin typeface="Calibri Light" panose="020F0302020204030204"/>
                <a:ea typeface="ＭＳ Ｐゴシック" panose="020B0600070205080204" pitchFamily="50" charset="-128"/>
              </a:rPr>
              <a:t>を踏んで</a:t>
            </a:r>
            <a:endParaRPr kumimoji="1" lang="en-US" altLang="ja-JP" sz="2800" dirty="0">
              <a:solidFill>
                <a:prstClr val="black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  <a:p>
            <a:pPr lvl="0" defTabSz="914400"/>
            <a:r>
              <a:rPr kumimoji="1" lang="ja-JP" altLang="en-US" sz="2800" dirty="0">
                <a:solidFill>
                  <a:srgbClr val="FF00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肉球を火傷</a:t>
            </a:r>
            <a:r>
              <a:rPr kumimoji="1" lang="ja-JP" altLang="en-US" sz="2800" dirty="0">
                <a:solidFill>
                  <a:prstClr val="black"/>
                </a:solidFill>
                <a:latin typeface="Calibri Light" panose="020F0302020204030204"/>
                <a:ea typeface="ＭＳ Ｐゴシック" panose="020B0600070205080204" pitchFamily="50" charset="-128"/>
              </a:rPr>
              <a:t>してしまうことも</a:t>
            </a:r>
            <a:r>
              <a:rPr kumimoji="1" lang="en-US" altLang="ja-JP" sz="2800" dirty="0">
                <a:solidFill>
                  <a:prstClr val="black"/>
                </a:solidFill>
                <a:latin typeface="Calibri Light" panose="020F0302020204030204"/>
                <a:ea typeface="ＭＳ Ｐゴシック" panose="020B0600070205080204" pitchFamily="50" charset="-128"/>
              </a:rPr>
              <a:t>…</a:t>
            </a:r>
            <a:endParaRPr kumimoji="1" lang="ja-JP" altLang="en-US" sz="2800" dirty="0">
              <a:solidFill>
                <a:prstClr val="black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18036" y="4092383"/>
            <a:ext cx="50460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アスファルトは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気温  </a:t>
            </a:r>
            <a:r>
              <a:rPr kumimoji="1" lang="en-US" altLang="ja-JP" sz="2800" dirty="0" smtClean="0">
                <a:solidFill>
                  <a:srgbClr val="C00000"/>
                </a:solidFill>
                <a:latin typeface="+mj-ea"/>
                <a:ea typeface="+mj-ea"/>
              </a:rPr>
              <a:t>22</a:t>
            </a:r>
            <a:r>
              <a:rPr kumimoji="1" lang="ja-JP" altLang="en-US" sz="2800" dirty="0" smtClean="0">
                <a:solidFill>
                  <a:srgbClr val="C00000"/>
                </a:solidFill>
                <a:latin typeface="+mj-ea"/>
                <a:ea typeface="+mj-ea"/>
              </a:rPr>
              <a:t>℃</a:t>
            </a:r>
            <a:r>
              <a:rPr kumimoji="1" lang="ja-JP" altLang="en-US" sz="2800" dirty="0">
                <a:latin typeface="+mj-ea"/>
                <a:ea typeface="+mj-ea"/>
              </a:rPr>
              <a:t>→</a:t>
            </a:r>
            <a:r>
              <a:rPr kumimoji="1" lang="ja-JP" altLang="en-US" sz="2800" dirty="0" smtClean="0">
                <a:latin typeface="+mj-ea"/>
                <a:ea typeface="+mj-ea"/>
              </a:rPr>
              <a:t>表面温度 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+mj-ea"/>
                <a:ea typeface="+mj-ea"/>
              </a:rPr>
              <a:t>52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度</a:t>
            </a:r>
            <a:endParaRPr kumimoji="1" lang="en-US" altLang="ja-JP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気温  </a:t>
            </a:r>
            <a:r>
              <a:rPr kumimoji="1" lang="en-US" altLang="ja-JP" sz="2800" dirty="0" smtClean="0">
                <a:solidFill>
                  <a:srgbClr val="C00000"/>
                </a:solidFill>
                <a:latin typeface="+mj-ea"/>
                <a:ea typeface="+mj-ea"/>
              </a:rPr>
              <a:t>30</a:t>
            </a:r>
            <a:r>
              <a:rPr kumimoji="1" lang="ja-JP" altLang="en-US" sz="2800" dirty="0" smtClean="0">
                <a:solidFill>
                  <a:srgbClr val="C00000"/>
                </a:solidFill>
                <a:latin typeface="+mj-ea"/>
                <a:ea typeface="+mj-ea"/>
              </a:rPr>
              <a:t>℃</a:t>
            </a:r>
            <a:r>
              <a:rPr kumimoji="1" lang="ja-JP" altLang="en-US" sz="2800" dirty="0" smtClean="0">
                <a:latin typeface="+mj-ea"/>
                <a:ea typeface="+mj-ea"/>
              </a:rPr>
              <a:t>→表面温度 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+mj-ea"/>
                <a:ea typeface="+mj-ea"/>
              </a:rPr>
              <a:t>58</a:t>
            </a:r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度</a:t>
            </a:r>
            <a:r>
              <a:rPr kumimoji="1" lang="ja-JP" altLang="en-US" sz="2800" dirty="0" smtClean="0">
                <a:latin typeface="+mj-ea"/>
                <a:ea typeface="+mj-ea"/>
              </a:rPr>
              <a:t>になります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663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326571"/>
            <a:ext cx="9875520" cy="1356360"/>
          </a:xfrm>
        </p:spPr>
        <p:txBody>
          <a:bodyPr>
            <a:normAutofit/>
          </a:bodyPr>
          <a:lstStyle/>
          <a:p>
            <a:r>
              <a:rPr lang="ja-JP" altLang="en-US" sz="5400" dirty="0" smtClean="0"/>
              <a:t>主な機能</a:t>
            </a:r>
            <a:endParaRPr kumimoji="1" lang="ja-JP" altLang="en-US" sz="54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102429" y="2667000"/>
            <a:ext cx="1175657" cy="74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993571" y="4855029"/>
            <a:ext cx="1284514" cy="19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8096796" y="1620630"/>
            <a:ext cx="696690" cy="296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125097" y="2917755"/>
            <a:ext cx="804847" cy="240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8077200" y="4496884"/>
            <a:ext cx="992777" cy="20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8125096" y="5573481"/>
            <a:ext cx="940131" cy="396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54937" y="2117536"/>
            <a:ext cx="338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000" dirty="0"/>
              <a:t>犬</a:t>
            </a:r>
            <a:r>
              <a:rPr kumimoji="1" lang="ja-JP" altLang="en-US" sz="4000" dirty="0" smtClean="0"/>
              <a:t>の名前</a:t>
            </a:r>
            <a:endParaRPr kumimoji="1" lang="en-US" altLang="ja-JP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000" dirty="0" smtClean="0"/>
              <a:t>画像の表示</a:t>
            </a:r>
            <a:endParaRPr kumimoji="1" lang="en-US" altLang="ja-JP" sz="40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54331" y="4192537"/>
            <a:ext cx="1534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000" dirty="0" smtClean="0"/>
              <a:t>天気</a:t>
            </a:r>
            <a:endParaRPr kumimoji="1" lang="en-US" altLang="ja-JP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000" dirty="0" smtClean="0"/>
              <a:t>気温</a:t>
            </a:r>
            <a:endParaRPr kumimoji="1" lang="en-US" altLang="ja-JP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000" dirty="0" smtClean="0"/>
              <a:t>湿度</a:t>
            </a:r>
            <a:endParaRPr kumimoji="1" lang="ja-JP" altLang="en-US" sz="4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648703" y="1047902"/>
            <a:ext cx="321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dirty="0" smtClean="0"/>
              <a:t>肉球火傷予報</a:t>
            </a:r>
            <a:endParaRPr kumimoji="1" lang="en-US" altLang="ja-JP" sz="36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036588" y="2381695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dirty="0" smtClean="0"/>
              <a:t>記録表</a:t>
            </a:r>
            <a:endParaRPr kumimoji="1" lang="en-US" altLang="ja-JP" sz="36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065227" y="3771139"/>
            <a:ext cx="2939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dirty="0" smtClean="0"/>
              <a:t>アラーム</a:t>
            </a:r>
            <a:endParaRPr kumimoji="1" lang="en-US" altLang="ja-JP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dirty="0" smtClean="0"/>
              <a:t>ストップウォッチ</a:t>
            </a:r>
            <a:endParaRPr kumimoji="1" lang="ja-JP" altLang="en-US" sz="3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097191" y="5791308"/>
            <a:ext cx="2318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000" dirty="0" smtClean="0"/>
              <a:t>設定</a:t>
            </a:r>
            <a:endParaRPr kumimoji="1" lang="ja-JP" altLang="en-US" sz="4000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4337939" y="326571"/>
            <a:ext cx="3665913" cy="6109855"/>
            <a:chOff x="4337939" y="326571"/>
            <a:chExt cx="3665913" cy="6109855"/>
          </a:xfrm>
        </p:grpSpPr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939" y="326571"/>
              <a:ext cx="3665913" cy="6109855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030" y="1211283"/>
              <a:ext cx="1732887" cy="1706472"/>
            </a:xfrm>
            <a:prstGeom prst="rect">
              <a:avLst/>
            </a:prstGeom>
          </p:spPr>
        </p:pic>
      </p:grpSp>
      <p:grpSp>
        <p:nvGrpSpPr>
          <p:cNvPr id="37" name="グループ化 36"/>
          <p:cNvGrpSpPr/>
          <p:nvPr/>
        </p:nvGrpSpPr>
        <p:grpSpPr>
          <a:xfrm>
            <a:off x="8476329" y="1948774"/>
            <a:ext cx="3257007" cy="3722915"/>
            <a:chOff x="8379819" y="2396696"/>
            <a:chExt cx="3257007" cy="3722915"/>
          </a:xfrm>
        </p:grpSpPr>
        <p:sp>
          <p:nvSpPr>
            <p:cNvPr id="35" name="角丸四角形 34"/>
            <p:cNvSpPr/>
            <p:nvPr/>
          </p:nvSpPr>
          <p:spPr>
            <a:xfrm>
              <a:off x="8379819" y="2396696"/>
              <a:ext cx="3257007" cy="372291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9052" y="2919790"/>
              <a:ext cx="3041134" cy="2723359"/>
            </a:xfrm>
            <a:prstGeom prst="rect">
              <a:avLst/>
            </a:prstGeom>
          </p:spPr>
        </p:pic>
      </p:grpSp>
      <p:pic>
        <p:nvPicPr>
          <p:cNvPr id="39" name="図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48" y="2442637"/>
            <a:ext cx="3130161" cy="2803083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78" y="2415564"/>
            <a:ext cx="3140430" cy="28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1114" y="751115"/>
            <a:ext cx="9875520" cy="135636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6000" dirty="0" smtClean="0"/>
              <a:t>使い方　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kumimoji="1" lang="en-US" altLang="ja-JP" sz="6000" dirty="0" smtClean="0"/>
              <a:t>(1)</a:t>
            </a:r>
            <a:r>
              <a:rPr kumimoji="1" lang="ja-JP" altLang="en-US" sz="6000" dirty="0" smtClean="0"/>
              <a:t>情報の設定</a:t>
            </a:r>
            <a:endParaRPr kumimoji="1" lang="ja-JP" altLang="en-US" sz="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2857" y="2715353"/>
            <a:ext cx="55408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800" dirty="0">
                <a:solidFill>
                  <a:schemeClr val="accent1">
                    <a:lumMod val="75000"/>
                  </a:schemeClr>
                </a:solidFill>
              </a:rPr>
              <a:t>犬</a:t>
            </a:r>
            <a:r>
              <a:rPr kumimoji="1" lang="ja-JP" altLang="en-US" sz="4800" dirty="0" smtClean="0">
                <a:solidFill>
                  <a:schemeClr val="accent1">
                    <a:lumMod val="75000"/>
                  </a:schemeClr>
                </a:solidFill>
              </a:rPr>
              <a:t>の名前</a:t>
            </a:r>
            <a:endParaRPr kumimoji="1" lang="en-US" altLang="ja-JP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800" dirty="0" smtClean="0">
                <a:solidFill>
                  <a:schemeClr val="accent1">
                    <a:lumMod val="75000"/>
                  </a:schemeClr>
                </a:solidFill>
              </a:rPr>
              <a:t>画像</a:t>
            </a:r>
            <a:endParaRPr kumimoji="1" lang="en-US" altLang="ja-JP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800" dirty="0">
                <a:solidFill>
                  <a:schemeClr val="accent1">
                    <a:lumMod val="75000"/>
                  </a:schemeClr>
                </a:solidFill>
              </a:rPr>
              <a:t>地域</a:t>
            </a:r>
            <a:endParaRPr kumimoji="1" lang="en-US" altLang="ja-JP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08417" y="4281075"/>
            <a:ext cx="296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accent1">
                    <a:lumMod val="75000"/>
                  </a:schemeClr>
                </a:solidFill>
              </a:rPr>
              <a:t>を設定</a:t>
            </a:r>
            <a:endParaRPr kumimoji="1" lang="ja-JP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6" y="4851774"/>
            <a:ext cx="1646287" cy="1614340"/>
          </a:xfrm>
          <a:prstGeom prst="rect">
            <a:avLst/>
          </a:prstGeom>
        </p:spPr>
      </p:pic>
      <p:pic>
        <p:nvPicPr>
          <p:cNvPr id="15" name="コンテンツ プレースホルダー 1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73" y="157020"/>
            <a:ext cx="3945775" cy="6576292"/>
          </a:xfrm>
        </p:spPr>
      </p:pic>
    </p:spTree>
    <p:extLst>
      <p:ext uri="{BB962C8B-B14F-4D97-AF65-F5344CB8AC3E}">
        <p14:creationId xmlns:p14="http://schemas.microsoft.com/office/powerpoint/2010/main" val="13700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800" dirty="0"/>
              <a:t>使い方　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r>
              <a:rPr lang="en-US" altLang="ja-JP" sz="4800" dirty="0" smtClean="0"/>
              <a:t>(2)</a:t>
            </a:r>
            <a:r>
              <a:rPr lang="ja-JP" altLang="en-US" sz="4800" dirty="0" smtClean="0"/>
              <a:t>散歩ボタンを押す</a:t>
            </a:r>
            <a:endParaRPr kumimoji="1" lang="ja-JP" altLang="en-US" sz="4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6029" y="2120009"/>
            <a:ext cx="56714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solidFill>
                  <a:schemeClr val="accent1">
                    <a:lumMod val="75000"/>
                  </a:schemeClr>
                </a:solidFill>
              </a:rPr>
              <a:t>散歩</a:t>
            </a:r>
            <a:r>
              <a:rPr kumimoji="1" lang="ja-JP" altLang="en-US" sz="3600" dirty="0" smtClean="0">
                <a:solidFill>
                  <a:schemeClr val="accent1">
                    <a:lumMod val="75000"/>
                  </a:schemeClr>
                </a:solidFill>
              </a:rPr>
              <a:t>した時間の表示</a:t>
            </a:r>
            <a:endParaRPr kumimoji="1" lang="en-US" altLang="ja-JP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dirty="0" smtClean="0">
                <a:solidFill>
                  <a:schemeClr val="accent1">
                    <a:lumMod val="75000"/>
                  </a:schemeClr>
                </a:solidFill>
              </a:rPr>
              <a:t>２０分ごとに水分補給を促すアラームを鳴らす</a:t>
            </a:r>
            <a:endParaRPr kumimoji="1" lang="en-US" altLang="ja-JP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6" y="4851774"/>
            <a:ext cx="1646287" cy="1614340"/>
          </a:xfrm>
          <a:prstGeom prst="rect">
            <a:avLst/>
          </a:prstGeo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50" y="210886"/>
            <a:ext cx="3842140" cy="6403567"/>
          </a:xfrm>
        </p:spPr>
      </p:pic>
      <p:sp>
        <p:nvSpPr>
          <p:cNvPr id="12" name="テキスト ボックス 11"/>
          <p:cNvSpPr txBox="1"/>
          <p:nvPr/>
        </p:nvSpPr>
        <p:spPr>
          <a:xfrm>
            <a:off x="1774372" y="4390109"/>
            <a:ext cx="636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（アラームは設定画面で</a:t>
            </a:r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OFF</a:t>
            </a:r>
            <a:r>
              <a:rPr kumimoji="1"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にできます）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9430420" y="3817301"/>
            <a:ext cx="2225963" cy="2068945"/>
          </a:xfrm>
          <a:prstGeom prst="wedgeRoundRectCallout">
            <a:avLst>
              <a:gd name="adj1" fmla="val -39920"/>
              <a:gd name="adj2" fmla="val -687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40" y="4184981"/>
            <a:ext cx="1897722" cy="147666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40" y="4184981"/>
            <a:ext cx="1911445" cy="148734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73" y="4118507"/>
            <a:ext cx="2068578" cy="16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使い方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(3)</a:t>
            </a:r>
            <a:r>
              <a:rPr lang="ja-JP" altLang="en-US" dirty="0" smtClean="0"/>
              <a:t>記録表で過去の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96343" y="1883228"/>
            <a:ext cx="383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A6B727"/>
                </a:solidFill>
              </a:rPr>
              <a:t>データをみる</a:t>
            </a:r>
            <a:endParaRPr kumimoji="1" lang="ja-JP" altLang="en-US" sz="4000" dirty="0">
              <a:solidFill>
                <a:srgbClr val="A6B727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39444" y="3085456"/>
            <a:ext cx="5812971" cy="200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4400" dirty="0">
                <a:solidFill>
                  <a:schemeClr val="accent1">
                    <a:lumMod val="75000"/>
                  </a:schemeClr>
                </a:solidFill>
              </a:rPr>
              <a:t>散歩</a:t>
            </a:r>
            <a:r>
              <a:rPr kumimoji="1" lang="ja-JP" altLang="en-US" sz="4400" dirty="0" smtClean="0">
                <a:solidFill>
                  <a:schemeClr val="accent1">
                    <a:lumMod val="75000"/>
                  </a:schemeClr>
                </a:solidFill>
              </a:rPr>
              <a:t>した日付</a:t>
            </a:r>
            <a:endParaRPr kumimoji="1" lang="en-US" altLang="ja-JP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4400" dirty="0" smtClean="0">
                <a:solidFill>
                  <a:schemeClr val="accent1">
                    <a:lumMod val="75000"/>
                  </a:schemeClr>
                </a:solidFill>
              </a:rPr>
              <a:t>歩いた時間、距離</a:t>
            </a:r>
            <a:endParaRPr kumimoji="1" lang="en-US" altLang="ja-JP" sz="4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6" y="4851774"/>
            <a:ext cx="1646287" cy="1614340"/>
          </a:xfrm>
          <a:prstGeom prst="rect">
            <a:avLst/>
          </a:prstGeo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80" y="477524"/>
            <a:ext cx="3537340" cy="5895567"/>
          </a:xfrm>
        </p:spPr>
      </p:pic>
    </p:spTree>
    <p:extLst>
      <p:ext uri="{BB962C8B-B14F-4D97-AF65-F5344CB8AC3E}">
        <p14:creationId xmlns:p14="http://schemas.microsoft.com/office/powerpoint/2010/main" val="34054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89" y="0"/>
            <a:ext cx="3857625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3771" y="609600"/>
            <a:ext cx="9875520" cy="1356360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課題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08315" y="1865405"/>
            <a:ext cx="10983686" cy="4038600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solidFill>
                  <a:schemeClr val="bg2">
                    <a:lumMod val="25000"/>
                  </a:schemeClr>
                </a:solidFill>
              </a:rPr>
              <a:t>GPS</a:t>
            </a:r>
            <a:r>
              <a:rPr lang="ja-JP" altLang="en-US" sz="4800" dirty="0">
                <a:solidFill>
                  <a:schemeClr val="bg2">
                    <a:lumMod val="25000"/>
                  </a:schemeClr>
                </a:solidFill>
              </a:rPr>
              <a:t>による</a:t>
            </a:r>
            <a:r>
              <a:rPr lang="en-US" altLang="ja-JP" sz="4800" dirty="0">
                <a:solidFill>
                  <a:schemeClr val="bg2">
                    <a:lumMod val="25000"/>
                  </a:schemeClr>
                </a:solidFill>
              </a:rPr>
              <a:t>Google</a:t>
            </a:r>
            <a:r>
              <a:rPr lang="ja-JP" altLang="en-US" sz="4800" dirty="0">
                <a:solidFill>
                  <a:schemeClr val="bg2">
                    <a:lumMod val="25000"/>
                  </a:schemeClr>
                </a:solidFill>
              </a:rPr>
              <a:t>マップの</a:t>
            </a:r>
            <a:endParaRPr lang="en-US" altLang="ja-JP" sz="4800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ja-JP" altLang="en-US" sz="4800" dirty="0">
                <a:solidFill>
                  <a:schemeClr val="bg2">
                    <a:lumMod val="25000"/>
                  </a:schemeClr>
                </a:solidFill>
              </a:rPr>
              <a:t>　　　　　　　　マーカー機能の実装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5" y="3642912"/>
            <a:ext cx="2378034" cy="2774373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4393870" y="3503222"/>
            <a:ext cx="6572269" cy="1686296"/>
            <a:chOff x="4393870" y="3503222"/>
            <a:chExt cx="6572269" cy="1686296"/>
          </a:xfrm>
        </p:grpSpPr>
        <p:sp>
          <p:nvSpPr>
            <p:cNvPr id="7" name="円形吹き出し 6"/>
            <p:cNvSpPr/>
            <p:nvPr/>
          </p:nvSpPr>
          <p:spPr>
            <a:xfrm>
              <a:off x="4393870" y="3503222"/>
              <a:ext cx="6572269" cy="1686296"/>
            </a:xfrm>
            <a:prstGeom prst="wedgeEllipseCallout">
              <a:avLst>
                <a:gd name="adj1" fmla="val -63057"/>
                <a:gd name="adj2" fmla="val 4871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549626" y="3884705"/>
              <a:ext cx="62607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5400" b="1" dirty="0" smtClean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STOP!</a:t>
              </a:r>
              <a:r>
                <a:rPr lang="ja-JP" altLang="en-US" sz="5400" b="1" dirty="0" smtClean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ホットドッグ</a:t>
              </a:r>
              <a:endParaRPr lang="ja-JP" altLang="en-US" sz="5400" b="1" cap="none" spc="0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6297605" y="5978377"/>
            <a:ext cx="25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※</a:t>
            </a: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</a:rPr>
              <a:t>イメージ図</a:t>
            </a:r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4657" y="882376"/>
            <a:ext cx="10282283" cy="2926080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ありがとうございました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01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18678</TotalTime>
  <Words>598</Words>
  <Application>Microsoft Office PowerPoint</Application>
  <PresentationFormat>ワイド画面</PresentationFormat>
  <Paragraphs>70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ＭＳ Ｐゴシック</vt:lpstr>
      <vt:lpstr>ＭＳ ゴシック</vt:lpstr>
      <vt:lpstr>游ゴシック</vt:lpstr>
      <vt:lpstr>Arial</vt:lpstr>
      <vt:lpstr>Calibri Light</vt:lpstr>
      <vt:lpstr>Corbel</vt:lpstr>
      <vt:lpstr>基礎</vt:lpstr>
      <vt:lpstr>わん！ウォーク</vt:lpstr>
      <vt:lpstr>PowerPoint プレゼンテーション</vt:lpstr>
      <vt:lpstr>主な機能</vt:lpstr>
      <vt:lpstr>使い方　 (1)情報の設定</vt:lpstr>
      <vt:lpstr>使い方　 (2)散歩ボタンを押す</vt:lpstr>
      <vt:lpstr>使い方　 (3)記録表で過去の</vt:lpstr>
      <vt:lpstr>課題</vt:lpstr>
      <vt:lpstr>ありがとうございました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わん！ウォーク</dc:title>
  <dc:creator>伊藤　せいら</dc:creator>
  <cp:lastModifiedBy>伊藤　せいら</cp:lastModifiedBy>
  <cp:revision>32</cp:revision>
  <dcterms:created xsi:type="dcterms:W3CDTF">2019-01-26T04:23:16Z</dcterms:created>
  <dcterms:modified xsi:type="dcterms:W3CDTF">2019-02-08T04:01:03Z</dcterms:modified>
</cp:coreProperties>
</file>