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sldIdLst>
    <p:sldId id="268" r:id="rId2"/>
    <p:sldId id="280" r:id="rId3"/>
    <p:sldId id="296" r:id="rId4"/>
    <p:sldId id="282" r:id="rId5"/>
    <p:sldId id="291" r:id="rId6"/>
    <p:sldId id="283" r:id="rId7"/>
    <p:sldId id="294" r:id="rId8"/>
    <p:sldId id="286" r:id="rId9"/>
    <p:sldId id="295" r:id="rId10"/>
    <p:sldId id="287" r:id="rId11"/>
    <p:sldId id="288" r:id="rId12"/>
    <p:sldId id="276" r:id="rId13"/>
    <p:sldId id="293" r:id="rId14"/>
    <p:sldId id="279" r:id="rId15"/>
    <p:sldId id="292" r:id="rId16"/>
    <p:sldId id="273"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47B5FF"/>
    <a:srgbClr val="FD8DC0"/>
    <a:srgbClr val="7DCAFF"/>
    <a:srgbClr val="9FD8FF"/>
    <a:srgbClr val="A6B727"/>
    <a:srgbClr val="CAF4BE"/>
    <a:srgbClr val="AEEE9C"/>
    <a:srgbClr val="BEB4FA"/>
    <a:srgbClr val="C1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84F4A50-D58C-4722-9075-646BEFD131F5}"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074C00-5B6F-4F84-A897-68D763464634}" type="slidenum">
              <a:rPr kumimoji="1" lang="ja-JP" altLang="en-US" smtClean="0"/>
              <a:t>‹#›</a:t>
            </a:fld>
            <a:endParaRPr kumimoji="1" lang="ja-JP"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57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194986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302477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37058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25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89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38538034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263961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211233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11078870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4F4A50-D58C-4722-9075-646BEFD131F5}" type="datetimeFigureOut">
              <a:rPr kumimoji="1" lang="ja-JP" altLang="en-US" smtClean="0"/>
              <a:t>2019/8/23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247647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284F4A50-D58C-4722-9075-646BEFD131F5}" type="datetimeFigureOut">
              <a:rPr kumimoji="1" lang="ja-JP" altLang="en-US" smtClean="0"/>
              <a:t>2019/8/23</a:t>
            </a:fld>
            <a:endParaRPr kumimoji="1" lang="ja-JP"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3E074C00-5B6F-4F84-A897-68D763464634}" type="slidenum">
              <a:rPr kumimoji="1" lang="ja-JP" altLang="en-US" smtClean="0"/>
              <a:t>‹#›</a:t>
            </a:fld>
            <a:endParaRPr kumimoji="1" lang="ja-JP" altLang="en-US"/>
          </a:p>
        </p:txBody>
      </p:sp>
    </p:spTree>
    <p:extLst>
      <p:ext uri="{BB962C8B-B14F-4D97-AF65-F5344CB8AC3E}">
        <p14:creationId xmlns:p14="http://schemas.microsoft.com/office/powerpoint/2010/main" val="2623277134"/>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8" name="Rectangle 72">
            <a:extLst>
              <a:ext uri="{FF2B5EF4-FFF2-40B4-BE49-F238E27FC236}">
                <a16:creationId xmlns:a16="http://schemas.microsoft.com/office/drawing/2014/main" id="{24AF37F0-1E8F-443E-AA28-4BC63482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74">
            <a:extLst>
              <a:ext uri="{FF2B5EF4-FFF2-40B4-BE49-F238E27FC236}">
                <a16:creationId xmlns:a16="http://schemas.microsoft.com/office/drawing/2014/main" id="{3DBE9D54-6250-40F2-A23A-F9CEBF5F9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E46E6328-0D82-4747-8B39-60373321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5896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CDCC0200-4CA8-44F0-9681-6021AA867CB5}"/>
              </a:ext>
            </a:extLst>
          </p:cNvPr>
          <p:cNvSpPr>
            <a:spLocks noGrp="1"/>
          </p:cNvSpPr>
          <p:nvPr>
            <p:ph type="ctrTitle"/>
          </p:nvPr>
        </p:nvSpPr>
        <p:spPr>
          <a:xfrm>
            <a:off x="832485" y="4208424"/>
            <a:ext cx="7475220" cy="1325880"/>
          </a:xfrm>
        </p:spPr>
        <p:txBody>
          <a:bodyPr>
            <a:normAutofit/>
          </a:bodyPr>
          <a:lstStyle/>
          <a:p>
            <a:r>
              <a:rPr kumimoji="1" lang="ja-JP" altLang="en-US" sz="5700" dirty="0">
                <a:solidFill>
                  <a:srgbClr val="92D050"/>
                </a:solidFill>
              </a:rPr>
              <a:t>ママネット</a:t>
            </a:r>
          </a:p>
        </p:txBody>
      </p:sp>
      <p:sp>
        <p:nvSpPr>
          <p:cNvPr id="3" name="コンテンツ プレースホルダー 2">
            <a:extLst>
              <a:ext uri="{FF2B5EF4-FFF2-40B4-BE49-F238E27FC236}">
                <a16:creationId xmlns:a16="http://schemas.microsoft.com/office/drawing/2014/main" id="{765F39FB-5930-4393-939D-2C7E90CD8C0C}"/>
              </a:ext>
            </a:extLst>
          </p:cNvPr>
          <p:cNvSpPr>
            <a:spLocks noGrp="1"/>
          </p:cNvSpPr>
          <p:nvPr>
            <p:ph type="subTitle" idx="1"/>
          </p:nvPr>
        </p:nvSpPr>
        <p:spPr>
          <a:xfrm>
            <a:off x="1282147" y="5596128"/>
            <a:ext cx="6575895" cy="1005332"/>
          </a:xfrm>
        </p:spPr>
        <p:txBody>
          <a:bodyPr>
            <a:normAutofit/>
          </a:bodyPr>
          <a:lstStyle/>
          <a:p>
            <a:r>
              <a:rPr lang="ja-JP" altLang="en-US" sz="2400" dirty="0">
                <a:solidFill>
                  <a:srgbClr val="00B050"/>
                </a:solidFill>
              </a:rPr>
              <a:t>内山亜美＊小林遥＊寺田青海＊山本葵</a:t>
            </a:r>
            <a:endParaRPr kumimoji="1" lang="en-US" altLang="ja-JP" sz="2400" dirty="0">
              <a:solidFill>
                <a:srgbClr val="00B050"/>
              </a:solidFill>
            </a:endParaRPr>
          </a:p>
          <a:p>
            <a:endParaRPr lang="en-US" altLang="ja-JP" sz="1200" dirty="0">
              <a:solidFill>
                <a:schemeClr val="accent1"/>
              </a:solidFill>
            </a:endParaRPr>
          </a:p>
        </p:txBody>
      </p:sp>
      <p:pic>
        <p:nvPicPr>
          <p:cNvPr id="1026" name="Picture 2" descr="é¢é£ç»å">
            <a:extLst>
              <a:ext uri="{FF2B5EF4-FFF2-40B4-BE49-F238E27FC236}">
                <a16:creationId xmlns:a16="http://schemas.microsoft.com/office/drawing/2014/main" id="{B9C44305-8CE0-4BA8-B6F9-42530EBBD2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8" r="2536" b="-1"/>
          <a:stretch/>
        </p:blipFill>
        <p:spPr bwMode="auto">
          <a:xfrm>
            <a:off x="747972" y="741172"/>
            <a:ext cx="7648055" cy="327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8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B23AB-8429-4FBA-8C5F-CE4E5F375D90}"/>
              </a:ext>
            </a:extLst>
          </p:cNvPr>
          <p:cNvSpPr>
            <a:spLocks noGrp="1"/>
          </p:cNvSpPr>
          <p:nvPr>
            <p:ph type="title"/>
          </p:nvPr>
        </p:nvSpPr>
        <p:spPr>
          <a:xfrm>
            <a:off x="152400" y="245650"/>
            <a:ext cx="7406640" cy="1356360"/>
          </a:xfrm>
        </p:spPr>
        <p:txBody>
          <a:bodyPr anchor="t"/>
          <a:lstStyle/>
          <a:p>
            <a:r>
              <a:rPr lang="ja-JP" altLang="en-US" sz="3600" dirty="0">
                <a:solidFill>
                  <a:schemeClr val="tx1"/>
                </a:solidFill>
              </a:rPr>
              <a:t>ママネット機能</a:t>
            </a:r>
            <a:r>
              <a:rPr lang="en-US" altLang="ja-JP" sz="3600" dirty="0">
                <a:solidFill>
                  <a:schemeClr val="tx1"/>
                </a:solidFill>
              </a:rPr>
              <a:t>【</a:t>
            </a:r>
            <a:r>
              <a:rPr lang="ja-JP" altLang="en-US" sz="3600" dirty="0">
                <a:solidFill>
                  <a:schemeClr val="tx1"/>
                </a:solidFill>
              </a:rPr>
              <a:t>会員登録制</a:t>
            </a:r>
            <a:r>
              <a:rPr lang="en-US" altLang="ja-JP" sz="3600" dirty="0">
                <a:solidFill>
                  <a:schemeClr val="tx1"/>
                </a:solidFill>
              </a:rPr>
              <a:t>】</a:t>
            </a:r>
            <a:br>
              <a:rPr lang="en-US" altLang="ja-JP" dirty="0">
                <a:solidFill>
                  <a:schemeClr val="tx1"/>
                </a:solidFill>
              </a:rPr>
            </a:b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CF05852F-FCC0-4E5C-BEE5-C970CEBF9709}"/>
              </a:ext>
            </a:extLst>
          </p:cNvPr>
          <p:cNvSpPr>
            <a:spLocks noGrp="1"/>
          </p:cNvSpPr>
          <p:nvPr>
            <p:ph sz="half" idx="1"/>
          </p:nvPr>
        </p:nvSpPr>
        <p:spPr>
          <a:xfrm>
            <a:off x="152400" y="820481"/>
            <a:ext cx="8486775" cy="933451"/>
          </a:xfrm>
        </p:spPr>
        <p:txBody>
          <a:bodyPr anchor="t"/>
          <a:lstStyle/>
          <a:p>
            <a:pPr marL="34290" indent="0">
              <a:buNone/>
            </a:pPr>
            <a:r>
              <a:rPr lang="ja-JP" altLang="en-US" sz="1800" dirty="0">
                <a:solidFill>
                  <a:schemeClr val="tx1"/>
                </a:solidFill>
                <a:highlight>
                  <a:srgbClr val="FFFF00"/>
                </a:highlight>
              </a:rPr>
              <a:t>保護者の方の身分証明書、住所、子供の情報等を入力し、アプリに登録します。</a:t>
            </a:r>
            <a:endParaRPr lang="en-US" altLang="ja-JP" sz="1800" dirty="0">
              <a:solidFill>
                <a:schemeClr val="tx1"/>
              </a:solidFill>
              <a:highlight>
                <a:srgbClr val="FFFF00"/>
              </a:highlight>
            </a:endParaRPr>
          </a:p>
          <a:p>
            <a:pPr marL="0" indent="0">
              <a:buNone/>
            </a:pPr>
            <a:endParaRPr kumimoji="1" lang="ja-JP" altLang="en-US" dirty="0"/>
          </a:p>
        </p:txBody>
      </p:sp>
      <p:pic>
        <p:nvPicPr>
          <p:cNvPr id="1026" name="Picture 2" descr="C:\Users\AOI\Desktop\ICT\登録画面_page-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8215" y="1287206"/>
            <a:ext cx="3488554" cy="4933760"/>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907231" y="3039237"/>
            <a:ext cx="3314573" cy="1706880"/>
          </a:xfrm>
          <a:prstGeom prst="wedgeRoundRectCallout">
            <a:avLst>
              <a:gd name="adj1" fmla="val 56411"/>
              <a:gd name="adj2" fmla="val 250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身分が証明されているので安心して利用できます。</a:t>
            </a:r>
          </a:p>
        </p:txBody>
      </p:sp>
    </p:spTree>
    <p:extLst>
      <p:ext uri="{BB962C8B-B14F-4D97-AF65-F5344CB8AC3E}">
        <p14:creationId xmlns:p14="http://schemas.microsoft.com/office/powerpoint/2010/main" val="364073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280" y="2566084"/>
            <a:ext cx="3234460" cy="3234460"/>
          </a:xfrm>
          <a:prstGeom prst="rect">
            <a:avLst/>
          </a:prstGeom>
        </p:spPr>
      </p:pic>
      <p:sp>
        <p:nvSpPr>
          <p:cNvPr id="2" name="タイトル 1">
            <a:extLst>
              <a:ext uri="{FF2B5EF4-FFF2-40B4-BE49-F238E27FC236}">
                <a16:creationId xmlns:a16="http://schemas.microsoft.com/office/drawing/2014/main" id="{5B3B23AB-8429-4FBA-8C5F-CE4E5F375D90}"/>
              </a:ext>
            </a:extLst>
          </p:cNvPr>
          <p:cNvSpPr>
            <a:spLocks noGrp="1"/>
          </p:cNvSpPr>
          <p:nvPr>
            <p:ph type="title"/>
          </p:nvPr>
        </p:nvSpPr>
        <p:spPr>
          <a:xfrm>
            <a:off x="168606" y="177100"/>
            <a:ext cx="8806788" cy="1356360"/>
          </a:xfrm>
        </p:spPr>
        <p:txBody>
          <a:bodyPr anchor="t">
            <a:normAutofit/>
          </a:bodyPr>
          <a:lstStyle/>
          <a:p>
            <a:r>
              <a:rPr lang="ja-JP" altLang="en-US" sz="3600" dirty="0">
                <a:solidFill>
                  <a:schemeClr val="tx1"/>
                </a:solidFill>
              </a:rPr>
              <a:t>ママネット機能</a:t>
            </a:r>
            <a:r>
              <a:rPr lang="en-US" altLang="ja-JP" sz="3600" dirty="0">
                <a:solidFill>
                  <a:schemeClr val="tx1"/>
                </a:solidFill>
              </a:rPr>
              <a:t>【</a:t>
            </a:r>
            <a:r>
              <a:rPr lang="ja-JP" altLang="en-US" sz="3600" dirty="0">
                <a:solidFill>
                  <a:schemeClr val="tx1"/>
                </a:solidFill>
              </a:rPr>
              <a:t>ベビーモニター導入</a:t>
            </a:r>
            <a:r>
              <a:rPr lang="en-US" altLang="ja-JP" sz="3600" dirty="0">
                <a:solidFill>
                  <a:schemeClr val="tx1"/>
                </a:solidFill>
              </a:rPr>
              <a:t>】</a:t>
            </a:r>
            <a:endParaRPr kumimoji="1" lang="ja-JP" altLang="en-US" sz="3600" dirty="0">
              <a:solidFill>
                <a:schemeClr val="tx1"/>
              </a:solidFill>
            </a:endParaRPr>
          </a:p>
        </p:txBody>
      </p:sp>
      <p:sp>
        <p:nvSpPr>
          <p:cNvPr id="3" name="コンテンツ プレースホルダー 2">
            <a:extLst>
              <a:ext uri="{FF2B5EF4-FFF2-40B4-BE49-F238E27FC236}">
                <a16:creationId xmlns:a16="http://schemas.microsoft.com/office/drawing/2014/main" id="{CF05852F-FCC0-4E5C-BEE5-C970CEBF9709}"/>
              </a:ext>
            </a:extLst>
          </p:cNvPr>
          <p:cNvSpPr>
            <a:spLocks noGrp="1"/>
          </p:cNvSpPr>
          <p:nvPr>
            <p:ph sz="half" idx="1"/>
          </p:nvPr>
        </p:nvSpPr>
        <p:spPr>
          <a:xfrm>
            <a:off x="168606" y="666684"/>
            <a:ext cx="8806788" cy="866776"/>
          </a:xfrm>
        </p:spPr>
        <p:txBody>
          <a:bodyPr anchor="t">
            <a:normAutofit/>
          </a:bodyPr>
          <a:lstStyle/>
          <a:p>
            <a:pPr marL="34290" indent="0">
              <a:buNone/>
            </a:pPr>
            <a:r>
              <a:rPr lang="ja-JP" altLang="en-US" sz="1800" dirty="0">
                <a:solidFill>
                  <a:schemeClr val="tx1"/>
                </a:solidFill>
                <a:highlight>
                  <a:srgbClr val="FFFF00"/>
                </a:highlight>
              </a:rPr>
              <a:t>１グループにつき１台ベビーモニターを導入し、</a:t>
            </a:r>
            <a:r>
              <a:rPr kumimoji="1" lang="ja-JP" altLang="en-US" sz="1800" dirty="0">
                <a:solidFill>
                  <a:schemeClr val="tx1"/>
                </a:solidFill>
                <a:highlight>
                  <a:srgbClr val="FFFF00"/>
                </a:highlight>
              </a:rPr>
              <a:t>遠隔操作カメラと</a:t>
            </a:r>
            <a:r>
              <a:rPr lang="ja-JP" altLang="en-US" sz="1800" dirty="0">
                <a:solidFill>
                  <a:schemeClr val="tx1"/>
                </a:solidFill>
                <a:highlight>
                  <a:srgbClr val="FFFF00"/>
                </a:highlight>
              </a:rPr>
              <a:t>本アプリ</a:t>
            </a:r>
            <a:r>
              <a:rPr kumimoji="1" lang="ja-JP" altLang="en-US" sz="1800" dirty="0">
                <a:solidFill>
                  <a:schemeClr val="tx1"/>
                </a:solidFill>
                <a:highlight>
                  <a:srgbClr val="FFFF00"/>
                </a:highlight>
              </a:rPr>
              <a:t>を連携させる事で保護者</a:t>
            </a:r>
            <a:r>
              <a:rPr lang="ja-JP" altLang="en-US" sz="1800" dirty="0">
                <a:solidFill>
                  <a:schemeClr val="tx1"/>
                </a:solidFill>
                <a:highlight>
                  <a:srgbClr val="FFFF00"/>
                </a:highlight>
              </a:rPr>
              <a:t>が子供の顔をいつでも見る事が可能になります。</a:t>
            </a:r>
            <a:endParaRPr kumimoji="1" lang="ja-JP" altLang="en-US" sz="1800" dirty="0">
              <a:solidFill>
                <a:schemeClr val="tx1"/>
              </a:solidFill>
              <a:highlight>
                <a:srgbClr val="FFFF00"/>
              </a:highlight>
            </a:endParaRPr>
          </a:p>
        </p:txBody>
      </p:sp>
      <p:sp>
        <p:nvSpPr>
          <p:cNvPr id="7" name="角丸四角形吹き出し 6"/>
          <p:cNvSpPr/>
          <p:nvPr/>
        </p:nvSpPr>
        <p:spPr>
          <a:xfrm>
            <a:off x="885825" y="2971278"/>
            <a:ext cx="3529457" cy="2424071"/>
          </a:xfrm>
          <a:prstGeom prst="wedgeRoundRectCallout">
            <a:avLst>
              <a:gd name="adj1" fmla="val 61059"/>
              <a:gd name="adj2" fmla="val 10116"/>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・スマートフォン対応</a:t>
            </a:r>
            <a:endParaRPr kumimoji="1" lang="en-US" altLang="ja-JP" dirty="0">
              <a:solidFill>
                <a:schemeClr val="tx1"/>
              </a:solidFill>
            </a:endParaRPr>
          </a:p>
          <a:p>
            <a:r>
              <a:rPr kumimoji="1" lang="ja-JP" altLang="en-US" dirty="0">
                <a:solidFill>
                  <a:schemeClr val="tx1"/>
                </a:solidFill>
              </a:rPr>
              <a:t>（複数接続可能）</a:t>
            </a:r>
            <a:endParaRPr kumimoji="1" lang="en-US" altLang="ja-JP" dirty="0">
              <a:solidFill>
                <a:schemeClr val="tx1"/>
              </a:solidFill>
            </a:endParaRPr>
          </a:p>
          <a:p>
            <a:r>
              <a:rPr kumimoji="1" lang="ja-JP" altLang="en-US" dirty="0">
                <a:solidFill>
                  <a:schemeClr val="tx1"/>
                </a:solidFill>
              </a:rPr>
              <a:t>・音声機能あり</a:t>
            </a:r>
            <a:endParaRPr kumimoji="1" lang="en-US" altLang="ja-JP" dirty="0">
              <a:solidFill>
                <a:schemeClr val="tx1"/>
              </a:solidFill>
            </a:endParaRPr>
          </a:p>
          <a:p>
            <a:r>
              <a:rPr kumimoji="1" lang="ja-JP" altLang="en-US" dirty="0">
                <a:solidFill>
                  <a:schemeClr val="tx1"/>
                </a:solidFill>
              </a:rPr>
              <a:t>・上下９０</a:t>
            </a:r>
            <a:r>
              <a:rPr kumimoji="1" lang="en-US" altLang="ja-JP" dirty="0">
                <a:solidFill>
                  <a:schemeClr val="tx1"/>
                </a:solidFill>
              </a:rPr>
              <a:t>°</a:t>
            </a:r>
            <a:r>
              <a:rPr kumimoji="1" lang="ja-JP" altLang="en-US" dirty="0">
                <a:solidFill>
                  <a:schemeClr val="tx1"/>
                </a:solidFill>
              </a:rPr>
              <a:t>左右２７０</a:t>
            </a:r>
            <a:r>
              <a:rPr kumimoji="1" lang="en-US" altLang="ja-JP" dirty="0">
                <a:solidFill>
                  <a:schemeClr val="tx1"/>
                </a:solidFill>
              </a:rPr>
              <a:t>°</a:t>
            </a:r>
          </a:p>
          <a:p>
            <a:r>
              <a:rPr kumimoji="1" lang="ja-JP" altLang="en-US" dirty="0">
                <a:solidFill>
                  <a:schemeClr val="tx1"/>
                </a:solidFill>
              </a:rPr>
              <a:t>　稼働</a:t>
            </a:r>
            <a:endParaRPr kumimoji="1" lang="en-US" altLang="ja-JP" dirty="0">
              <a:solidFill>
                <a:schemeClr val="tx1"/>
              </a:solidFill>
            </a:endParaRPr>
          </a:p>
          <a:p>
            <a:pPr algn="ctr"/>
            <a:endParaRPr kumimoji="1" lang="en-US" altLang="ja-JP" sz="1400" dirty="0">
              <a:solidFill>
                <a:schemeClr val="tx1"/>
              </a:solidFill>
            </a:endParaRPr>
          </a:p>
        </p:txBody>
      </p:sp>
      <p:sp>
        <p:nvSpPr>
          <p:cNvPr id="9" name="正方形/長方形 8"/>
          <p:cNvSpPr/>
          <p:nvPr/>
        </p:nvSpPr>
        <p:spPr>
          <a:xfrm>
            <a:off x="5271669" y="1680440"/>
            <a:ext cx="2567683" cy="738664"/>
          </a:xfrm>
          <a:prstGeom prst="rect">
            <a:avLst/>
          </a:prstGeom>
        </p:spPr>
        <p:txBody>
          <a:bodyPr wrap="square">
            <a:spAutoFit/>
          </a:bodyPr>
          <a:lstStyle/>
          <a:p>
            <a:r>
              <a:rPr lang="ja-JP" altLang="en-US" sz="1400" dirty="0"/>
              <a:t>メガピクセル可動式ネットワークベビーモニター</a:t>
            </a:r>
            <a:endParaRPr lang="en-US" altLang="ja-JP" sz="1400" dirty="0"/>
          </a:p>
          <a:p>
            <a:r>
              <a:rPr lang="en-US" altLang="ja-JP" sz="1400" dirty="0"/>
              <a:t>NC007 /</a:t>
            </a:r>
            <a:r>
              <a:rPr lang="en-US" altLang="ja-JP" sz="1400" dirty="0" err="1"/>
              <a:t>secuon</a:t>
            </a:r>
            <a:endParaRPr lang="ja-JP" altLang="en-US" sz="1400" dirty="0"/>
          </a:p>
        </p:txBody>
      </p:sp>
      <p:sp>
        <p:nvSpPr>
          <p:cNvPr id="4" name="正方形/長方形 3">
            <a:extLst>
              <a:ext uri="{FF2B5EF4-FFF2-40B4-BE49-F238E27FC236}">
                <a16:creationId xmlns:a16="http://schemas.microsoft.com/office/drawing/2014/main" id="{5764DB95-B31C-44EE-8CE7-D12D268278EE}"/>
              </a:ext>
            </a:extLst>
          </p:cNvPr>
          <p:cNvSpPr/>
          <p:nvPr/>
        </p:nvSpPr>
        <p:spPr>
          <a:xfrm>
            <a:off x="1394675" y="6311568"/>
            <a:ext cx="7574038" cy="369332"/>
          </a:xfrm>
          <a:prstGeom prst="rect">
            <a:avLst/>
          </a:prstGeom>
        </p:spPr>
        <p:txBody>
          <a:bodyPr wrap="square">
            <a:spAutoFit/>
          </a:bodyPr>
          <a:lstStyle/>
          <a:p>
            <a:pPr algn="r"/>
            <a:r>
              <a:rPr kumimoji="1" lang="ja-JP" altLang="en-US" dirty="0"/>
              <a:t>参考資料　</a:t>
            </a:r>
            <a:r>
              <a:rPr kumimoji="1" lang="en-US" altLang="ja-JP" dirty="0"/>
              <a:t>http://www.secuon.jp/products/baby/nc007/</a:t>
            </a:r>
          </a:p>
        </p:txBody>
      </p:sp>
    </p:spTree>
    <p:extLst>
      <p:ext uri="{BB962C8B-B14F-4D97-AF65-F5344CB8AC3E}">
        <p14:creationId xmlns:p14="http://schemas.microsoft.com/office/powerpoint/2010/main" val="314251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B23AB-8429-4FBA-8C5F-CE4E5F375D90}"/>
              </a:ext>
            </a:extLst>
          </p:cNvPr>
          <p:cNvSpPr>
            <a:spLocks noGrp="1"/>
          </p:cNvSpPr>
          <p:nvPr>
            <p:ph type="title"/>
          </p:nvPr>
        </p:nvSpPr>
        <p:spPr>
          <a:xfrm>
            <a:off x="171450" y="180975"/>
            <a:ext cx="7406640" cy="876300"/>
          </a:xfrm>
        </p:spPr>
        <p:txBody>
          <a:bodyPr anchor="t">
            <a:normAutofit/>
          </a:bodyPr>
          <a:lstStyle/>
          <a:p>
            <a:r>
              <a:rPr lang="ja-JP" altLang="en-US" sz="3600" dirty="0">
                <a:solidFill>
                  <a:schemeClr val="tx1"/>
                </a:solidFill>
              </a:rPr>
              <a:t>ママネット機能</a:t>
            </a:r>
            <a:r>
              <a:rPr lang="en-US" altLang="ja-JP" sz="3600" dirty="0">
                <a:solidFill>
                  <a:schemeClr val="tx1"/>
                </a:solidFill>
              </a:rPr>
              <a:t>【</a:t>
            </a:r>
            <a:r>
              <a:rPr lang="ja-JP" altLang="en-US" sz="3600" dirty="0">
                <a:solidFill>
                  <a:schemeClr val="tx1"/>
                </a:solidFill>
              </a:rPr>
              <a:t>会費制</a:t>
            </a:r>
            <a:r>
              <a:rPr lang="en-US" altLang="ja-JP" sz="3600" dirty="0">
                <a:solidFill>
                  <a:schemeClr val="tx1"/>
                </a:solidFill>
              </a:rPr>
              <a:t>】</a:t>
            </a:r>
            <a:endParaRPr kumimoji="1" lang="ja-JP" altLang="en-US" sz="3600" dirty="0">
              <a:solidFill>
                <a:schemeClr val="tx1"/>
              </a:solidFill>
            </a:endParaRPr>
          </a:p>
        </p:txBody>
      </p:sp>
      <p:sp>
        <p:nvSpPr>
          <p:cNvPr id="3" name="コンテンツ プレースホルダー 2">
            <a:extLst>
              <a:ext uri="{FF2B5EF4-FFF2-40B4-BE49-F238E27FC236}">
                <a16:creationId xmlns:a16="http://schemas.microsoft.com/office/drawing/2014/main" id="{CF05852F-FCC0-4E5C-BEE5-C970CEBF9709}"/>
              </a:ext>
            </a:extLst>
          </p:cNvPr>
          <p:cNvSpPr>
            <a:spLocks noGrp="1"/>
          </p:cNvSpPr>
          <p:nvPr>
            <p:ph idx="1"/>
          </p:nvPr>
        </p:nvSpPr>
        <p:spPr>
          <a:xfrm>
            <a:off x="171450" y="794385"/>
            <a:ext cx="8715375" cy="714375"/>
          </a:xfrm>
        </p:spPr>
        <p:txBody>
          <a:bodyPr anchor="t">
            <a:normAutofit/>
          </a:bodyPr>
          <a:lstStyle/>
          <a:p>
            <a:pPr marL="34290" indent="0">
              <a:buNone/>
            </a:pPr>
            <a:r>
              <a:rPr lang="ja-JP" altLang="en-US" sz="1800" dirty="0">
                <a:solidFill>
                  <a:schemeClr val="tx1"/>
                </a:solidFill>
              </a:rPr>
              <a:t>会費</a:t>
            </a:r>
            <a:r>
              <a:rPr kumimoji="1" lang="ja-JP" altLang="en-US" sz="1800" dirty="0">
                <a:solidFill>
                  <a:schemeClr val="tx1"/>
                </a:solidFill>
              </a:rPr>
              <a:t>制度を用いり、</a:t>
            </a:r>
            <a:r>
              <a:rPr kumimoji="1" lang="ja-JP" altLang="en-US" sz="1800" dirty="0">
                <a:solidFill>
                  <a:schemeClr val="tx1"/>
                </a:solidFill>
                <a:highlight>
                  <a:srgbClr val="FFFF00"/>
                </a:highlight>
              </a:rPr>
              <a:t>集めた資金をベビーモニターの導入や学習支援サポート</a:t>
            </a:r>
            <a:r>
              <a:rPr kumimoji="1" lang="en-US" altLang="ja-JP" sz="1800" dirty="0">
                <a:solidFill>
                  <a:schemeClr val="tx1"/>
                </a:solidFill>
                <a:highlight>
                  <a:srgbClr val="FFFF00"/>
                </a:highlight>
              </a:rPr>
              <a:t>DVD</a:t>
            </a:r>
            <a:r>
              <a:rPr kumimoji="1" lang="ja-JP" altLang="en-US" sz="1800" dirty="0">
                <a:solidFill>
                  <a:schemeClr val="tx1"/>
                </a:solidFill>
                <a:highlight>
                  <a:srgbClr val="FFFF00"/>
                </a:highlight>
              </a:rPr>
              <a:t>等に充てます。</a:t>
            </a:r>
          </a:p>
        </p:txBody>
      </p:sp>
      <p:sp>
        <p:nvSpPr>
          <p:cNvPr id="5" name="テキスト ボックス 4">
            <a:extLst>
              <a:ext uri="{FF2B5EF4-FFF2-40B4-BE49-F238E27FC236}">
                <a16:creationId xmlns:a16="http://schemas.microsoft.com/office/drawing/2014/main" id="{91794877-1F31-47A6-A3F5-783553DE1FFC}"/>
              </a:ext>
            </a:extLst>
          </p:cNvPr>
          <p:cNvSpPr txBox="1"/>
          <p:nvPr/>
        </p:nvSpPr>
        <p:spPr>
          <a:xfrm>
            <a:off x="457199" y="2316480"/>
            <a:ext cx="8143876" cy="3534013"/>
          </a:xfrm>
          <a:prstGeom prst="roundRect">
            <a:avLst>
              <a:gd name="adj" fmla="val 19577"/>
            </a:avLst>
          </a:prstGeom>
          <a:solidFill>
            <a:srgbClr val="C1E6FF"/>
          </a:solidFill>
        </p:spPr>
        <p:txBody>
          <a:bodyPr wrap="square" rtlCol="0">
            <a:spAutoFit/>
          </a:bodyPr>
          <a:lstStyle/>
          <a:p>
            <a:endParaRPr kumimoji="1" lang="en-US" altLang="ja-JP" dirty="0"/>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ja-JP" altLang="en-US" dirty="0"/>
              <a:t>本アプリを利用するユーザに年会費として、５０００円をお支払いしていただきます。</a:t>
            </a:r>
            <a:endParaRPr kumimoji="1" lang="en-US" altLang="ja-JP" dirty="0"/>
          </a:p>
          <a:p>
            <a:pPr marL="285750" indent="-285750">
              <a:buFont typeface="Arial" panose="020B0604020202020204" pitchFamily="34" charset="0"/>
              <a:buChar char="•"/>
            </a:pPr>
            <a:endParaRPr kumimoji="1" lang="en-US" altLang="ja-JP" dirty="0"/>
          </a:p>
          <a:p>
            <a:endParaRPr kumimoji="1" lang="en-US" altLang="ja-JP" dirty="0"/>
          </a:p>
          <a:p>
            <a:pPr marL="285750" indent="-285750">
              <a:buFont typeface="Arial" panose="020B0604020202020204" pitchFamily="34" charset="0"/>
              <a:buChar char="•"/>
            </a:pPr>
            <a:r>
              <a:rPr kumimoji="1" lang="ja-JP" altLang="en-US" dirty="0"/>
              <a:t>集めた資金で企業側がベビーモニターや学習サポート</a:t>
            </a:r>
            <a:r>
              <a:rPr kumimoji="1" lang="en-US" altLang="ja-JP" dirty="0"/>
              <a:t>DVD</a:t>
            </a:r>
            <a:r>
              <a:rPr kumimoji="1" lang="ja-JP" altLang="en-US" dirty="0"/>
              <a:t>等を購入し、各グループに貸し出し致します。</a:t>
            </a:r>
            <a:endParaRPr kumimoji="1" lang="en-US" altLang="ja-JP" dirty="0"/>
          </a:p>
          <a:p>
            <a:pPr marL="285750" indent="-285750">
              <a:buFont typeface="Arial" panose="020B0604020202020204" pitchFamily="34" charset="0"/>
              <a:buChar char="•"/>
            </a:pP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330953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D599B-5C0B-45F3-B7EB-DEF5CA33ABC4}"/>
              </a:ext>
            </a:extLst>
          </p:cNvPr>
          <p:cNvSpPr>
            <a:spLocks noGrp="1"/>
          </p:cNvSpPr>
          <p:nvPr>
            <p:ph type="title"/>
          </p:nvPr>
        </p:nvSpPr>
        <p:spPr>
          <a:xfrm>
            <a:off x="171451" y="182217"/>
            <a:ext cx="7406640" cy="662609"/>
          </a:xfrm>
        </p:spPr>
        <p:txBody>
          <a:bodyPr>
            <a:normAutofit/>
          </a:bodyPr>
          <a:lstStyle/>
          <a:p>
            <a:r>
              <a:rPr kumimoji="1" lang="ja-JP" altLang="en-US" sz="3600" dirty="0">
                <a:solidFill>
                  <a:schemeClr val="tx1"/>
                </a:solidFill>
              </a:rPr>
              <a:t>ママネット機能</a:t>
            </a:r>
            <a:r>
              <a:rPr kumimoji="1" lang="en-US" altLang="ja-JP" sz="3600" dirty="0">
                <a:solidFill>
                  <a:schemeClr val="tx1"/>
                </a:solidFill>
              </a:rPr>
              <a:t>【</a:t>
            </a:r>
            <a:r>
              <a:rPr kumimoji="1" lang="ja-JP" altLang="en-US" sz="3600" dirty="0">
                <a:solidFill>
                  <a:schemeClr val="tx1"/>
                </a:solidFill>
              </a:rPr>
              <a:t>ポイント還元</a:t>
            </a:r>
            <a:r>
              <a:rPr kumimoji="1" lang="en-US" altLang="ja-JP" sz="3600" dirty="0">
                <a:solidFill>
                  <a:schemeClr val="tx1"/>
                </a:solidFill>
              </a:rPr>
              <a:t>】</a:t>
            </a:r>
            <a:endParaRPr kumimoji="1" lang="ja-JP" altLang="en-US" sz="3600" dirty="0">
              <a:solidFill>
                <a:schemeClr val="tx1"/>
              </a:solidFill>
            </a:endParaRPr>
          </a:p>
        </p:txBody>
      </p:sp>
      <p:sp>
        <p:nvSpPr>
          <p:cNvPr id="6" name="コンテンツ プレースホルダー 5">
            <a:extLst>
              <a:ext uri="{FF2B5EF4-FFF2-40B4-BE49-F238E27FC236}">
                <a16:creationId xmlns:a16="http://schemas.microsoft.com/office/drawing/2014/main" id="{0AD3162B-BAAF-4C23-9BFB-86B0BB8570E0}"/>
              </a:ext>
            </a:extLst>
          </p:cNvPr>
          <p:cNvSpPr>
            <a:spLocks noGrp="1"/>
          </p:cNvSpPr>
          <p:nvPr>
            <p:ph idx="1"/>
          </p:nvPr>
        </p:nvSpPr>
        <p:spPr>
          <a:xfrm>
            <a:off x="373856" y="1362075"/>
            <a:ext cx="8396287" cy="5095875"/>
          </a:xfrm>
          <a:prstGeom prst="roundRect">
            <a:avLst/>
          </a:prstGeom>
          <a:solidFill>
            <a:srgbClr val="CAF4BE"/>
          </a:solidFill>
        </p:spPr>
        <p:txBody>
          <a:bodyPr>
            <a:noAutofit/>
          </a:bodyPr>
          <a:lstStyle/>
          <a:p>
            <a:pPr marL="285750" indent="-285750">
              <a:buFont typeface="Arial" panose="020B0604020202020204" pitchFamily="34" charset="0"/>
              <a:buChar char="•"/>
            </a:pPr>
            <a:r>
              <a:rPr lang="ja-JP" altLang="en-US" sz="1800" dirty="0">
                <a:solidFill>
                  <a:schemeClr val="tx1"/>
                </a:solidFill>
              </a:rPr>
              <a:t>毎月末日に１００ポイントの還元を致します。</a:t>
            </a:r>
            <a:endParaRPr lang="en-US" altLang="ja-JP" sz="1800" dirty="0">
              <a:solidFill>
                <a:schemeClr val="tx1"/>
              </a:solidFill>
            </a:endParaRPr>
          </a:p>
          <a:p>
            <a:pPr marL="285750" indent="-285750">
              <a:buFont typeface="Arial" panose="020B0604020202020204" pitchFamily="34" charset="0"/>
              <a:buChar char="•"/>
            </a:pPr>
            <a:r>
              <a:rPr lang="ja-JP" altLang="en-US" sz="1800" dirty="0">
                <a:solidFill>
                  <a:schemeClr val="tx1"/>
                </a:solidFill>
              </a:rPr>
              <a:t>母の日や、お子様の誕生日には５００円分のポイントを還元致します。</a:t>
            </a:r>
            <a:endParaRPr lang="en-US" altLang="ja-JP" sz="1800" dirty="0">
              <a:solidFill>
                <a:schemeClr val="tx1"/>
              </a:solidFill>
            </a:endParaRPr>
          </a:p>
          <a:p>
            <a:pPr marL="285750" indent="-285750">
              <a:buFont typeface="Arial" panose="020B0604020202020204" pitchFamily="34" charset="0"/>
              <a:buChar char="•"/>
            </a:pPr>
            <a:r>
              <a:rPr lang="ja-JP" altLang="en-US" sz="1800" dirty="0">
                <a:solidFill>
                  <a:schemeClr val="tx1"/>
                </a:solidFill>
              </a:rPr>
              <a:t>子供を預かった回数によりポイント還元率が変動します。</a:t>
            </a:r>
            <a:endParaRPr lang="en-US" altLang="ja-JP" sz="1800" dirty="0">
              <a:solidFill>
                <a:schemeClr val="tx1"/>
              </a:solidFill>
            </a:endParaRPr>
          </a:p>
          <a:p>
            <a:pPr marL="0" indent="0">
              <a:buNone/>
            </a:pPr>
            <a:r>
              <a:rPr lang="ja-JP" altLang="en-US" sz="1800" dirty="0">
                <a:solidFill>
                  <a:schemeClr val="tx1"/>
                </a:solidFill>
              </a:rPr>
              <a:t>　　　　　　　</a:t>
            </a:r>
            <a:endParaRPr lang="en-US" altLang="ja-JP" sz="1800" dirty="0">
              <a:solidFill>
                <a:schemeClr val="tx1"/>
              </a:solidFill>
            </a:endParaRPr>
          </a:p>
          <a:p>
            <a:pPr marL="0" indent="0">
              <a:buNone/>
            </a:pPr>
            <a:r>
              <a:rPr lang="ja-JP" altLang="en-US" sz="1800" dirty="0">
                <a:solidFill>
                  <a:schemeClr val="tx1"/>
                </a:solidFill>
              </a:rPr>
              <a:t>　　</a:t>
            </a:r>
            <a:endParaRPr lang="en-US" altLang="ja-JP" sz="1800" dirty="0">
              <a:solidFill>
                <a:schemeClr val="tx1"/>
              </a:solidFill>
            </a:endParaRPr>
          </a:p>
          <a:p>
            <a:pPr marL="0" indent="0">
              <a:buNone/>
            </a:pPr>
            <a:r>
              <a:rPr lang="ja-JP" altLang="en-US" sz="1800" dirty="0">
                <a:solidFill>
                  <a:schemeClr val="tx1"/>
                </a:solidFill>
              </a:rPr>
              <a:t>　　</a:t>
            </a:r>
            <a:endParaRPr lang="en-US" altLang="ja-JP" sz="1800" dirty="0">
              <a:solidFill>
                <a:schemeClr val="tx1"/>
              </a:solidFill>
            </a:endParaRPr>
          </a:p>
          <a:p>
            <a:pPr marL="0" indent="0">
              <a:buNone/>
            </a:pPr>
            <a:r>
              <a:rPr lang="ja-JP" altLang="en-US" sz="1800" dirty="0">
                <a:solidFill>
                  <a:schemeClr val="tx1"/>
                </a:solidFill>
              </a:rPr>
              <a:t>　　</a:t>
            </a:r>
            <a:endParaRPr lang="en-US" altLang="ja-JP" sz="1800" dirty="0">
              <a:solidFill>
                <a:schemeClr val="tx1"/>
              </a:solidFill>
            </a:endParaRPr>
          </a:p>
          <a:p>
            <a:pPr marL="0" indent="0">
              <a:buNone/>
            </a:pPr>
            <a:endParaRPr lang="en-US" altLang="ja-JP" sz="1800" dirty="0">
              <a:solidFill>
                <a:schemeClr val="tx1"/>
              </a:solidFill>
            </a:endParaRPr>
          </a:p>
          <a:p>
            <a:pPr marL="285750" indent="-285750">
              <a:buFont typeface="Arial" panose="020B0604020202020204" pitchFamily="34" charset="0"/>
              <a:buChar char="•"/>
            </a:pPr>
            <a:r>
              <a:rPr lang="ja-JP" altLang="en-US" sz="1800" dirty="0">
                <a:solidFill>
                  <a:schemeClr val="tx1"/>
                </a:solidFill>
              </a:rPr>
              <a:t>１ポイント１円分としてお取り扱いが出来ます。</a:t>
            </a:r>
            <a:endParaRPr lang="en-US" altLang="ja-JP" sz="1800" dirty="0">
              <a:solidFill>
                <a:schemeClr val="tx1"/>
              </a:solidFill>
            </a:endParaRPr>
          </a:p>
          <a:p>
            <a:pPr marL="285750" indent="-285750">
              <a:buFont typeface="Arial" panose="020B0604020202020204" pitchFamily="34" charset="0"/>
              <a:buChar char="•"/>
            </a:pPr>
            <a:r>
              <a:rPr lang="ja-JP" altLang="en-US" sz="1800" dirty="0">
                <a:solidFill>
                  <a:schemeClr val="tx1"/>
                </a:solidFill>
              </a:rPr>
              <a:t>溜まったポイントはクオカードや、商品券等に交換が可能です。</a:t>
            </a:r>
            <a:endParaRPr lang="en-US" altLang="ja-JP" sz="1800" dirty="0">
              <a:solidFill>
                <a:schemeClr val="tx1"/>
              </a:solidFill>
            </a:endParaRPr>
          </a:p>
          <a:p>
            <a:pPr marL="285750" indent="-285750">
              <a:buFont typeface="Arial" panose="020B0604020202020204" pitchFamily="34" charset="0"/>
              <a:buChar char="•"/>
            </a:pPr>
            <a:r>
              <a:rPr lang="ja-JP" altLang="en-US" sz="1800" dirty="0">
                <a:solidFill>
                  <a:schemeClr val="tx1"/>
                </a:solidFill>
                <a:highlight>
                  <a:srgbClr val="FFFF00"/>
                </a:highlight>
              </a:rPr>
              <a:t>１年間で最低、２２００ポイントを還元致します。</a:t>
            </a:r>
            <a:endParaRPr lang="en-US" altLang="ja-JP" sz="1800" dirty="0">
              <a:solidFill>
                <a:schemeClr val="tx1"/>
              </a:solidFill>
              <a:highlight>
                <a:srgbClr val="FFFF00"/>
              </a:highlight>
            </a:endParaRPr>
          </a:p>
          <a:p>
            <a:pPr marL="34290" indent="0">
              <a:buNone/>
            </a:pPr>
            <a:r>
              <a:rPr lang="ja-JP" altLang="en-US" sz="1800" dirty="0"/>
              <a:t>　　　　　　　　　　　　　　　　　　　　　　</a:t>
            </a:r>
            <a:r>
              <a:rPr lang="ja-JP" altLang="en-US" sz="1800" dirty="0">
                <a:solidFill>
                  <a:schemeClr val="tx1"/>
                </a:solidFill>
              </a:rPr>
              <a:t>（</a:t>
            </a:r>
            <a:r>
              <a:rPr lang="en-US" altLang="ja-JP" sz="1800" dirty="0">
                <a:solidFill>
                  <a:schemeClr val="tx1"/>
                </a:solidFill>
              </a:rPr>
              <a:t>※</a:t>
            </a:r>
            <a:r>
              <a:rPr lang="ja-JP" altLang="en-US" sz="1800" dirty="0">
                <a:solidFill>
                  <a:schemeClr val="tx1"/>
                </a:solidFill>
              </a:rPr>
              <a:t>お子様１人の場合）</a:t>
            </a:r>
            <a:endParaRPr kumimoji="1" lang="ja-JP" altLang="en-US" sz="1800" dirty="0">
              <a:solidFill>
                <a:schemeClr val="tx1"/>
              </a:solidFill>
            </a:endParaRPr>
          </a:p>
        </p:txBody>
      </p:sp>
      <p:sp>
        <p:nvSpPr>
          <p:cNvPr id="4" name="テキスト ボックス 3">
            <a:extLst>
              <a:ext uri="{FF2B5EF4-FFF2-40B4-BE49-F238E27FC236}">
                <a16:creationId xmlns:a16="http://schemas.microsoft.com/office/drawing/2014/main" id="{E0896169-0E86-4D47-99CB-43908D3F773D}"/>
              </a:ext>
            </a:extLst>
          </p:cNvPr>
          <p:cNvSpPr txBox="1"/>
          <p:nvPr/>
        </p:nvSpPr>
        <p:spPr>
          <a:xfrm>
            <a:off x="257176" y="830818"/>
            <a:ext cx="6095999" cy="369332"/>
          </a:xfrm>
          <a:prstGeom prst="rect">
            <a:avLst/>
          </a:prstGeom>
          <a:noFill/>
        </p:spPr>
        <p:txBody>
          <a:bodyPr wrap="square" rtlCol="0">
            <a:spAutoFit/>
          </a:bodyPr>
          <a:lstStyle/>
          <a:p>
            <a:r>
              <a:rPr kumimoji="1" lang="ja-JP" altLang="en-US" dirty="0"/>
              <a:t>本アプリを使用するユーザへのポイント還元制度です。</a:t>
            </a:r>
          </a:p>
        </p:txBody>
      </p:sp>
      <p:graphicFrame>
        <p:nvGraphicFramePr>
          <p:cNvPr id="8" name="表 7">
            <a:extLst>
              <a:ext uri="{FF2B5EF4-FFF2-40B4-BE49-F238E27FC236}">
                <a16:creationId xmlns:a16="http://schemas.microsoft.com/office/drawing/2014/main" id="{0B415859-E85A-4A2E-86CE-5CDE40644E06}"/>
              </a:ext>
            </a:extLst>
          </p:cNvPr>
          <p:cNvGraphicFramePr>
            <a:graphicFrameLocks noGrp="1"/>
          </p:cNvGraphicFramePr>
          <p:nvPr>
            <p:extLst>
              <p:ext uri="{D42A27DB-BD31-4B8C-83A1-F6EECF244321}">
                <p14:modId xmlns:p14="http://schemas.microsoft.com/office/powerpoint/2010/main" val="3734082478"/>
              </p:ext>
            </p:extLst>
          </p:nvPr>
        </p:nvGraphicFramePr>
        <p:xfrm>
          <a:off x="919161" y="2754588"/>
          <a:ext cx="7305675" cy="1676400"/>
        </p:xfrm>
        <a:graphic>
          <a:graphicData uri="http://schemas.openxmlformats.org/drawingml/2006/table">
            <a:tbl>
              <a:tblPr firstRow="1" bandRow="1">
                <a:tableStyleId>{5C22544A-7EE6-4342-B048-85BDC9FD1C3A}</a:tableStyleId>
              </a:tblPr>
              <a:tblGrid>
                <a:gridCol w="2435225">
                  <a:extLst>
                    <a:ext uri="{9D8B030D-6E8A-4147-A177-3AD203B41FA5}">
                      <a16:colId xmlns:a16="http://schemas.microsoft.com/office/drawing/2014/main" val="2979360338"/>
                    </a:ext>
                  </a:extLst>
                </a:gridCol>
                <a:gridCol w="2435225">
                  <a:extLst>
                    <a:ext uri="{9D8B030D-6E8A-4147-A177-3AD203B41FA5}">
                      <a16:colId xmlns:a16="http://schemas.microsoft.com/office/drawing/2014/main" val="625346922"/>
                    </a:ext>
                  </a:extLst>
                </a:gridCol>
                <a:gridCol w="2435225">
                  <a:extLst>
                    <a:ext uri="{9D8B030D-6E8A-4147-A177-3AD203B41FA5}">
                      <a16:colId xmlns:a16="http://schemas.microsoft.com/office/drawing/2014/main" val="3082998101"/>
                    </a:ext>
                  </a:extLst>
                </a:gridCol>
              </a:tblGrid>
              <a:tr h="324485">
                <a:tc>
                  <a:txBody>
                    <a:bodyPr/>
                    <a:lstStyle/>
                    <a:p>
                      <a:r>
                        <a:rPr kumimoji="1" lang="ja-JP" altLang="en-US" sz="1600" dirty="0"/>
                        <a:t>子供を預かった回数</a:t>
                      </a:r>
                    </a:p>
                  </a:txBody>
                  <a:tcPr/>
                </a:tc>
                <a:tc>
                  <a:txBody>
                    <a:bodyPr/>
                    <a:lstStyle/>
                    <a:p>
                      <a:r>
                        <a:rPr kumimoji="1" lang="ja-JP" altLang="en-US" sz="1600" dirty="0"/>
                        <a:t>ランク</a:t>
                      </a:r>
                    </a:p>
                  </a:txBody>
                  <a:tcPr/>
                </a:tc>
                <a:tc>
                  <a:txBody>
                    <a:bodyPr/>
                    <a:lstStyle/>
                    <a:p>
                      <a:r>
                        <a:rPr kumimoji="1" lang="ja-JP" altLang="en-US" sz="1600" dirty="0"/>
                        <a:t>ポイント還元率</a:t>
                      </a:r>
                    </a:p>
                  </a:txBody>
                  <a:tcPr/>
                </a:tc>
                <a:extLst>
                  <a:ext uri="{0D108BD9-81ED-4DB2-BD59-A6C34878D82A}">
                    <a16:rowId xmlns:a16="http://schemas.microsoft.com/office/drawing/2014/main" val="776931449"/>
                  </a:ext>
                </a:extLst>
              </a:tr>
              <a:tr h="324485">
                <a:tc>
                  <a:txBody>
                    <a:bodyPr/>
                    <a:lstStyle/>
                    <a:p>
                      <a:r>
                        <a:rPr lang="ja-JP" altLang="en-US" sz="1600" b="1" dirty="0">
                          <a:solidFill>
                            <a:schemeClr val="tx1"/>
                          </a:solidFill>
                        </a:rPr>
                        <a:t>　１回～１０回</a:t>
                      </a:r>
                      <a:endParaRPr kumimoji="1" lang="ja-JP" altLang="en-US" sz="1600" b="1" dirty="0"/>
                    </a:p>
                  </a:txBody>
                  <a:tcPr/>
                </a:tc>
                <a:tc>
                  <a:txBody>
                    <a:bodyPr/>
                    <a:lstStyle/>
                    <a:p>
                      <a:r>
                        <a:rPr lang="ja-JP" altLang="en-US" sz="1600" b="1" dirty="0">
                          <a:solidFill>
                            <a:schemeClr val="tx1"/>
                          </a:solidFill>
                        </a:rPr>
                        <a:t>ブロンズ</a:t>
                      </a:r>
                      <a:endParaRPr kumimoji="1" lang="ja-JP" altLang="en-US" sz="1600" b="1" dirty="0"/>
                    </a:p>
                  </a:txBody>
                  <a:tcPr/>
                </a:tc>
                <a:tc>
                  <a:txBody>
                    <a:bodyPr/>
                    <a:lstStyle/>
                    <a:p>
                      <a:r>
                        <a:rPr lang="ja-JP" altLang="en-US" sz="1600" b="1" dirty="0">
                          <a:solidFill>
                            <a:schemeClr val="tx1"/>
                          </a:solidFill>
                        </a:rPr>
                        <a:t>毎月ポイント１</a:t>
                      </a:r>
                      <a:r>
                        <a:rPr lang="en-US" altLang="ja-JP" sz="1600" b="1" dirty="0">
                          <a:solidFill>
                            <a:schemeClr val="tx1"/>
                          </a:solidFill>
                        </a:rPr>
                        <a:t>.</a:t>
                      </a:r>
                      <a:r>
                        <a:rPr lang="ja-JP" altLang="en-US" sz="1600" b="1" dirty="0">
                          <a:solidFill>
                            <a:schemeClr val="tx1"/>
                          </a:solidFill>
                        </a:rPr>
                        <a:t>５倍</a:t>
                      </a:r>
                      <a:endParaRPr kumimoji="1" lang="ja-JP" altLang="en-US" sz="1600" b="1" dirty="0"/>
                    </a:p>
                  </a:txBody>
                  <a:tcPr/>
                </a:tc>
                <a:extLst>
                  <a:ext uri="{0D108BD9-81ED-4DB2-BD59-A6C34878D82A}">
                    <a16:rowId xmlns:a16="http://schemas.microsoft.com/office/drawing/2014/main" val="4199799603"/>
                  </a:ext>
                </a:extLst>
              </a:tr>
              <a:tr h="324485">
                <a:tc>
                  <a:txBody>
                    <a:bodyPr/>
                    <a:lstStyle/>
                    <a:p>
                      <a:r>
                        <a:rPr lang="ja-JP" altLang="en-US" sz="1600" b="1" dirty="0">
                          <a:solidFill>
                            <a:schemeClr val="tx1"/>
                          </a:solidFill>
                        </a:rPr>
                        <a:t>１０回～３０回</a:t>
                      </a:r>
                      <a:endParaRPr kumimoji="1" lang="ja-JP" altLang="en-US" sz="1600" b="1" dirty="0"/>
                    </a:p>
                  </a:txBody>
                  <a:tcPr/>
                </a:tc>
                <a:tc>
                  <a:txBody>
                    <a:bodyPr/>
                    <a:lstStyle/>
                    <a:p>
                      <a:r>
                        <a:rPr lang="ja-JP" altLang="en-US" sz="1600" b="1" dirty="0">
                          <a:solidFill>
                            <a:schemeClr val="tx1"/>
                          </a:solidFill>
                        </a:rPr>
                        <a:t>シルバー</a:t>
                      </a:r>
                      <a:endParaRPr kumimoji="1" lang="ja-JP" altLang="en-US" sz="1600" b="1" dirty="0"/>
                    </a:p>
                  </a:txBody>
                  <a:tcPr/>
                </a:tc>
                <a:tc>
                  <a:txBody>
                    <a:bodyPr/>
                    <a:lstStyle/>
                    <a:p>
                      <a:r>
                        <a:rPr kumimoji="1" lang="ja-JP" altLang="en-US" sz="1600" b="1" dirty="0"/>
                        <a:t>毎月ポイント２倍</a:t>
                      </a:r>
                    </a:p>
                  </a:txBody>
                  <a:tcPr/>
                </a:tc>
                <a:extLst>
                  <a:ext uri="{0D108BD9-81ED-4DB2-BD59-A6C34878D82A}">
                    <a16:rowId xmlns:a16="http://schemas.microsoft.com/office/drawing/2014/main" val="2432466709"/>
                  </a:ext>
                </a:extLst>
              </a:tr>
              <a:tr h="324485">
                <a:tc>
                  <a:txBody>
                    <a:bodyPr/>
                    <a:lstStyle/>
                    <a:p>
                      <a:r>
                        <a:rPr lang="ja-JP" altLang="en-US" sz="1600" b="1" dirty="0">
                          <a:solidFill>
                            <a:schemeClr val="tx1"/>
                          </a:solidFill>
                        </a:rPr>
                        <a:t>３０回～５０回</a:t>
                      </a:r>
                      <a:endParaRPr kumimoji="1" lang="ja-JP" altLang="en-US" sz="1600" b="1" dirty="0"/>
                    </a:p>
                  </a:txBody>
                  <a:tcPr/>
                </a:tc>
                <a:tc>
                  <a:txBody>
                    <a:bodyPr/>
                    <a:lstStyle/>
                    <a:p>
                      <a:r>
                        <a:rPr lang="ja-JP" altLang="en-US" sz="1600" b="1" dirty="0">
                          <a:solidFill>
                            <a:schemeClr val="tx1"/>
                          </a:solidFill>
                        </a:rPr>
                        <a:t>ゴールド</a:t>
                      </a:r>
                      <a:endParaRPr kumimoji="1" lang="ja-JP" altLang="en-US" sz="1600" b="1" dirty="0"/>
                    </a:p>
                  </a:txBody>
                  <a:tcPr/>
                </a:tc>
                <a:tc>
                  <a:txBody>
                    <a:bodyPr/>
                    <a:lstStyle/>
                    <a:p>
                      <a:r>
                        <a:rPr kumimoji="1" lang="ja-JP" altLang="en-US" sz="1600" b="1" dirty="0"/>
                        <a:t>毎月ポイント２</a:t>
                      </a:r>
                      <a:r>
                        <a:rPr kumimoji="1" lang="en-US" altLang="ja-JP" sz="1600" b="1" dirty="0"/>
                        <a:t>.</a:t>
                      </a:r>
                      <a:r>
                        <a:rPr kumimoji="1" lang="ja-JP" altLang="en-US" sz="1600" b="1" dirty="0"/>
                        <a:t>５倍</a:t>
                      </a:r>
                    </a:p>
                  </a:txBody>
                  <a:tcPr/>
                </a:tc>
                <a:extLst>
                  <a:ext uri="{0D108BD9-81ED-4DB2-BD59-A6C34878D82A}">
                    <a16:rowId xmlns:a16="http://schemas.microsoft.com/office/drawing/2014/main" val="177254782"/>
                  </a:ext>
                </a:extLst>
              </a:tr>
              <a:tr h="324485">
                <a:tc>
                  <a:txBody>
                    <a:bodyPr/>
                    <a:lstStyle/>
                    <a:p>
                      <a:r>
                        <a:rPr lang="ja-JP" altLang="en-US" sz="1600" b="1" dirty="0">
                          <a:solidFill>
                            <a:schemeClr val="tx1"/>
                          </a:solidFill>
                        </a:rPr>
                        <a:t>５０回～</a:t>
                      </a:r>
                      <a:endParaRPr kumimoji="1" lang="ja-JP" altLang="en-US" sz="1600" b="1" dirty="0"/>
                    </a:p>
                  </a:txBody>
                  <a:tcPr/>
                </a:tc>
                <a:tc>
                  <a:txBody>
                    <a:bodyPr/>
                    <a:lstStyle/>
                    <a:p>
                      <a:r>
                        <a:rPr lang="ja-JP" altLang="en-US" sz="1600" b="1" dirty="0">
                          <a:solidFill>
                            <a:schemeClr val="tx1"/>
                          </a:solidFill>
                        </a:rPr>
                        <a:t>プラチナ</a:t>
                      </a:r>
                      <a:endParaRPr kumimoji="1" lang="ja-JP" altLang="en-US" sz="1600" b="1" dirty="0"/>
                    </a:p>
                  </a:txBody>
                  <a:tcPr/>
                </a:tc>
                <a:tc>
                  <a:txBody>
                    <a:bodyPr/>
                    <a:lstStyle/>
                    <a:p>
                      <a:r>
                        <a:rPr kumimoji="1" lang="ja-JP" altLang="en-US" sz="1600" b="1" dirty="0"/>
                        <a:t>毎月ポイント３倍</a:t>
                      </a:r>
                    </a:p>
                  </a:txBody>
                  <a:tcPr/>
                </a:tc>
                <a:extLst>
                  <a:ext uri="{0D108BD9-81ED-4DB2-BD59-A6C34878D82A}">
                    <a16:rowId xmlns:a16="http://schemas.microsoft.com/office/drawing/2014/main" val="3859842509"/>
                  </a:ext>
                </a:extLst>
              </a:tr>
            </a:tbl>
          </a:graphicData>
        </a:graphic>
      </p:graphicFrame>
    </p:spTree>
    <p:extLst>
      <p:ext uri="{BB962C8B-B14F-4D97-AF65-F5344CB8AC3E}">
        <p14:creationId xmlns:p14="http://schemas.microsoft.com/office/powerpoint/2010/main" val="29975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B23AB-8429-4FBA-8C5F-CE4E5F375D90}"/>
              </a:ext>
            </a:extLst>
          </p:cNvPr>
          <p:cNvSpPr>
            <a:spLocks noGrp="1"/>
          </p:cNvSpPr>
          <p:nvPr>
            <p:ph type="title"/>
          </p:nvPr>
        </p:nvSpPr>
        <p:spPr>
          <a:xfrm>
            <a:off x="180975" y="159966"/>
            <a:ext cx="7759065" cy="1356360"/>
          </a:xfrm>
        </p:spPr>
        <p:txBody>
          <a:bodyPr anchor="t">
            <a:normAutofit/>
          </a:bodyPr>
          <a:lstStyle/>
          <a:p>
            <a:r>
              <a:rPr lang="ja-JP" altLang="en-US" sz="3600" dirty="0">
                <a:solidFill>
                  <a:schemeClr val="tx1"/>
                </a:solidFill>
              </a:rPr>
              <a:t>ママネット機能</a:t>
            </a:r>
            <a:r>
              <a:rPr kumimoji="1" lang="en-US" altLang="ja-JP" sz="3600" dirty="0">
                <a:solidFill>
                  <a:schemeClr val="tx1"/>
                </a:solidFill>
              </a:rPr>
              <a:t>【</a:t>
            </a:r>
            <a:r>
              <a:rPr kumimoji="1" lang="ja-JP" altLang="en-US" sz="3600" dirty="0">
                <a:solidFill>
                  <a:schemeClr val="tx1"/>
                </a:solidFill>
              </a:rPr>
              <a:t>チャット機能</a:t>
            </a:r>
            <a:r>
              <a:rPr kumimoji="1" lang="en-US" altLang="ja-JP" sz="3600" dirty="0">
                <a:solidFill>
                  <a:schemeClr val="tx1"/>
                </a:solidFill>
              </a:rPr>
              <a:t>】</a:t>
            </a:r>
            <a:endParaRPr kumimoji="1" lang="ja-JP" altLang="en-US" sz="3600" dirty="0">
              <a:solidFill>
                <a:schemeClr val="tx1"/>
              </a:solidFill>
            </a:endParaRPr>
          </a:p>
        </p:txBody>
      </p:sp>
      <p:sp>
        <p:nvSpPr>
          <p:cNvPr id="3" name="コンテンツ プレースホルダー 2">
            <a:extLst>
              <a:ext uri="{FF2B5EF4-FFF2-40B4-BE49-F238E27FC236}">
                <a16:creationId xmlns:a16="http://schemas.microsoft.com/office/drawing/2014/main" id="{CF05852F-FCC0-4E5C-BEE5-C970CEBF9709}"/>
              </a:ext>
            </a:extLst>
          </p:cNvPr>
          <p:cNvSpPr>
            <a:spLocks noGrp="1"/>
          </p:cNvSpPr>
          <p:nvPr>
            <p:ph sz="half" idx="1"/>
          </p:nvPr>
        </p:nvSpPr>
        <p:spPr>
          <a:xfrm>
            <a:off x="180975" y="741018"/>
            <a:ext cx="8782050" cy="725805"/>
          </a:xfrm>
        </p:spPr>
        <p:txBody>
          <a:bodyPr anchor="t">
            <a:normAutofit/>
          </a:bodyPr>
          <a:lstStyle/>
          <a:p>
            <a:pPr marL="34290" indent="0">
              <a:buNone/>
            </a:pPr>
            <a:r>
              <a:rPr kumimoji="1" lang="ja-JP" altLang="en-US" sz="1800" dirty="0">
                <a:solidFill>
                  <a:schemeClr val="tx1"/>
                </a:solidFill>
                <a:highlight>
                  <a:srgbClr val="FFFF00"/>
                </a:highlight>
              </a:rPr>
              <a:t>少人数</a:t>
            </a:r>
            <a:r>
              <a:rPr kumimoji="1" lang="en-US" altLang="ja-JP" sz="1800" dirty="0">
                <a:solidFill>
                  <a:schemeClr val="tx1"/>
                </a:solidFill>
                <a:highlight>
                  <a:srgbClr val="FFFF00"/>
                </a:highlight>
              </a:rPr>
              <a:t>(</a:t>
            </a:r>
            <a:r>
              <a:rPr kumimoji="1" lang="ja-JP" altLang="en-US" sz="1800" dirty="0">
                <a:solidFill>
                  <a:schemeClr val="tx1"/>
                </a:solidFill>
                <a:highlight>
                  <a:srgbClr val="FFFF00"/>
                </a:highlight>
              </a:rPr>
              <a:t>３</a:t>
            </a:r>
            <a:r>
              <a:rPr lang="ja-JP" altLang="en-US" sz="1800" dirty="0">
                <a:solidFill>
                  <a:schemeClr val="tx1"/>
                </a:solidFill>
                <a:highlight>
                  <a:srgbClr val="FFFF00"/>
                </a:highlight>
              </a:rPr>
              <a:t>～６人</a:t>
            </a:r>
            <a:r>
              <a:rPr kumimoji="1" lang="en-US" altLang="ja-JP" sz="1800" dirty="0">
                <a:solidFill>
                  <a:schemeClr val="tx1"/>
                </a:solidFill>
                <a:highlight>
                  <a:srgbClr val="FFFF00"/>
                </a:highlight>
              </a:rPr>
              <a:t>)</a:t>
            </a:r>
            <a:r>
              <a:rPr kumimoji="1" lang="ja-JP" altLang="en-US" sz="1800" dirty="0">
                <a:solidFill>
                  <a:schemeClr val="tx1"/>
                </a:solidFill>
                <a:highlight>
                  <a:srgbClr val="FFFF00"/>
                </a:highlight>
              </a:rPr>
              <a:t>のグループを作り、グループチャット機能でお母さん同士が情報を共有出来ます。</a:t>
            </a:r>
            <a:endParaRPr kumimoji="1" lang="en-US" altLang="ja-JP" sz="1800" dirty="0">
              <a:solidFill>
                <a:schemeClr val="tx1"/>
              </a:solidFill>
              <a:highlight>
                <a:srgbClr val="FFFF00"/>
              </a:highlight>
            </a:endParaRPr>
          </a:p>
        </p:txBody>
      </p:sp>
      <p:pic>
        <p:nvPicPr>
          <p:cNvPr id="5" name="コンテンツ プレースホルダー 4">
            <a:extLst>
              <a:ext uri="{FF2B5EF4-FFF2-40B4-BE49-F238E27FC236}">
                <a16:creationId xmlns:a16="http://schemas.microsoft.com/office/drawing/2014/main" id="{8BC6333B-0717-44F4-A8E1-29C455919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7663" y="1696701"/>
            <a:ext cx="3179562" cy="4496481"/>
          </a:xfrm>
          <a:prstGeom prst="rect">
            <a:avLst/>
          </a:prstGeom>
        </p:spPr>
      </p:pic>
      <p:sp>
        <p:nvSpPr>
          <p:cNvPr id="6" name="角丸四角形吹き出し 5">
            <a:extLst>
              <a:ext uri="{FF2B5EF4-FFF2-40B4-BE49-F238E27FC236}">
                <a16:creationId xmlns:a16="http://schemas.microsoft.com/office/drawing/2014/main" id="{58957961-2695-4D04-9B9E-758FB7D3DBEB}"/>
              </a:ext>
            </a:extLst>
          </p:cNvPr>
          <p:cNvSpPr/>
          <p:nvPr/>
        </p:nvSpPr>
        <p:spPr>
          <a:xfrm>
            <a:off x="411480" y="1696701"/>
            <a:ext cx="4160520" cy="4496480"/>
          </a:xfrm>
          <a:prstGeom prst="wedgeRoundRectCallout">
            <a:avLst>
              <a:gd name="adj1" fmla="val 62685"/>
              <a:gd name="adj2" fmla="val 1053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rPr>
              <a:t>ママネットアプリのホーム画面になります。</a:t>
            </a:r>
            <a:endParaRPr kumimoji="1" lang="en-US" altLang="ja-JP" dirty="0">
              <a:solidFill>
                <a:schemeClr val="tx1"/>
              </a:solidFill>
            </a:endParaRPr>
          </a:p>
          <a:p>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預かりスケジュール</a:t>
            </a:r>
            <a:endParaRPr kumimoji="1" lang="en-US" altLang="ja-JP" dirty="0">
              <a:solidFill>
                <a:schemeClr val="tx1"/>
              </a:solidFill>
            </a:endParaRPr>
          </a:p>
          <a:p>
            <a:r>
              <a:rPr kumimoji="1" lang="ja-JP" altLang="en-US" dirty="0">
                <a:solidFill>
                  <a:schemeClr val="tx1"/>
                </a:solidFill>
              </a:rPr>
              <a:t>　 預けたい希望日時を選択します。</a:t>
            </a:r>
            <a:endParaRPr kumimoji="1" lang="en-US" altLang="ja-JP" dirty="0">
              <a:solidFill>
                <a:schemeClr val="tx1"/>
              </a:solidFill>
            </a:endParaRPr>
          </a:p>
          <a:p>
            <a:r>
              <a:rPr kumimoji="1" lang="ja-JP" altLang="en-US" dirty="0">
                <a:solidFill>
                  <a:schemeClr val="tx1"/>
                </a:solidFill>
              </a:rPr>
              <a:t>　 預かれる希望日時を選択します。</a:t>
            </a:r>
            <a:endParaRPr kumimoji="1" lang="en-US" altLang="ja-JP" dirty="0">
              <a:solidFill>
                <a:schemeClr val="tx1"/>
              </a:solidFill>
            </a:endParaRPr>
          </a:p>
          <a:p>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見守りカメラ</a:t>
            </a:r>
            <a:endParaRPr kumimoji="1" lang="en-US" altLang="ja-JP" dirty="0">
              <a:solidFill>
                <a:schemeClr val="tx1"/>
              </a:solidFill>
            </a:endParaRPr>
          </a:p>
          <a:p>
            <a:r>
              <a:rPr kumimoji="1" lang="ja-JP" altLang="en-US" dirty="0">
                <a:solidFill>
                  <a:schemeClr val="tx1"/>
                </a:solidFill>
              </a:rPr>
              <a:t>　 子供の様子を見たいときに</a:t>
            </a:r>
            <a:endParaRPr kumimoji="1" lang="en-US" altLang="ja-JP" dirty="0">
              <a:solidFill>
                <a:schemeClr val="tx1"/>
              </a:solidFill>
            </a:endParaRPr>
          </a:p>
          <a:p>
            <a:r>
              <a:rPr kumimoji="1" lang="en-US" altLang="ja-JP" dirty="0">
                <a:solidFill>
                  <a:schemeClr val="tx1"/>
                </a:solidFill>
              </a:rPr>
              <a:t>      </a:t>
            </a:r>
            <a:r>
              <a:rPr kumimoji="1" lang="ja-JP" altLang="en-US" dirty="0">
                <a:solidFill>
                  <a:schemeClr val="tx1"/>
                </a:solidFill>
              </a:rPr>
              <a:t>ベビーモニターを起動します。</a:t>
            </a:r>
            <a:endParaRPr kumimoji="1" lang="en-US" altLang="ja-JP" dirty="0">
              <a:solidFill>
                <a:schemeClr val="tx1"/>
              </a:solidFill>
            </a:endParaRPr>
          </a:p>
          <a:p>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グループチャット</a:t>
            </a:r>
            <a:endParaRPr kumimoji="1" lang="en-US" altLang="ja-JP" dirty="0">
              <a:solidFill>
                <a:schemeClr val="tx1"/>
              </a:solidFill>
            </a:endParaRPr>
          </a:p>
          <a:p>
            <a:r>
              <a:rPr kumimoji="1" lang="ja-JP" altLang="en-US" dirty="0">
                <a:solidFill>
                  <a:schemeClr val="tx1"/>
                </a:solidFill>
              </a:rPr>
              <a:t>　</a:t>
            </a:r>
            <a:r>
              <a:rPr kumimoji="1" lang="en-US" altLang="ja-JP" dirty="0">
                <a:solidFill>
                  <a:schemeClr val="tx1"/>
                </a:solidFill>
              </a:rPr>
              <a:t> </a:t>
            </a:r>
            <a:r>
              <a:rPr kumimoji="1" lang="ja-JP" altLang="en-US" dirty="0">
                <a:solidFill>
                  <a:schemeClr val="tx1"/>
                </a:solidFill>
              </a:rPr>
              <a:t>グループ内で子供や育児につい</a:t>
            </a:r>
            <a:endParaRPr kumimoji="1" lang="en-US" altLang="ja-JP" dirty="0">
              <a:solidFill>
                <a:schemeClr val="tx1"/>
              </a:solidFill>
            </a:endParaRPr>
          </a:p>
          <a:p>
            <a:r>
              <a:rPr kumimoji="1" lang="ja-JP" altLang="en-US" dirty="0">
                <a:solidFill>
                  <a:schemeClr val="tx1"/>
                </a:solidFill>
              </a:rPr>
              <a:t>　 ての情報、相談事を共有します。</a:t>
            </a:r>
            <a:endParaRPr kumimoji="1" lang="en-US" altLang="ja-JP" dirty="0">
              <a:solidFill>
                <a:schemeClr val="tx1"/>
              </a:solidFill>
            </a:endParaRPr>
          </a:p>
          <a:p>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p:txBody>
      </p:sp>
    </p:spTree>
    <p:extLst>
      <p:ext uri="{BB962C8B-B14F-4D97-AF65-F5344CB8AC3E}">
        <p14:creationId xmlns:p14="http://schemas.microsoft.com/office/powerpoint/2010/main" val="262730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A14BB972-1C9D-46CD-9F70-4477CA769A5F}"/>
              </a:ext>
            </a:extLst>
          </p:cNvPr>
          <p:cNvSpPr>
            <a:spLocks noGrp="1"/>
          </p:cNvSpPr>
          <p:nvPr>
            <p:ph type="title"/>
          </p:nvPr>
        </p:nvSpPr>
        <p:spPr>
          <a:xfrm>
            <a:off x="168606" y="177100"/>
            <a:ext cx="8806788" cy="1356360"/>
          </a:xfrm>
        </p:spPr>
        <p:txBody>
          <a:bodyPr anchor="t">
            <a:normAutofit/>
          </a:bodyPr>
          <a:lstStyle/>
          <a:p>
            <a:r>
              <a:rPr lang="ja-JP" altLang="en-US" sz="3600" dirty="0">
                <a:solidFill>
                  <a:schemeClr val="tx1"/>
                </a:solidFill>
              </a:rPr>
              <a:t>会費の使用用途</a:t>
            </a:r>
            <a:endParaRPr kumimoji="1" lang="ja-JP" altLang="en-US" sz="3600" dirty="0">
              <a:solidFill>
                <a:schemeClr val="tx1"/>
              </a:solidFill>
            </a:endParaRPr>
          </a:p>
        </p:txBody>
      </p:sp>
      <p:sp>
        <p:nvSpPr>
          <p:cNvPr id="7" name="正方形/長方形 6">
            <a:extLst>
              <a:ext uri="{FF2B5EF4-FFF2-40B4-BE49-F238E27FC236}">
                <a16:creationId xmlns:a16="http://schemas.microsoft.com/office/drawing/2014/main" id="{22BCEC04-0FDB-4D54-A889-46584C35AF39}"/>
              </a:ext>
            </a:extLst>
          </p:cNvPr>
          <p:cNvSpPr/>
          <p:nvPr/>
        </p:nvSpPr>
        <p:spPr>
          <a:xfrm>
            <a:off x="393865" y="1347786"/>
            <a:ext cx="8356269" cy="52149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・ベビーモニター導入</a:t>
            </a:r>
            <a:endParaRPr kumimoji="1" lang="en-US" altLang="ja-JP" dirty="0">
              <a:solidFill>
                <a:schemeClr val="tx1"/>
              </a:solidFill>
            </a:endParaRPr>
          </a:p>
          <a:p>
            <a:r>
              <a:rPr kumimoji="1" lang="ja-JP" altLang="en-US" dirty="0">
                <a:solidFill>
                  <a:schemeClr val="tx1"/>
                </a:solidFill>
              </a:rPr>
              <a:t>　各グループにつき、ベビーモニター１台を貸出致します。</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・教育</a:t>
            </a:r>
            <a:r>
              <a:rPr kumimoji="1" lang="en-US" altLang="ja-JP" dirty="0">
                <a:solidFill>
                  <a:schemeClr val="tx1"/>
                </a:solidFill>
              </a:rPr>
              <a:t>DVD</a:t>
            </a:r>
            <a:r>
              <a:rPr kumimoji="1" lang="ja-JP" altLang="en-US" dirty="0">
                <a:solidFill>
                  <a:schemeClr val="tx1"/>
                </a:solidFill>
              </a:rPr>
              <a:t>の配布</a:t>
            </a:r>
            <a:endParaRPr kumimoji="1" lang="en-US" altLang="ja-JP" dirty="0">
              <a:solidFill>
                <a:schemeClr val="tx1"/>
              </a:solidFill>
            </a:endParaRPr>
          </a:p>
          <a:p>
            <a:r>
              <a:rPr kumimoji="1" lang="ja-JP" altLang="en-US" dirty="0">
                <a:solidFill>
                  <a:schemeClr val="tx1"/>
                </a:solidFill>
              </a:rPr>
              <a:t>　各グループにつき、１週間で最大３枚まで貸出致します。</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・ポイント還元</a:t>
            </a:r>
            <a:endParaRPr kumimoji="1" lang="en-US" altLang="ja-JP" dirty="0">
              <a:solidFill>
                <a:schemeClr val="tx1"/>
              </a:solidFill>
            </a:endParaRPr>
          </a:p>
          <a:p>
            <a:r>
              <a:rPr kumimoji="1" lang="ja-JP" altLang="en-US" dirty="0">
                <a:solidFill>
                  <a:schemeClr val="tx1"/>
                </a:solidFill>
              </a:rPr>
              <a:t>　毎月末日に１００ポイント、母の日やお子様のお誕生日には</a:t>
            </a:r>
            <a:endParaRPr kumimoji="1" lang="en-US" altLang="ja-JP" dirty="0">
              <a:solidFill>
                <a:schemeClr val="tx1"/>
              </a:solidFill>
            </a:endParaRPr>
          </a:p>
          <a:p>
            <a:r>
              <a:rPr kumimoji="1" lang="ja-JP" altLang="en-US" dirty="0">
                <a:solidFill>
                  <a:schemeClr val="tx1"/>
                </a:solidFill>
              </a:rPr>
              <a:t>　５００ポイント還元。</a:t>
            </a:r>
            <a:endParaRPr kumimoji="1" lang="en-US" altLang="ja-JP" dirty="0">
              <a:solidFill>
                <a:schemeClr val="tx1"/>
              </a:solidFill>
            </a:endParaRPr>
          </a:p>
          <a:p>
            <a:r>
              <a:rPr kumimoji="1" lang="ja-JP" altLang="en-US" dirty="0">
                <a:solidFill>
                  <a:schemeClr val="tx1"/>
                </a:solidFill>
              </a:rPr>
              <a:t>　なお、ポイントはクオカードや、商品券に交換が可能です。</a:t>
            </a:r>
          </a:p>
        </p:txBody>
      </p:sp>
      <p:pic>
        <p:nvPicPr>
          <p:cNvPr id="3" name="図 2">
            <a:extLst>
              <a:ext uri="{FF2B5EF4-FFF2-40B4-BE49-F238E27FC236}">
                <a16:creationId xmlns:a16="http://schemas.microsoft.com/office/drawing/2014/main" id="{2D9D4281-2DE8-4AD2-9E72-ED57A0B2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742" y="3277292"/>
            <a:ext cx="1867935" cy="1462089"/>
          </a:xfrm>
          <a:prstGeom prst="rect">
            <a:avLst/>
          </a:prstGeom>
        </p:spPr>
      </p:pic>
      <p:pic>
        <p:nvPicPr>
          <p:cNvPr id="9" name="図 8">
            <a:extLst>
              <a:ext uri="{FF2B5EF4-FFF2-40B4-BE49-F238E27FC236}">
                <a16:creationId xmlns:a16="http://schemas.microsoft.com/office/drawing/2014/main" id="{B15B5C4D-C442-4E96-A634-92E4352F7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203" y="1561768"/>
            <a:ext cx="1462090" cy="1462090"/>
          </a:xfrm>
          <a:prstGeom prst="rect">
            <a:avLst/>
          </a:prstGeom>
        </p:spPr>
      </p:pic>
      <p:sp>
        <p:nvSpPr>
          <p:cNvPr id="11" name="コンテンツ プレースホルダー 2">
            <a:extLst>
              <a:ext uri="{FF2B5EF4-FFF2-40B4-BE49-F238E27FC236}">
                <a16:creationId xmlns:a16="http://schemas.microsoft.com/office/drawing/2014/main" id="{2CAA8B95-C6F0-42A6-A9B6-78743A1E9399}"/>
              </a:ext>
            </a:extLst>
          </p:cNvPr>
          <p:cNvSpPr>
            <a:spLocks noGrp="1"/>
          </p:cNvSpPr>
          <p:nvPr>
            <p:ph sz="half" idx="1"/>
          </p:nvPr>
        </p:nvSpPr>
        <p:spPr>
          <a:xfrm>
            <a:off x="180975" y="741019"/>
            <a:ext cx="8782050" cy="382932"/>
          </a:xfrm>
        </p:spPr>
        <p:txBody>
          <a:bodyPr anchor="t">
            <a:normAutofit/>
          </a:bodyPr>
          <a:lstStyle/>
          <a:p>
            <a:pPr marL="34290" indent="0">
              <a:buNone/>
            </a:pPr>
            <a:r>
              <a:rPr kumimoji="1" lang="ja-JP" altLang="en-US" sz="1800" dirty="0">
                <a:solidFill>
                  <a:schemeClr val="tx1"/>
                </a:solidFill>
                <a:highlight>
                  <a:srgbClr val="FFFF00"/>
                </a:highlight>
              </a:rPr>
              <a:t>年会費の使用用途は以下になります。</a:t>
            </a:r>
            <a:endParaRPr kumimoji="1" lang="en-US" altLang="ja-JP" sz="1800" dirty="0">
              <a:solidFill>
                <a:schemeClr val="tx1"/>
              </a:solidFill>
              <a:highlight>
                <a:srgbClr val="FFFF00"/>
              </a:highlight>
            </a:endParaRPr>
          </a:p>
        </p:txBody>
      </p:sp>
      <p:pic>
        <p:nvPicPr>
          <p:cNvPr id="12" name="図 11">
            <a:extLst>
              <a:ext uri="{FF2B5EF4-FFF2-40B4-BE49-F238E27FC236}">
                <a16:creationId xmlns:a16="http://schemas.microsoft.com/office/drawing/2014/main" id="{24629767-0794-49B6-8036-0F5D5BD64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665" y="4992815"/>
            <a:ext cx="1665012" cy="1239509"/>
          </a:xfrm>
          <a:prstGeom prst="rect">
            <a:avLst/>
          </a:prstGeom>
        </p:spPr>
      </p:pic>
    </p:spTree>
    <p:extLst>
      <p:ext uri="{BB962C8B-B14F-4D97-AF65-F5344CB8AC3E}">
        <p14:creationId xmlns:p14="http://schemas.microsoft.com/office/powerpoint/2010/main" val="73135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ãå¾æ©åç«¥ ç»å ããªã¼ç´ æãã®ç»åæ¤ç´¢çµæ">
            <a:extLst>
              <a:ext uri="{FF2B5EF4-FFF2-40B4-BE49-F238E27FC236}">
                <a16:creationId xmlns:a16="http://schemas.microsoft.com/office/drawing/2014/main" id="{562B3161-AD07-4551-94EC-1E7D686F0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5086350"/>
            <a:ext cx="8963025"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0D43E014-7EF4-4A0A-86AB-3F589BF37E71}"/>
              </a:ext>
            </a:extLst>
          </p:cNvPr>
          <p:cNvSpPr>
            <a:spLocks noGrp="1"/>
          </p:cNvSpPr>
          <p:nvPr>
            <p:ph type="title"/>
          </p:nvPr>
        </p:nvSpPr>
        <p:spPr>
          <a:xfrm>
            <a:off x="171450" y="172134"/>
            <a:ext cx="7406640" cy="1356360"/>
          </a:xfrm>
        </p:spPr>
        <p:txBody>
          <a:bodyPr anchor="t">
            <a:normAutofit/>
          </a:bodyPr>
          <a:lstStyle/>
          <a:p>
            <a:r>
              <a:rPr kumimoji="1" lang="ja-JP" altLang="en-US" sz="3600" dirty="0">
                <a:solidFill>
                  <a:schemeClr val="tx1"/>
                </a:solidFill>
              </a:rPr>
              <a:t>メリット</a:t>
            </a:r>
          </a:p>
        </p:txBody>
      </p:sp>
      <p:sp>
        <p:nvSpPr>
          <p:cNvPr id="3" name="コンテンツ プレースホルダー 2">
            <a:extLst>
              <a:ext uri="{FF2B5EF4-FFF2-40B4-BE49-F238E27FC236}">
                <a16:creationId xmlns:a16="http://schemas.microsoft.com/office/drawing/2014/main" id="{ADB3A8C2-5470-478E-9A0F-D0B0DF183B48}"/>
              </a:ext>
            </a:extLst>
          </p:cNvPr>
          <p:cNvSpPr>
            <a:spLocks noGrp="1"/>
          </p:cNvSpPr>
          <p:nvPr>
            <p:ph idx="1"/>
          </p:nvPr>
        </p:nvSpPr>
        <p:spPr>
          <a:xfrm>
            <a:off x="561976" y="1409700"/>
            <a:ext cx="7820025" cy="4038600"/>
          </a:xfrm>
        </p:spPr>
        <p:txBody>
          <a:bodyPr>
            <a:normAutofit/>
          </a:bodyPr>
          <a:lstStyle/>
          <a:p>
            <a:r>
              <a:rPr kumimoji="1" lang="ja-JP" altLang="en-US" sz="1800" dirty="0">
                <a:solidFill>
                  <a:schemeClr val="tx1"/>
                </a:solidFill>
              </a:rPr>
              <a:t>育児についての情報や相談事を、お母さん同士で共有する事が出来ます。</a:t>
            </a:r>
            <a:endParaRPr kumimoji="1" lang="en-US" altLang="ja-JP" sz="1800" dirty="0">
              <a:solidFill>
                <a:schemeClr val="tx1"/>
              </a:solidFill>
            </a:endParaRPr>
          </a:p>
          <a:p>
            <a:endParaRPr kumimoji="1" lang="en-US" altLang="ja-JP" sz="1800" dirty="0">
              <a:solidFill>
                <a:schemeClr val="tx1"/>
              </a:solidFill>
            </a:endParaRPr>
          </a:p>
          <a:p>
            <a:r>
              <a:rPr lang="ja-JP" altLang="en-US" sz="1800" dirty="0">
                <a:solidFill>
                  <a:schemeClr val="tx1"/>
                </a:solidFill>
              </a:rPr>
              <a:t>ベビーモニターの導入により、仕事の合間にいつでも子供の様子を見る事が出来ます。</a:t>
            </a:r>
            <a:endParaRPr lang="en-US" altLang="ja-JP" sz="1800" dirty="0">
              <a:solidFill>
                <a:schemeClr val="tx1"/>
              </a:solidFill>
            </a:endParaRPr>
          </a:p>
          <a:p>
            <a:endParaRPr lang="en-US" altLang="ja-JP" sz="1800" dirty="0">
              <a:solidFill>
                <a:schemeClr val="tx1"/>
              </a:solidFill>
            </a:endParaRPr>
          </a:p>
          <a:p>
            <a:r>
              <a:rPr kumimoji="1" lang="ja-JP" altLang="en-US" sz="1800" dirty="0">
                <a:solidFill>
                  <a:schemeClr val="tx1"/>
                </a:solidFill>
              </a:rPr>
              <a:t>本アプリを利用する事により、お母さん同士で子供の面倒を見る事が出来ます。その為、保育園に預ける親が減少する事が見込まれるので、待機児童の減少に期待が</a:t>
            </a:r>
            <a:r>
              <a:rPr lang="ja-JP" altLang="en-US" sz="1800" dirty="0">
                <a:solidFill>
                  <a:schemeClr val="tx1"/>
                </a:solidFill>
              </a:rPr>
              <a:t>出来ます</a:t>
            </a:r>
            <a:r>
              <a:rPr kumimoji="1" lang="ja-JP" altLang="en-US" sz="1800" dirty="0">
                <a:solidFill>
                  <a:schemeClr val="tx1"/>
                </a:solidFill>
              </a:rPr>
              <a:t>。</a:t>
            </a:r>
            <a:endParaRPr kumimoji="1" lang="en-US" altLang="ja-JP" sz="1800" dirty="0">
              <a:solidFill>
                <a:schemeClr val="tx1"/>
              </a:solidFill>
            </a:endParaRPr>
          </a:p>
          <a:p>
            <a:endParaRPr lang="en-US" altLang="ja-JP" sz="1800" dirty="0">
              <a:solidFill>
                <a:schemeClr val="tx1"/>
              </a:solidFill>
            </a:endParaRPr>
          </a:p>
          <a:p>
            <a:r>
              <a:rPr lang="ja-JP" altLang="en-US" sz="1800" dirty="0">
                <a:solidFill>
                  <a:schemeClr val="tx1"/>
                </a:solidFill>
              </a:rPr>
              <a:t>お仕事がある時に、本アプリで他の親に預ける事が出来る為、安心して仕事が出来ます。その為、共働きの親の力になる事が見込めます。</a:t>
            </a:r>
            <a:endParaRPr lang="en-US" altLang="ja-JP" sz="1800" dirty="0">
              <a:solidFill>
                <a:schemeClr val="tx1"/>
              </a:solidFill>
            </a:endParaRPr>
          </a:p>
          <a:p>
            <a:endParaRPr kumimoji="1" lang="en-US" altLang="ja-JP" sz="1800" dirty="0">
              <a:highlight>
                <a:srgbClr val="FFFF00"/>
              </a:highlight>
            </a:endParaRPr>
          </a:p>
          <a:p>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dirty="0"/>
          </a:p>
          <a:p>
            <a:pPr marL="0" indent="0">
              <a:buNone/>
            </a:pPr>
            <a:endParaRPr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849B85AC-4247-41F1-9FAB-A1F11D6D610E}"/>
              </a:ext>
            </a:extLst>
          </p:cNvPr>
          <p:cNvSpPr txBox="1"/>
          <p:nvPr/>
        </p:nvSpPr>
        <p:spPr>
          <a:xfrm>
            <a:off x="260904" y="757445"/>
            <a:ext cx="7820025" cy="369332"/>
          </a:xfrm>
          <a:prstGeom prst="rect">
            <a:avLst/>
          </a:prstGeom>
          <a:noFill/>
        </p:spPr>
        <p:txBody>
          <a:bodyPr wrap="square" rtlCol="0">
            <a:spAutoFit/>
          </a:bodyPr>
          <a:lstStyle/>
          <a:p>
            <a:r>
              <a:rPr kumimoji="1" lang="ja-JP" altLang="en-US" dirty="0">
                <a:highlight>
                  <a:srgbClr val="FFFF00"/>
                </a:highlight>
              </a:rPr>
              <a:t>ママネットを利用するユーザに対して以下の利点</a:t>
            </a:r>
            <a:r>
              <a:rPr kumimoji="1" lang="ja-JP" altLang="en-US" dirty="0"/>
              <a:t>があります。</a:t>
            </a:r>
          </a:p>
        </p:txBody>
      </p:sp>
    </p:spTree>
    <p:extLst>
      <p:ext uri="{BB962C8B-B14F-4D97-AF65-F5344CB8AC3E}">
        <p14:creationId xmlns:p14="http://schemas.microsoft.com/office/powerpoint/2010/main" val="39797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2D163C-4C09-4814-BBBD-7FBBB7326CC9}"/>
              </a:ext>
            </a:extLst>
          </p:cNvPr>
          <p:cNvSpPr>
            <a:spLocks noGrp="1"/>
          </p:cNvSpPr>
          <p:nvPr>
            <p:ph type="title"/>
          </p:nvPr>
        </p:nvSpPr>
        <p:spPr>
          <a:xfrm>
            <a:off x="168552" y="214500"/>
            <a:ext cx="7406640" cy="1356360"/>
          </a:xfrm>
        </p:spPr>
        <p:txBody>
          <a:bodyPr anchor="t">
            <a:normAutofit/>
          </a:bodyPr>
          <a:lstStyle/>
          <a:p>
            <a:r>
              <a:rPr kumimoji="1" lang="ja-JP" altLang="en-US" sz="3600" dirty="0">
                <a:solidFill>
                  <a:schemeClr val="tx1"/>
                </a:solidFill>
              </a:rPr>
              <a:t>対策</a:t>
            </a:r>
          </a:p>
        </p:txBody>
      </p:sp>
      <p:sp>
        <p:nvSpPr>
          <p:cNvPr id="3" name="コンテンツ プレースホルダー 2">
            <a:extLst>
              <a:ext uri="{FF2B5EF4-FFF2-40B4-BE49-F238E27FC236}">
                <a16:creationId xmlns:a16="http://schemas.microsoft.com/office/drawing/2014/main" id="{9C92C249-FE8D-464A-A0F2-1067380EE9FD}"/>
              </a:ext>
            </a:extLst>
          </p:cNvPr>
          <p:cNvSpPr>
            <a:spLocks noGrp="1"/>
          </p:cNvSpPr>
          <p:nvPr>
            <p:ph idx="1"/>
          </p:nvPr>
        </p:nvSpPr>
        <p:spPr>
          <a:xfrm>
            <a:off x="857251" y="1965960"/>
            <a:ext cx="7404653" cy="4130040"/>
          </a:xfrm>
        </p:spPr>
        <p:txBody>
          <a:bodyPr>
            <a:normAutofit/>
          </a:bodyPr>
          <a:lstStyle/>
          <a:p>
            <a:pPr marL="0" indent="0">
              <a:buNone/>
            </a:pPr>
            <a:endParaRPr kumimoji="1" lang="en-US" altLang="ja-JP" dirty="0"/>
          </a:p>
          <a:p>
            <a:pPr marL="0" indent="0">
              <a:buNone/>
            </a:pPr>
            <a:endParaRPr kumimoji="1" lang="ja-JP" altLang="en-US" dirty="0"/>
          </a:p>
        </p:txBody>
      </p:sp>
      <p:graphicFrame>
        <p:nvGraphicFramePr>
          <p:cNvPr id="6" name="表 5">
            <a:extLst>
              <a:ext uri="{FF2B5EF4-FFF2-40B4-BE49-F238E27FC236}">
                <a16:creationId xmlns:a16="http://schemas.microsoft.com/office/drawing/2014/main" id="{71A85983-8CDA-4DC2-9174-D42DA96D49B4}"/>
              </a:ext>
            </a:extLst>
          </p:cNvPr>
          <p:cNvGraphicFramePr>
            <a:graphicFrameLocks noGrp="1"/>
          </p:cNvGraphicFramePr>
          <p:nvPr>
            <p:extLst>
              <p:ext uri="{D42A27DB-BD31-4B8C-83A1-F6EECF244321}">
                <p14:modId xmlns:p14="http://schemas.microsoft.com/office/powerpoint/2010/main" val="889814364"/>
              </p:ext>
            </p:extLst>
          </p:nvPr>
        </p:nvGraphicFramePr>
        <p:xfrm>
          <a:off x="294758" y="1286897"/>
          <a:ext cx="8529638" cy="5258572"/>
        </p:xfrm>
        <a:graphic>
          <a:graphicData uri="http://schemas.openxmlformats.org/drawingml/2006/table">
            <a:tbl>
              <a:tblPr firstRow="1" bandRow="1">
                <a:tableStyleId>{5C22544A-7EE6-4342-B048-85BDC9FD1C3A}</a:tableStyleId>
              </a:tblPr>
              <a:tblGrid>
                <a:gridCol w="2947987">
                  <a:extLst>
                    <a:ext uri="{9D8B030D-6E8A-4147-A177-3AD203B41FA5}">
                      <a16:colId xmlns:a16="http://schemas.microsoft.com/office/drawing/2014/main" val="1751913610"/>
                    </a:ext>
                  </a:extLst>
                </a:gridCol>
                <a:gridCol w="5581651">
                  <a:extLst>
                    <a:ext uri="{9D8B030D-6E8A-4147-A177-3AD203B41FA5}">
                      <a16:colId xmlns:a16="http://schemas.microsoft.com/office/drawing/2014/main" val="3089195870"/>
                    </a:ext>
                  </a:extLst>
                </a:gridCol>
              </a:tblGrid>
              <a:tr h="551428">
                <a:tc>
                  <a:txBody>
                    <a:bodyPr/>
                    <a:lstStyle/>
                    <a:p>
                      <a:pPr algn="ctr"/>
                      <a:r>
                        <a:rPr kumimoji="1" lang="ja-JP" altLang="en-US" sz="2400" dirty="0"/>
                        <a:t>注意点</a:t>
                      </a:r>
                    </a:p>
                  </a:txBody>
                  <a:tcPr anchor="ctr"/>
                </a:tc>
                <a:tc>
                  <a:txBody>
                    <a:bodyPr/>
                    <a:lstStyle/>
                    <a:p>
                      <a:pPr algn="ctr"/>
                      <a:r>
                        <a:rPr kumimoji="1" lang="ja-JP" altLang="en-US" sz="2400" dirty="0"/>
                        <a:t>対応策</a:t>
                      </a:r>
                    </a:p>
                  </a:txBody>
                  <a:tcPr anchor="ctr"/>
                </a:tc>
                <a:extLst>
                  <a:ext uri="{0D108BD9-81ED-4DB2-BD59-A6C34878D82A}">
                    <a16:rowId xmlns:a16="http://schemas.microsoft.com/office/drawing/2014/main" val="33597879"/>
                  </a:ext>
                </a:extLst>
              </a:tr>
              <a:tr h="2529073">
                <a:tc>
                  <a:txBody>
                    <a:bodyPr/>
                    <a:lstStyle/>
                    <a:p>
                      <a:r>
                        <a:rPr kumimoji="1" lang="ja-JP" altLang="en-US" sz="1800" dirty="0"/>
                        <a:t>安全面の確保</a:t>
                      </a:r>
                    </a:p>
                  </a:txBody>
                  <a:tcPr/>
                </a:tc>
                <a:tc>
                  <a:txBody>
                    <a:bodyPr/>
                    <a:lstStyle/>
                    <a:p>
                      <a:r>
                        <a:rPr kumimoji="1" lang="ja-JP" altLang="en-US" sz="1800" dirty="0"/>
                        <a:t>保険会社との連携を図り、子供がケガをした際の安全を確保します。</a:t>
                      </a:r>
                      <a:endParaRPr kumimoji="1" lang="en-US" altLang="ja-JP" sz="1800" dirty="0"/>
                    </a:p>
                    <a:p>
                      <a:r>
                        <a:rPr kumimoji="1" lang="ja-JP" altLang="en-US" sz="1800" dirty="0"/>
                        <a:t>ベビーモニターの導入により幅広い視野で安全面の確保が期待できます。</a:t>
                      </a:r>
                      <a:endParaRPr kumimoji="1" lang="en-US" altLang="ja-JP" sz="1800" dirty="0"/>
                    </a:p>
                    <a:p>
                      <a:r>
                        <a:rPr kumimoji="1" lang="ja-JP" altLang="en-US" sz="1800" dirty="0"/>
                        <a:t>安全対策についての動画を、入会した１カ月以内に視聴する事を義務化し、視聴記録を企業側に提出して頂きます。</a:t>
                      </a:r>
                    </a:p>
                    <a:p>
                      <a:r>
                        <a:rPr kumimoji="1" lang="ja-JP" altLang="en-US" sz="1800" dirty="0"/>
                        <a:t>災害時の避難場所等を記載した防災マニュアルを作成し、配布します。</a:t>
                      </a:r>
                    </a:p>
                    <a:p>
                      <a:endParaRPr kumimoji="1" lang="en-US" altLang="ja-JP" sz="1800" dirty="0"/>
                    </a:p>
                  </a:txBody>
                  <a:tcPr/>
                </a:tc>
                <a:extLst>
                  <a:ext uri="{0D108BD9-81ED-4DB2-BD59-A6C34878D82A}">
                    <a16:rowId xmlns:a16="http://schemas.microsoft.com/office/drawing/2014/main" val="1389849999"/>
                  </a:ext>
                </a:extLst>
              </a:tr>
              <a:tr h="1872504">
                <a:tc>
                  <a:txBody>
                    <a:bodyPr/>
                    <a:lstStyle/>
                    <a:p>
                      <a:r>
                        <a:rPr kumimoji="1" lang="ja-JP" altLang="en-US" sz="1800" dirty="0"/>
                        <a:t>保護者間で問題が起きた時の最終的な仲介役が必要である事</a:t>
                      </a:r>
                    </a:p>
                  </a:txBody>
                  <a:tcPr/>
                </a:tc>
                <a:tc>
                  <a:txBody>
                    <a:bodyPr/>
                    <a:lstStyle/>
                    <a:p>
                      <a:r>
                        <a:rPr kumimoji="1" lang="ja-JP" altLang="en-US" sz="1800" dirty="0"/>
                        <a:t>初期～中間的な仲介役は保護者同士、</a:t>
                      </a:r>
                      <a:endParaRPr kumimoji="1" lang="en-US" altLang="ja-JP" sz="1800" dirty="0"/>
                    </a:p>
                    <a:p>
                      <a:r>
                        <a:rPr kumimoji="1" lang="ja-JP" altLang="en-US" sz="1800" dirty="0"/>
                        <a:t>最終的な仲介役は企業側が行います。</a:t>
                      </a:r>
                    </a:p>
                  </a:txBody>
                  <a:tcPr/>
                </a:tc>
                <a:extLst>
                  <a:ext uri="{0D108BD9-81ED-4DB2-BD59-A6C34878D82A}">
                    <a16:rowId xmlns:a16="http://schemas.microsoft.com/office/drawing/2014/main" val="2489031852"/>
                  </a:ext>
                </a:extLst>
              </a:tr>
            </a:tbl>
          </a:graphicData>
        </a:graphic>
      </p:graphicFrame>
      <p:sp>
        <p:nvSpPr>
          <p:cNvPr id="7" name="テキスト ボックス 6">
            <a:extLst>
              <a:ext uri="{FF2B5EF4-FFF2-40B4-BE49-F238E27FC236}">
                <a16:creationId xmlns:a16="http://schemas.microsoft.com/office/drawing/2014/main" id="{01A221AF-22A8-475F-AB14-A405711C1B5C}"/>
              </a:ext>
            </a:extLst>
          </p:cNvPr>
          <p:cNvSpPr txBox="1"/>
          <p:nvPr/>
        </p:nvSpPr>
        <p:spPr>
          <a:xfrm>
            <a:off x="168552" y="708014"/>
            <a:ext cx="9458325" cy="369332"/>
          </a:xfrm>
          <a:prstGeom prst="rect">
            <a:avLst/>
          </a:prstGeom>
          <a:noFill/>
        </p:spPr>
        <p:txBody>
          <a:bodyPr wrap="square" rtlCol="0">
            <a:spAutoFit/>
          </a:bodyPr>
          <a:lstStyle/>
          <a:p>
            <a:r>
              <a:rPr kumimoji="1" lang="ja-JP" altLang="en-US" dirty="0">
                <a:highlight>
                  <a:srgbClr val="FFFF00"/>
                </a:highlight>
              </a:rPr>
              <a:t>懸念される注意点に対して以下の対応策</a:t>
            </a:r>
            <a:r>
              <a:rPr kumimoji="1" lang="ja-JP" altLang="en-US" dirty="0"/>
              <a:t>を検討しました。</a:t>
            </a:r>
          </a:p>
        </p:txBody>
      </p:sp>
    </p:spTree>
    <p:extLst>
      <p:ext uri="{BB962C8B-B14F-4D97-AF65-F5344CB8AC3E}">
        <p14:creationId xmlns:p14="http://schemas.microsoft.com/office/powerpoint/2010/main" val="94071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96E81-4F9E-4BA7-A911-1D09DD88FF6C}"/>
              </a:ext>
            </a:extLst>
          </p:cNvPr>
          <p:cNvSpPr>
            <a:spLocks noGrp="1"/>
          </p:cNvSpPr>
          <p:nvPr>
            <p:ph type="title"/>
          </p:nvPr>
        </p:nvSpPr>
        <p:spPr>
          <a:xfrm>
            <a:off x="171450" y="167639"/>
            <a:ext cx="7406640" cy="1356360"/>
          </a:xfrm>
        </p:spPr>
        <p:txBody>
          <a:bodyPr anchor="t"/>
          <a:lstStyle/>
          <a:p>
            <a:r>
              <a:rPr kumimoji="1" lang="ja-JP" altLang="en-US" dirty="0">
                <a:solidFill>
                  <a:schemeClr val="tx1"/>
                </a:solidFill>
              </a:rPr>
              <a:t>目次</a:t>
            </a:r>
          </a:p>
        </p:txBody>
      </p:sp>
      <p:sp>
        <p:nvSpPr>
          <p:cNvPr id="3" name="コンテンツ プレースホルダー 2">
            <a:extLst>
              <a:ext uri="{FF2B5EF4-FFF2-40B4-BE49-F238E27FC236}">
                <a16:creationId xmlns:a16="http://schemas.microsoft.com/office/drawing/2014/main" id="{ADC7C6DF-9B18-4097-BD15-9836E387FC61}"/>
              </a:ext>
            </a:extLst>
          </p:cNvPr>
          <p:cNvSpPr>
            <a:spLocks noGrp="1"/>
          </p:cNvSpPr>
          <p:nvPr>
            <p:ph sz="half" idx="1"/>
          </p:nvPr>
        </p:nvSpPr>
        <p:spPr>
          <a:xfrm>
            <a:off x="247651" y="723900"/>
            <a:ext cx="8724899" cy="5410200"/>
          </a:xfrm>
        </p:spPr>
        <p:txBody>
          <a:bodyPr anchor="t">
            <a:noAutofit/>
          </a:bodyPr>
          <a:lstStyle/>
          <a:p>
            <a:r>
              <a:rPr lang="ja-JP" altLang="en-US" sz="2000" dirty="0">
                <a:solidFill>
                  <a:schemeClr val="tx1"/>
                </a:solidFill>
              </a:rPr>
              <a:t>はじめに</a:t>
            </a:r>
            <a:endParaRPr lang="en-US" altLang="ja-JP" sz="2000" dirty="0">
              <a:solidFill>
                <a:schemeClr val="tx1"/>
              </a:solidFill>
            </a:endParaRPr>
          </a:p>
          <a:p>
            <a:r>
              <a:rPr lang="ja-JP" altLang="en-US" sz="2000" dirty="0">
                <a:solidFill>
                  <a:schemeClr val="tx1"/>
                </a:solidFill>
              </a:rPr>
              <a:t>待機児童の増加</a:t>
            </a:r>
            <a:endParaRPr kumimoji="1" lang="en-US" altLang="ja-JP" sz="2000" dirty="0">
              <a:solidFill>
                <a:schemeClr val="tx1"/>
              </a:solidFill>
            </a:endParaRPr>
          </a:p>
          <a:p>
            <a:r>
              <a:rPr kumimoji="1" lang="ja-JP" altLang="en-US" sz="2000" dirty="0">
                <a:solidFill>
                  <a:schemeClr val="tx1"/>
                </a:solidFill>
              </a:rPr>
              <a:t>待機児童増加の原因</a:t>
            </a:r>
            <a:r>
              <a:rPr kumimoji="1" lang="en-US" altLang="ja-JP" sz="2000" dirty="0">
                <a:solidFill>
                  <a:schemeClr val="tx1"/>
                </a:solidFill>
              </a:rPr>
              <a:t>【</a:t>
            </a:r>
            <a:r>
              <a:rPr kumimoji="1" lang="ja-JP" altLang="en-US" sz="2000" dirty="0">
                <a:solidFill>
                  <a:schemeClr val="tx1"/>
                </a:solidFill>
              </a:rPr>
              <a:t>女性の社会進出</a:t>
            </a:r>
            <a:r>
              <a:rPr kumimoji="1" lang="en-US" altLang="ja-JP" sz="2000" dirty="0">
                <a:solidFill>
                  <a:schemeClr val="tx1"/>
                </a:solidFill>
              </a:rPr>
              <a:t>】</a:t>
            </a:r>
          </a:p>
          <a:p>
            <a:r>
              <a:rPr kumimoji="1" lang="ja-JP" altLang="en-US" sz="2000" dirty="0">
                <a:solidFill>
                  <a:schemeClr val="tx1"/>
                </a:solidFill>
              </a:rPr>
              <a:t>待機児童増加の原因</a:t>
            </a:r>
            <a:r>
              <a:rPr kumimoji="1" lang="en-US" altLang="ja-JP" sz="2000" dirty="0">
                <a:solidFill>
                  <a:schemeClr val="tx1"/>
                </a:solidFill>
              </a:rPr>
              <a:t>【</a:t>
            </a:r>
            <a:r>
              <a:rPr kumimoji="1" lang="ja-JP" altLang="en-US" sz="2000" dirty="0">
                <a:solidFill>
                  <a:schemeClr val="tx1"/>
                </a:solidFill>
              </a:rPr>
              <a:t>保育士の人手不足</a:t>
            </a:r>
            <a:r>
              <a:rPr kumimoji="1" lang="en-US" altLang="ja-JP" sz="2000" dirty="0">
                <a:solidFill>
                  <a:schemeClr val="tx1"/>
                </a:solidFill>
              </a:rPr>
              <a:t>】</a:t>
            </a:r>
            <a:endParaRPr lang="en-US" altLang="ja-JP" sz="2000" dirty="0">
              <a:solidFill>
                <a:schemeClr val="tx1"/>
              </a:solidFill>
            </a:endParaRPr>
          </a:p>
          <a:p>
            <a:r>
              <a:rPr lang="ja-JP" altLang="en-US" sz="2000" dirty="0">
                <a:solidFill>
                  <a:schemeClr val="tx1"/>
                </a:solidFill>
              </a:rPr>
              <a:t>目的</a:t>
            </a:r>
            <a:endParaRPr kumimoji="1" lang="en-US" altLang="ja-JP" sz="2000" dirty="0">
              <a:solidFill>
                <a:schemeClr val="tx1"/>
              </a:solidFill>
            </a:endParaRPr>
          </a:p>
          <a:p>
            <a:r>
              <a:rPr kumimoji="1" lang="ja-JP" altLang="en-US" sz="2000" dirty="0">
                <a:solidFill>
                  <a:schemeClr val="tx1"/>
                </a:solidFill>
              </a:rPr>
              <a:t>概要</a:t>
            </a:r>
            <a:endParaRPr kumimoji="1" lang="en-US" altLang="ja-JP" sz="2000" dirty="0">
              <a:solidFill>
                <a:schemeClr val="tx1"/>
              </a:solidFill>
            </a:endParaRPr>
          </a:p>
          <a:p>
            <a:r>
              <a:rPr lang="ja-JP" altLang="en-US" sz="2000" dirty="0">
                <a:solidFill>
                  <a:schemeClr val="tx1"/>
                </a:solidFill>
              </a:rPr>
              <a:t>ターゲット</a:t>
            </a:r>
            <a:endParaRPr kumimoji="1" lang="en-US" altLang="ja-JP" sz="2000" dirty="0">
              <a:solidFill>
                <a:schemeClr val="tx1"/>
              </a:solidFill>
            </a:endParaRPr>
          </a:p>
          <a:p>
            <a:r>
              <a:rPr lang="ja-JP" altLang="en-US" sz="2000" dirty="0">
                <a:solidFill>
                  <a:schemeClr val="tx1"/>
                </a:solidFill>
              </a:rPr>
              <a:t>ママネット機能</a:t>
            </a:r>
            <a:r>
              <a:rPr lang="en-US" altLang="ja-JP" sz="2000" dirty="0">
                <a:solidFill>
                  <a:schemeClr val="tx1"/>
                </a:solidFill>
              </a:rPr>
              <a:t>【</a:t>
            </a:r>
            <a:r>
              <a:rPr lang="ja-JP" altLang="en-US" sz="2000" dirty="0">
                <a:solidFill>
                  <a:schemeClr val="tx1"/>
                </a:solidFill>
              </a:rPr>
              <a:t>会員登録制</a:t>
            </a:r>
            <a:r>
              <a:rPr lang="en-US" altLang="ja-JP" sz="2000" dirty="0">
                <a:solidFill>
                  <a:schemeClr val="tx1"/>
                </a:solidFill>
              </a:rPr>
              <a:t>】</a:t>
            </a:r>
          </a:p>
          <a:p>
            <a:r>
              <a:rPr kumimoji="1" lang="ja-JP" altLang="en-US" sz="2000" dirty="0">
                <a:solidFill>
                  <a:schemeClr val="tx1"/>
                </a:solidFill>
              </a:rPr>
              <a:t>ママネット機能</a:t>
            </a:r>
            <a:r>
              <a:rPr lang="en-US" altLang="ja-JP" sz="2000" dirty="0">
                <a:solidFill>
                  <a:schemeClr val="tx1"/>
                </a:solidFill>
              </a:rPr>
              <a:t>【</a:t>
            </a:r>
            <a:r>
              <a:rPr lang="ja-JP" altLang="en-US" sz="2000" dirty="0">
                <a:solidFill>
                  <a:schemeClr val="tx1"/>
                </a:solidFill>
              </a:rPr>
              <a:t>ベビーモニター導入</a:t>
            </a:r>
            <a:r>
              <a:rPr lang="en-US" altLang="ja-JP" sz="2000" dirty="0">
                <a:solidFill>
                  <a:schemeClr val="tx1"/>
                </a:solidFill>
              </a:rPr>
              <a:t>】 </a:t>
            </a:r>
          </a:p>
          <a:p>
            <a:r>
              <a:rPr lang="ja-JP" altLang="en-US" sz="2000" dirty="0">
                <a:solidFill>
                  <a:schemeClr val="tx1"/>
                </a:solidFill>
              </a:rPr>
              <a:t>ママネット機能</a:t>
            </a:r>
            <a:r>
              <a:rPr lang="en-US" altLang="ja-JP" sz="2000" dirty="0">
                <a:solidFill>
                  <a:schemeClr val="tx1"/>
                </a:solidFill>
              </a:rPr>
              <a:t>【</a:t>
            </a:r>
            <a:r>
              <a:rPr lang="ja-JP" altLang="en-US" sz="2000" dirty="0">
                <a:solidFill>
                  <a:schemeClr val="tx1"/>
                </a:solidFill>
              </a:rPr>
              <a:t>会費制</a:t>
            </a:r>
            <a:r>
              <a:rPr lang="en-US" altLang="ja-JP" sz="2000" dirty="0">
                <a:solidFill>
                  <a:schemeClr val="tx1"/>
                </a:solidFill>
              </a:rPr>
              <a:t>】</a:t>
            </a:r>
          </a:p>
          <a:p>
            <a:r>
              <a:rPr lang="ja-JP" altLang="en-US" sz="2000" dirty="0">
                <a:solidFill>
                  <a:schemeClr val="tx1"/>
                </a:solidFill>
              </a:rPr>
              <a:t>ママネット機能</a:t>
            </a:r>
            <a:r>
              <a:rPr lang="en-US" altLang="ja-JP" sz="2000" dirty="0">
                <a:solidFill>
                  <a:schemeClr val="tx1"/>
                </a:solidFill>
              </a:rPr>
              <a:t>【</a:t>
            </a:r>
            <a:r>
              <a:rPr lang="ja-JP" altLang="en-US" sz="2000" dirty="0">
                <a:solidFill>
                  <a:schemeClr val="tx1"/>
                </a:solidFill>
              </a:rPr>
              <a:t>ポイント還元</a:t>
            </a:r>
            <a:r>
              <a:rPr lang="en-US" altLang="ja-JP" sz="2000" dirty="0">
                <a:solidFill>
                  <a:schemeClr val="tx1"/>
                </a:solidFill>
              </a:rPr>
              <a:t>】</a:t>
            </a:r>
          </a:p>
          <a:p>
            <a:r>
              <a:rPr kumimoji="1" lang="ja-JP" altLang="en-US" sz="2000" dirty="0">
                <a:solidFill>
                  <a:schemeClr val="tx1"/>
                </a:solidFill>
              </a:rPr>
              <a:t>ママネット機能</a:t>
            </a:r>
            <a:r>
              <a:rPr kumimoji="1" lang="en-US" altLang="ja-JP" sz="2000" dirty="0">
                <a:solidFill>
                  <a:schemeClr val="tx1"/>
                </a:solidFill>
              </a:rPr>
              <a:t>【</a:t>
            </a:r>
            <a:r>
              <a:rPr kumimoji="1" lang="ja-JP" altLang="en-US" sz="2000" dirty="0">
                <a:solidFill>
                  <a:schemeClr val="tx1"/>
                </a:solidFill>
              </a:rPr>
              <a:t>チャット機能</a:t>
            </a:r>
            <a:r>
              <a:rPr kumimoji="1" lang="en-US" altLang="ja-JP" sz="2000" dirty="0">
                <a:solidFill>
                  <a:schemeClr val="tx1"/>
                </a:solidFill>
              </a:rPr>
              <a:t>】</a:t>
            </a:r>
          </a:p>
          <a:p>
            <a:r>
              <a:rPr lang="ja-JP" altLang="en-US" sz="2000" dirty="0">
                <a:solidFill>
                  <a:schemeClr val="tx1"/>
                </a:solidFill>
              </a:rPr>
              <a:t>会費の使用用途</a:t>
            </a:r>
            <a:endParaRPr kumimoji="1" lang="en-US" altLang="ja-JP" sz="2000" dirty="0">
              <a:solidFill>
                <a:schemeClr val="tx1"/>
              </a:solidFill>
            </a:endParaRPr>
          </a:p>
          <a:p>
            <a:r>
              <a:rPr lang="ja-JP" altLang="en-US" sz="2000" dirty="0">
                <a:solidFill>
                  <a:schemeClr val="tx1"/>
                </a:solidFill>
              </a:rPr>
              <a:t>メリット</a:t>
            </a:r>
            <a:endParaRPr lang="en-US" altLang="ja-JP" sz="2000" dirty="0">
              <a:solidFill>
                <a:schemeClr val="tx1"/>
              </a:solidFill>
            </a:endParaRPr>
          </a:p>
          <a:p>
            <a:r>
              <a:rPr lang="ja-JP" altLang="en-US" sz="2000" dirty="0">
                <a:solidFill>
                  <a:schemeClr val="tx1"/>
                </a:solidFill>
              </a:rPr>
              <a:t>対策</a:t>
            </a:r>
          </a:p>
          <a:p>
            <a:endParaRPr kumimoji="1" lang="en-US" altLang="ja-JP" sz="2000" b="1" dirty="0">
              <a:solidFill>
                <a:srgbClr val="A6B727"/>
              </a:solidFill>
            </a:endParaRPr>
          </a:p>
        </p:txBody>
      </p:sp>
    </p:spTree>
    <p:extLst>
      <p:ext uri="{BB962C8B-B14F-4D97-AF65-F5344CB8AC3E}">
        <p14:creationId xmlns:p14="http://schemas.microsoft.com/office/powerpoint/2010/main" val="348587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CE1BBA-0252-4586-9BD4-4196CC7FDE11}"/>
              </a:ext>
            </a:extLst>
          </p:cNvPr>
          <p:cNvSpPr>
            <a:spLocks noGrp="1"/>
          </p:cNvSpPr>
          <p:nvPr>
            <p:ph type="title"/>
          </p:nvPr>
        </p:nvSpPr>
        <p:spPr>
          <a:xfrm>
            <a:off x="190500" y="180975"/>
            <a:ext cx="7406640" cy="800100"/>
          </a:xfrm>
        </p:spPr>
        <p:txBody>
          <a:bodyPr>
            <a:noAutofit/>
          </a:bodyPr>
          <a:lstStyle/>
          <a:p>
            <a:r>
              <a:rPr kumimoji="1" lang="ja-JP" altLang="en-US" sz="3600" dirty="0">
                <a:solidFill>
                  <a:schemeClr val="tx1"/>
                </a:solidFill>
              </a:rPr>
              <a:t>はじめに</a:t>
            </a:r>
          </a:p>
        </p:txBody>
      </p:sp>
      <p:sp>
        <p:nvSpPr>
          <p:cNvPr id="6" name="コンテンツ プレースホルダー 5">
            <a:extLst>
              <a:ext uri="{FF2B5EF4-FFF2-40B4-BE49-F238E27FC236}">
                <a16:creationId xmlns:a16="http://schemas.microsoft.com/office/drawing/2014/main" id="{BBE8D748-16C8-40A7-A5C4-4C854842B6D9}"/>
              </a:ext>
            </a:extLst>
          </p:cNvPr>
          <p:cNvSpPr>
            <a:spLocks noGrp="1"/>
          </p:cNvSpPr>
          <p:nvPr>
            <p:ph idx="1"/>
          </p:nvPr>
        </p:nvSpPr>
        <p:spPr>
          <a:xfrm>
            <a:off x="869673" y="1381125"/>
            <a:ext cx="7404653" cy="4219575"/>
          </a:xfrm>
          <a:prstGeom prst="roundRect">
            <a:avLst/>
          </a:prstGeom>
          <a:ln w="57150">
            <a:solidFill>
              <a:srgbClr val="47B5FF"/>
            </a:solidFill>
          </a:ln>
        </p:spPr>
        <p:txBody>
          <a:bodyPr>
            <a:normAutofit/>
          </a:bodyPr>
          <a:lstStyle/>
          <a:p>
            <a:pPr marL="34290" indent="0">
              <a:lnSpc>
                <a:spcPct val="250000"/>
              </a:lnSpc>
              <a:buNone/>
            </a:pPr>
            <a:r>
              <a:rPr lang="ja-JP" altLang="en-US" sz="1800" b="1" dirty="0">
                <a:solidFill>
                  <a:schemeClr val="tx1"/>
                </a:solidFill>
              </a:rPr>
              <a:t>近頃ニュースになっている、「老後２０００万円」問題。</a:t>
            </a:r>
            <a:endParaRPr lang="en-US" altLang="ja-JP" sz="1800" b="1" dirty="0">
              <a:solidFill>
                <a:schemeClr val="tx1"/>
              </a:solidFill>
            </a:endParaRPr>
          </a:p>
          <a:p>
            <a:pPr marL="34290" indent="0">
              <a:buNone/>
            </a:pPr>
            <a:r>
              <a:rPr lang="ja-JP" altLang="en-US" sz="1800" b="1" dirty="0">
                <a:solidFill>
                  <a:schemeClr val="tx1"/>
                </a:solidFill>
              </a:rPr>
              <a:t>最近では、年金の給付年月が遅くなりました。</a:t>
            </a:r>
            <a:endParaRPr lang="en-US" altLang="ja-JP" sz="1800" b="1" dirty="0">
              <a:solidFill>
                <a:schemeClr val="tx1"/>
              </a:solidFill>
            </a:endParaRPr>
          </a:p>
          <a:p>
            <a:pPr marL="34290" indent="0">
              <a:buNone/>
            </a:pPr>
            <a:r>
              <a:rPr lang="ja-JP" altLang="en-US" sz="1800" b="1" dirty="0">
                <a:solidFill>
                  <a:schemeClr val="tx1"/>
                </a:solidFill>
              </a:rPr>
              <a:t>何故遅くなったかを考えると、その背景には少子高齢化があると思います。</a:t>
            </a:r>
            <a:endParaRPr lang="en-US" altLang="ja-JP" sz="1800" b="1" dirty="0">
              <a:solidFill>
                <a:schemeClr val="tx1"/>
              </a:solidFill>
            </a:endParaRPr>
          </a:p>
          <a:p>
            <a:pPr marL="34290" indent="0">
              <a:buNone/>
            </a:pPr>
            <a:r>
              <a:rPr lang="ja-JP" altLang="en-US" sz="1800" b="1" dirty="0">
                <a:solidFill>
                  <a:schemeClr val="tx1"/>
                </a:solidFill>
              </a:rPr>
              <a:t>少子高齢化についても少し前から日本が抱える問題になっています。</a:t>
            </a:r>
            <a:endParaRPr lang="en-US" altLang="ja-JP" sz="1800" b="1" dirty="0">
              <a:solidFill>
                <a:schemeClr val="tx1"/>
              </a:solidFill>
            </a:endParaRPr>
          </a:p>
          <a:p>
            <a:pPr marL="34290" indent="0">
              <a:buNone/>
            </a:pPr>
            <a:r>
              <a:rPr lang="ja-JP" altLang="en-US" sz="1800" b="1" dirty="0">
                <a:solidFill>
                  <a:schemeClr val="tx1"/>
                </a:solidFill>
              </a:rPr>
              <a:t>しかし、もう一つ</a:t>
            </a:r>
            <a:r>
              <a:rPr lang="ja-JP" altLang="en-US" sz="2400" b="1" dirty="0">
                <a:solidFill>
                  <a:srgbClr val="FF9966"/>
                </a:solidFill>
              </a:rPr>
              <a:t>待機児童</a:t>
            </a:r>
            <a:r>
              <a:rPr lang="ja-JP" altLang="en-US" sz="1800" b="1" dirty="0">
                <a:solidFill>
                  <a:schemeClr val="tx1"/>
                </a:solidFill>
              </a:rPr>
              <a:t>という言葉も近年よく聞くワードになりました。</a:t>
            </a:r>
            <a:endParaRPr lang="en-US" altLang="ja-JP" sz="1800" b="1" dirty="0">
              <a:solidFill>
                <a:schemeClr val="tx1"/>
              </a:solidFill>
            </a:endParaRPr>
          </a:p>
          <a:p>
            <a:pPr marL="34290" indent="0">
              <a:buNone/>
            </a:pPr>
            <a:r>
              <a:rPr lang="ja-JP" altLang="en-US" sz="1800" b="1" dirty="0">
                <a:solidFill>
                  <a:schemeClr val="tx1"/>
                </a:solidFill>
              </a:rPr>
              <a:t>なぜ、待機児童が発生するのか、調べてみました。</a:t>
            </a:r>
            <a:endParaRPr lang="en-US" altLang="ja-JP" sz="1800" b="1" dirty="0">
              <a:solidFill>
                <a:schemeClr val="tx1"/>
              </a:solidFill>
            </a:endParaRPr>
          </a:p>
        </p:txBody>
      </p:sp>
    </p:spTree>
    <p:extLst>
      <p:ext uri="{BB962C8B-B14F-4D97-AF65-F5344CB8AC3E}">
        <p14:creationId xmlns:p14="http://schemas.microsoft.com/office/powerpoint/2010/main" val="131019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F9E104-1B6E-45A1-960A-77121A077580}"/>
              </a:ext>
            </a:extLst>
          </p:cNvPr>
          <p:cNvSpPr>
            <a:spLocks noGrp="1"/>
          </p:cNvSpPr>
          <p:nvPr>
            <p:ph type="title"/>
          </p:nvPr>
        </p:nvSpPr>
        <p:spPr>
          <a:xfrm>
            <a:off x="180349" y="179784"/>
            <a:ext cx="7406640" cy="1356360"/>
          </a:xfrm>
        </p:spPr>
        <p:txBody>
          <a:bodyPr/>
          <a:lstStyle/>
          <a:p>
            <a:r>
              <a:rPr kumimoji="1" lang="ja-JP" altLang="en-US" sz="3600" dirty="0">
                <a:solidFill>
                  <a:schemeClr val="tx1"/>
                </a:solidFill>
              </a:rPr>
              <a:t>待機児童の増加</a:t>
            </a:r>
            <a:br>
              <a:rPr kumimoji="1" lang="en-US" altLang="ja-JP" dirty="0"/>
            </a:br>
            <a:endParaRPr kumimoji="1" lang="ja-JP" altLang="en-US" dirty="0"/>
          </a:p>
        </p:txBody>
      </p:sp>
      <p:pic>
        <p:nvPicPr>
          <p:cNvPr id="5" name="コンテンツ プレースホルダー 4">
            <a:extLst>
              <a:ext uri="{FF2B5EF4-FFF2-40B4-BE49-F238E27FC236}">
                <a16:creationId xmlns:a16="http://schemas.microsoft.com/office/drawing/2014/main" id="{958BD230-3038-449C-8568-AACB259600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310345" y="1242477"/>
            <a:ext cx="5994078" cy="4809246"/>
          </a:xfrm>
        </p:spPr>
      </p:pic>
      <p:sp>
        <p:nvSpPr>
          <p:cNvPr id="8" name="正方形/長方形 7">
            <a:extLst>
              <a:ext uri="{FF2B5EF4-FFF2-40B4-BE49-F238E27FC236}">
                <a16:creationId xmlns:a16="http://schemas.microsoft.com/office/drawing/2014/main" id="{80E62FE7-3FCF-40B3-B64D-50205BB499F5}"/>
              </a:ext>
            </a:extLst>
          </p:cNvPr>
          <p:cNvSpPr/>
          <p:nvPr/>
        </p:nvSpPr>
        <p:spPr>
          <a:xfrm>
            <a:off x="180349" y="842367"/>
            <a:ext cx="7105650" cy="400110"/>
          </a:xfrm>
          <a:prstGeom prst="rect">
            <a:avLst/>
          </a:prstGeom>
        </p:spPr>
        <p:txBody>
          <a:bodyPr wrap="square">
            <a:spAutoFit/>
          </a:bodyPr>
          <a:lstStyle/>
          <a:p>
            <a:r>
              <a:rPr lang="ja-JP" altLang="en-US" dirty="0">
                <a:solidFill>
                  <a:srgbClr val="002060"/>
                </a:solidFill>
                <a:highlight>
                  <a:srgbClr val="FFFF00"/>
                </a:highlight>
              </a:rPr>
              <a:t>現在少子高齢化が進む中、都心の待機児童が増えています</a:t>
            </a:r>
            <a:r>
              <a:rPr lang="ja-JP" altLang="en-US" sz="2000" dirty="0">
                <a:solidFill>
                  <a:srgbClr val="002060"/>
                </a:solidFill>
                <a:highlight>
                  <a:srgbClr val="FFFF00"/>
                </a:highlight>
              </a:rPr>
              <a:t>。</a:t>
            </a:r>
            <a:endParaRPr lang="en-US" altLang="ja-JP" sz="2000" dirty="0">
              <a:solidFill>
                <a:srgbClr val="002060"/>
              </a:solidFill>
              <a:highlight>
                <a:srgbClr val="FFFF00"/>
              </a:highlight>
            </a:endParaRPr>
          </a:p>
        </p:txBody>
      </p:sp>
      <p:sp>
        <p:nvSpPr>
          <p:cNvPr id="3" name="正方形/長方形 2">
            <a:extLst>
              <a:ext uri="{FF2B5EF4-FFF2-40B4-BE49-F238E27FC236}">
                <a16:creationId xmlns:a16="http://schemas.microsoft.com/office/drawing/2014/main" id="{323E1D96-1907-4E44-83BC-15334A73FF79}"/>
              </a:ext>
            </a:extLst>
          </p:cNvPr>
          <p:cNvSpPr/>
          <p:nvPr/>
        </p:nvSpPr>
        <p:spPr>
          <a:xfrm>
            <a:off x="2324100" y="6308884"/>
            <a:ext cx="7105650" cy="369332"/>
          </a:xfrm>
          <a:prstGeom prst="rect">
            <a:avLst/>
          </a:prstGeom>
        </p:spPr>
        <p:txBody>
          <a:bodyPr wrap="square">
            <a:spAutoFit/>
          </a:bodyPr>
          <a:lstStyle/>
          <a:p>
            <a:pPr algn="ctr"/>
            <a:r>
              <a:rPr kumimoji="1" lang="ja-JP" altLang="en-US" dirty="0"/>
              <a:t>参考資料　</a:t>
            </a:r>
            <a:r>
              <a:rPr kumimoji="1" lang="en-US" altLang="ja-JP" dirty="0"/>
              <a:t>http://bugaku-juku.com/waiting-children-transition/</a:t>
            </a:r>
            <a:endParaRPr kumimoji="1" lang="ja-JP" altLang="en-US" dirty="0"/>
          </a:p>
        </p:txBody>
      </p:sp>
      <p:sp>
        <p:nvSpPr>
          <p:cNvPr id="4" name="テキスト ボックス 3">
            <a:extLst>
              <a:ext uri="{FF2B5EF4-FFF2-40B4-BE49-F238E27FC236}">
                <a16:creationId xmlns:a16="http://schemas.microsoft.com/office/drawing/2014/main" id="{7662D27E-FFEF-4E9E-85FA-7F0464F81EEA}"/>
              </a:ext>
            </a:extLst>
          </p:cNvPr>
          <p:cNvSpPr txBox="1"/>
          <p:nvPr/>
        </p:nvSpPr>
        <p:spPr>
          <a:xfrm>
            <a:off x="4304674" y="5939552"/>
            <a:ext cx="2476500" cy="369332"/>
          </a:xfrm>
          <a:prstGeom prst="rect">
            <a:avLst/>
          </a:prstGeom>
          <a:noFill/>
        </p:spPr>
        <p:txBody>
          <a:bodyPr wrap="square" rtlCol="0">
            <a:spAutoFit/>
          </a:bodyPr>
          <a:lstStyle/>
          <a:p>
            <a:r>
              <a:rPr kumimoji="1" lang="ja-JP" altLang="en-US" dirty="0"/>
              <a:t>東京データ</a:t>
            </a:r>
          </a:p>
        </p:txBody>
      </p:sp>
    </p:spTree>
    <p:extLst>
      <p:ext uri="{BB962C8B-B14F-4D97-AF65-F5344CB8AC3E}">
        <p14:creationId xmlns:p14="http://schemas.microsoft.com/office/powerpoint/2010/main" val="196178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F5EEF5-8CDD-454E-95AA-7AF72A51F751}"/>
              </a:ext>
            </a:extLst>
          </p:cNvPr>
          <p:cNvSpPr>
            <a:spLocks noGrp="1"/>
          </p:cNvSpPr>
          <p:nvPr>
            <p:ph type="title"/>
          </p:nvPr>
        </p:nvSpPr>
        <p:spPr>
          <a:xfrm>
            <a:off x="180974" y="190408"/>
            <a:ext cx="8963025" cy="646331"/>
          </a:xfrm>
        </p:spPr>
        <p:txBody>
          <a:bodyPr anchor="t">
            <a:normAutofit fontScale="90000"/>
          </a:bodyPr>
          <a:lstStyle/>
          <a:p>
            <a:r>
              <a:rPr kumimoji="1" lang="ja-JP" altLang="en-US" dirty="0">
                <a:solidFill>
                  <a:schemeClr val="tx1"/>
                </a:solidFill>
              </a:rPr>
              <a:t>待機児童増加の原因</a:t>
            </a:r>
            <a:r>
              <a:rPr kumimoji="1" lang="en-US" altLang="ja-JP" dirty="0">
                <a:solidFill>
                  <a:schemeClr val="tx1"/>
                </a:solidFill>
              </a:rPr>
              <a:t>【</a:t>
            </a:r>
            <a:r>
              <a:rPr lang="ja-JP" altLang="en-US" dirty="0">
                <a:solidFill>
                  <a:schemeClr val="tx1"/>
                </a:solidFill>
              </a:rPr>
              <a:t>女性の社会進出</a:t>
            </a:r>
            <a:r>
              <a:rPr lang="en-US" altLang="ja-JP" dirty="0">
                <a:solidFill>
                  <a:schemeClr val="tx1"/>
                </a:solidFill>
              </a:rPr>
              <a:t>】</a:t>
            </a:r>
            <a:br>
              <a:rPr lang="ja-JP" altLang="en-US" dirty="0">
                <a:solidFill>
                  <a:schemeClr val="tx1"/>
                </a:solidFill>
              </a:rPr>
            </a:br>
            <a:endParaRPr kumimoji="1" lang="ja-JP" altLang="en-US" dirty="0">
              <a:solidFill>
                <a:schemeClr val="tx1"/>
              </a:solidFill>
            </a:endParaRPr>
          </a:p>
        </p:txBody>
      </p:sp>
      <p:pic>
        <p:nvPicPr>
          <p:cNvPr id="8" name="図 7">
            <a:extLst>
              <a:ext uri="{FF2B5EF4-FFF2-40B4-BE49-F238E27FC236}">
                <a16:creationId xmlns:a16="http://schemas.microsoft.com/office/drawing/2014/main" id="{F674BAD1-C9A9-46DE-B460-6BF9C9BD3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12" y="1604016"/>
            <a:ext cx="8258576" cy="3983003"/>
          </a:xfrm>
          <a:prstGeom prst="rect">
            <a:avLst/>
          </a:prstGeom>
        </p:spPr>
      </p:pic>
      <p:sp>
        <p:nvSpPr>
          <p:cNvPr id="4" name="正方形/長方形 3">
            <a:extLst>
              <a:ext uri="{FF2B5EF4-FFF2-40B4-BE49-F238E27FC236}">
                <a16:creationId xmlns:a16="http://schemas.microsoft.com/office/drawing/2014/main" id="{0F7B7A38-250B-4676-BBAD-01B6DBFC9A42}"/>
              </a:ext>
            </a:extLst>
          </p:cNvPr>
          <p:cNvSpPr/>
          <p:nvPr/>
        </p:nvSpPr>
        <p:spPr>
          <a:xfrm>
            <a:off x="276225" y="6063259"/>
            <a:ext cx="8954311" cy="646331"/>
          </a:xfrm>
          <a:prstGeom prst="rect">
            <a:avLst/>
          </a:prstGeom>
        </p:spPr>
        <p:txBody>
          <a:bodyPr wrap="square">
            <a:spAutoFit/>
          </a:bodyPr>
          <a:lstStyle/>
          <a:p>
            <a:r>
              <a:rPr kumimoji="1" lang="ja-JP" altLang="en-US" dirty="0"/>
              <a:t>参考資料　</a:t>
            </a:r>
            <a:endParaRPr kumimoji="1" lang="en-US" altLang="ja-JP" dirty="0"/>
          </a:p>
          <a:p>
            <a:pPr algn="ctr"/>
            <a:r>
              <a:rPr kumimoji="1" lang="ja-JP" altLang="en-US" dirty="0"/>
              <a:t>国土交通省　</a:t>
            </a:r>
            <a:r>
              <a:rPr kumimoji="1" lang="en-US" altLang="ja-JP" dirty="0"/>
              <a:t>http://www.mlit.go.jp/hakusyo/mlit/h24/hakusho/h25/html/n1213000.html</a:t>
            </a:r>
          </a:p>
        </p:txBody>
      </p:sp>
      <p:sp>
        <p:nvSpPr>
          <p:cNvPr id="6" name="テキスト ボックス 5">
            <a:extLst>
              <a:ext uri="{FF2B5EF4-FFF2-40B4-BE49-F238E27FC236}">
                <a16:creationId xmlns:a16="http://schemas.microsoft.com/office/drawing/2014/main" id="{8CA69E35-E17C-44E4-A0D6-342A140E4D43}"/>
              </a:ext>
            </a:extLst>
          </p:cNvPr>
          <p:cNvSpPr txBox="1"/>
          <p:nvPr/>
        </p:nvSpPr>
        <p:spPr>
          <a:xfrm>
            <a:off x="180974" y="680686"/>
            <a:ext cx="8448675" cy="923330"/>
          </a:xfrm>
          <a:prstGeom prst="rect">
            <a:avLst/>
          </a:prstGeom>
          <a:noFill/>
        </p:spPr>
        <p:txBody>
          <a:bodyPr wrap="square" rtlCol="0">
            <a:spAutoFit/>
          </a:bodyPr>
          <a:lstStyle/>
          <a:p>
            <a:r>
              <a:rPr kumimoji="1" lang="ja-JP" altLang="en-US" dirty="0">
                <a:highlight>
                  <a:srgbClr val="FFFF00"/>
                </a:highlight>
              </a:rPr>
              <a:t>１９８０年頃から女性が社会進出するようになり、共働き世帯が増加しています。</a:t>
            </a:r>
            <a:endParaRPr kumimoji="1" lang="en-US" altLang="ja-JP" dirty="0">
              <a:highlight>
                <a:srgbClr val="FFFF00"/>
              </a:highlight>
            </a:endParaRPr>
          </a:p>
          <a:p>
            <a:r>
              <a:rPr kumimoji="1" lang="ja-JP" altLang="en-US" dirty="0">
                <a:highlight>
                  <a:srgbClr val="FFFF00"/>
                </a:highlight>
              </a:rPr>
              <a:t>女性が働きに出た事で、子供の面倒を見る時間を確保出来なくなりました。</a:t>
            </a:r>
            <a:endParaRPr kumimoji="1" lang="en-US" altLang="ja-JP" dirty="0">
              <a:highlight>
                <a:srgbClr val="FFFF00"/>
              </a:highlight>
            </a:endParaRPr>
          </a:p>
          <a:p>
            <a:endParaRPr kumimoji="1" lang="ja-JP" altLang="en-US" dirty="0"/>
          </a:p>
        </p:txBody>
      </p:sp>
    </p:spTree>
    <p:extLst>
      <p:ext uri="{BB962C8B-B14F-4D97-AF65-F5344CB8AC3E}">
        <p14:creationId xmlns:p14="http://schemas.microsoft.com/office/powerpoint/2010/main" val="201034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640A0-943A-46F2-B5E4-E4415029E8B0}"/>
              </a:ext>
            </a:extLst>
          </p:cNvPr>
          <p:cNvSpPr>
            <a:spLocks noGrp="1"/>
          </p:cNvSpPr>
          <p:nvPr>
            <p:ph type="title"/>
          </p:nvPr>
        </p:nvSpPr>
        <p:spPr>
          <a:xfrm>
            <a:off x="180975" y="217466"/>
            <a:ext cx="8877300" cy="1050470"/>
          </a:xfrm>
        </p:spPr>
        <p:txBody>
          <a:bodyPr anchor="t">
            <a:normAutofit/>
          </a:bodyPr>
          <a:lstStyle/>
          <a:p>
            <a:r>
              <a:rPr kumimoji="1" lang="ja-JP" altLang="en-US" sz="3600" dirty="0">
                <a:solidFill>
                  <a:schemeClr val="tx1"/>
                </a:solidFill>
              </a:rPr>
              <a:t>待機児童増加の原因</a:t>
            </a:r>
            <a:r>
              <a:rPr kumimoji="1" lang="en-US" altLang="ja-JP" sz="3600" dirty="0">
                <a:solidFill>
                  <a:schemeClr val="tx1"/>
                </a:solidFill>
              </a:rPr>
              <a:t>【</a:t>
            </a:r>
            <a:r>
              <a:rPr lang="ja-JP" altLang="en-US" sz="3600" dirty="0">
                <a:solidFill>
                  <a:schemeClr val="tx1"/>
                </a:solidFill>
              </a:rPr>
              <a:t>保育士の人手不足</a:t>
            </a:r>
            <a:r>
              <a:rPr kumimoji="1" lang="en-US" altLang="ja-JP" sz="3600" dirty="0">
                <a:solidFill>
                  <a:schemeClr val="tx1"/>
                </a:solidFill>
              </a:rPr>
              <a:t>】</a:t>
            </a:r>
            <a:endParaRPr kumimoji="1" lang="ja-JP" altLang="en-US" sz="3600" dirty="0">
              <a:solidFill>
                <a:schemeClr val="tx1"/>
              </a:solidFill>
            </a:endParaRPr>
          </a:p>
        </p:txBody>
      </p:sp>
      <p:pic>
        <p:nvPicPr>
          <p:cNvPr id="10" name="図 9">
            <a:extLst>
              <a:ext uri="{FF2B5EF4-FFF2-40B4-BE49-F238E27FC236}">
                <a16:creationId xmlns:a16="http://schemas.microsoft.com/office/drawing/2014/main" id="{69A7066C-A5B7-4772-8BDD-D87887044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94" y="1267936"/>
            <a:ext cx="7231856" cy="5019062"/>
          </a:xfrm>
          <a:prstGeom prst="rect">
            <a:avLst/>
          </a:prstGeom>
        </p:spPr>
      </p:pic>
      <p:sp>
        <p:nvSpPr>
          <p:cNvPr id="4" name="正方形/長方形 3">
            <a:extLst>
              <a:ext uri="{FF2B5EF4-FFF2-40B4-BE49-F238E27FC236}">
                <a16:creationId xmlns:a16="http://schemas.microsoft.com/office/drawing/2014/main" id="{0232EB3C-CE71-4AD7-9952-195DADAD8E4A}"/>
              </a:ext>
            </a:extLst>
          </p:cNvPr>
          <p:cNvSpPr/>
          <p:nvPr/>
        </p:nvSpPr>
        <p:spPr>
          <a:xfrm>
            <a:off x="3371849" y="6343573"/>
            <a:ext cx="6162675" cy="369332"/>
          </a:xfrm>
          <a:prstGeom prst="rect">
            <a:avLst/>
          </a:prstGeom>
        </p:spPr>
        <p:txBody>
          <a:bodyPr wrap="square">
            <a:spAutoFit/>
          </a:bodyPr>
          <a:lstStyle/>
          <a:p>
            <a:pPr algn="ctr"/>
            <a:r>
              <a:rPr kumimoji="1" lang="ja-JP" altLang="en-US" dirty="0"/>
              <a:t>参考資料　</a:t>
            </a:r>
            <a:r>
              <a:rPr kumimoji="1" lang="en-US" altLang="ja-JP" dirty="0"/>
              <a:t>https://ponpococco.com/6en-approach/</a:t>
            </a:r>
            <a:endParaRPr kumimoji="1" lang="ja-JP" altLang="en-US" dirty="0"/>
          </a:p>
        </p:txBody>
      </p:sp>
      <p:sp>
        <p:nvSpPr>
          <p:cNvPr id="5" name="テキスト ボックス 4">
            <a:extLst>
              <a:ext uri="{FF2B5EF4-FFF2-40B4-BE49-F238E27FC236}">
                <a16:creationId xmlns:a16="http://schemas.microsoft.com/office/drawing/2014/main" id="{1BB5E929-2511-4245-BFA9-72E39A1672AE}"/>
              </a:ext>
            </a:extLst>
          </p:cNvPr>
          <p:cNvSpPr txBox="1"/>
          <p:nvPr/>
        </p:nvSpPr>
        <p:spPr>
          <a:xfrm>
            <a:off x="180975" y="709137"/>
            <a:ext cx="8763000" cy="646331"/>
          </a:xfrm>
          <a:prstGeom prst="rect">
            <a:avLst/>
          </a:prstGeom>
          <a:noFill/>
        </p:spPr>
        <p:txBody>
          <a:bodyPr wrap="square" rtlCol="0">
            <a:spAutoFit/>
          </a:bodyPr>
          <a:lstStyle/>
          <a:p>
            <a:r>
              <a:rPr kumimoji="1" lang="ja-JP" altLang="en-US" dirty="0">
                <a:highlight>
                  <a:srgbClr val="FFFF00"/>
                </a:highlight>
              </a:rPr>
              <a:t>子供の面倒を見る事が出来なくなった保護者が増加した事で、預けたい子供に対しての保育士が満たなくなった為、待機児童が年々増加しています。</a:t>
            </a:r>
          </a:p>
        </p:txBody>
      </p:sp>
    </p:spTree>
    <p:extLst>
      <p:ext uri="{BB962C8B-B14F-4D97-AF65-F5344CB8AC3E}">
        <p14:creationId xmlns:p14="http://schemas.microsoft.com/office/powerpoint/2010/main" val="270561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7C14365-4E6A-4E29-BC35-E247F4F6A362}"/>
              </a:ext>
            </a:extLst>
          </p:cNvPr>
          <p:cNvSpPr>
            <a:spLocks noGrp="1"/>
          </p:cNvSpPr>
          <p:nvPr>
            <p:ph type="title"/>
          </p:nvPr>
        </p:nvSpPr>
        <p:spPr>
          <a:xfrm>
            <a:off x="6055822" y="783019"/>
            <a:ext cx="2335025" cy="3622844"/>
          </a:xfrm>
        </p:spPr>
        <p:txBody>
          <a:bodyPr vert="horz" lIns="91440" tIns="45720" rIns="91440" bIns="45720" rtlCol="0" anchor="b">
            <a:normAutofit/>
          </a:bodyPr>
          <a:lstStyle/>
          <a:p>
            <a:pPr algn="ctr" defTabSz="914400">
              <a:lnSpc>
                <a:spcPct val="85000"/>
              </a:lnSpc>
            </a:pPr>
            <a:r>
              <a:rPr kumimoji="1" lang="ja-JP" altLang="en-US" sz="4800" b="1" cap="all" dirty="0">
                <a:solidFill>
                  <a:srgbClr val="FFFFFF"/>
                </a:solidFill>
              </a:rPr>
              <a:t>目的</a:t>
            </a:r>
          </a:p>
        </p:txBody>
      </p:sp>
      <p:sp>
        <p:nvSpPr>
          <p:cNvPr id="2" name="正方形/長方形 1">
            <a:extLst>
              <a:ext uri="{FF2B5EF4-FFF2-40B4-BE49-F238E27FC236}">
                <a16:creationId xmlns:a16="http://schemas.microsoft.com/office/drawing/2014/main" id="{74DE1FF9-BDBE-4A7D-9B49-6DF805E7D0DC}"/>
              </a:ext>
            </a:extLst>
          </p:cNvPr>
          <p:cNvSpPr/>
          <p:nvPr/>
        </p:nvSpPr>
        <p:spPr>
          <a:xfrm>
            <a:off x="1000126" y="1867783"/>
            <a:ext cx="7258050" cy="3856742"/>
          </a:xfrm>
          <a:prstGeom prst="rect">
            <a:avLst/>
          </a:prstGeom>
          <a:solidFill>
            <a:schemeClr val="bg1"/>
          </a:solidFill>
          <a:ln w="38100">
            <a:solidFill>
              <a:srgbClr val="A6B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 indent="0">
              <a:buNone/>
            </a:pPr>
            <a:r>
              <a:rPr kumimoji="1" lang="ja-JP" altLang="en-US" sz="2000" b="1" dirty="0">
                <a:solidFill>
                  <a:schemeClr val="tx1"/>
                </a:solidFill>
              </a:rPr>
              <a:t>　　</a:t>
            </a:r>
            <a:r>
              <a:rPr kumimoji="1" lang="ja-JP" altLang="en-US" sz="2800" b="1" dirty="0">
                <a:solidFill>
                  <a:srgbClr val="FD8DC0"/>
                </a:solidFill>
              </a:rPr>
              <a:t>未就学児</a:t>
            </a:r>
            <a:r>
              <a:rPr kumimoji="1" lang="ja-JP" altLang="en-US" sz="2000" b="1" dirty="0">
                <a:solidFill>
                  <a:schemeClr val="tx1"/>
                </a:solidFill>
              </a:rPr>
              <a:t>、</a:t>
            </a:r>
            <a:r>
              <a:rPr kumimoji="1" lang="ja-JP" altLang="en-US" sz="2800" b="1" dirty="0">
                <a:solidFill>
                  <a:srgbClr val="FF9966"/>
                </a:solidFill>
              </a:rPr>
              <a:t>待機児童</a:t>
            </a:r>
            <a:r>
              <a:rPr kumimoji="1" lang="ja-JP" altLang="en-US" b="1" dirty="0">
                <a:solidFill>
                  <a:schemeClr val="tx1"/>
                </a:solidFill>
              </a:rPr>
              <a:t>の子供を育てる</a:t>
            </a:r>
            <a:r>
              <a:rPr kumimoji="1" lang="ja-JP" altLang="en-US" sz="2000" b="1" dirty="0">
                <a:solidFill>
                  <a:schemeClr val="tx1"/>
                </a:solidFill>
              </a:rPr>
              <a:t>お母さんや</a:t>
            </a:r>
            <a:endParaRPr kumimoji="1" lang="en-US" altLang="ja-JP" sz="2000" b="1" dirty="0">
              <a:solidFill>
                <a:schemeClr val="tx1"/>
              </a:solidFill>
            </a:endParaRPr>
          </a:p>
          <a:p>
            <a:pPr marL="34290" indent="0">
              <a:buNone/>
            </a:pPr>
            <a:endParaRPr kumimoji="1" lang="en-US" altLang="ja-JP" sz="2000" b="1" dirty="0">
              <a:solidFill>
                <a:schemeClr val="tx1"/>
              </a:solidFill>
            </a:endParaRPr>
          </a:p>
          <a:p>
            <a:pPr marL="34290" indent="0">
              <a:buNone/>
            </a:pPr>
            <a:r>
              <a:rPr kumimoji="1" lang="ja-JP" altLang="en-US" sz="2000" b="1" dirty="0">
                <a:solidFill>
                  <a:schemeClr val="tx1"/>
                </a:solidFill>
              </a:rPr>
              <a:t>　　</a:t>
            </a:r>
            <a:r>
              <a:rPr kumimoji="1" lang="ja-JP" altLang="en-US" sz="2800" b="1" dirty="0">
                <a:solidFill>
                  <a:srgbClr val="47B5FF"/>
                </a:solidFill>
              </a:rPr>
              <a:t>共働き</a:t>
            </a:r>
            <a:r>
              <a:rPr kumimoji="1" lang="ja-JP" altLang="en-US" sz="2000" b="1" dirty="0">
                <a:solidFill>
                  <a:schemeClr val="tx1"/>
                </a:solidFill>
              </a:rPr>
              <a:t>をしているお母さんに対して</a:t>
            </a:r>
            <a:endParaRPr kumimoji="1" lang="en-US" altLang="ja-JP" sz="2000" b="1" dirty="0">
              <a:solidFill>
                <a:schemeClr val="tx1"/>
              </a:solidFill>
            </a:endParaRPr>
          </a:p>
          <a:p>
            <a:pPr marL="34290" indent="0">
              <a:buNone/>
            </a:pPr>
            <a:endParaRPr kumimoji="1" lang="en-US" altLang="ja-JP" sz="2000" b="1" dirty="0">
              <a:solidFill>
                <a:schemeClr val="tx1"/>
              </a:solidFill>
            </a:endParaRPr>
          </a:p>
          <a:p>
            <a:pPr marL="34290" indent="0">
              <a:buNone/>
            </a:pPr>
            <a:r>
              <a:rPr kumimoji="1" lang="ja-JP" altLang="en-US" sz="2000" b="1" dirty="0">
                <a:solidFill>
                  <a:schemeClr val="tx1"/>
                </a:solidFill>
              </a:rPr>
              <a:t>　　本アプリを利用する事で、手助けをしたい。</a:t>
            </a:r>
            <a:endParaRPr kumimoji="1" lang="en-US" altLang="ja-JP" sz="2000" b="1" dirty="0">
              <a:solidFill>
                <a:schemeClr val="tx1"/>
              </a:solidFill>
            </a:endParaRPr>
          </a:p>
          <a:p>
            <a:pPr marL="34290" indent="0">
              <a:buNone/>
            </a:pPr>
            <a:endParaRPr kumimoji="1" lang="en-US" altLang="ja-JP" sz="2000" b="1" dirty="0">
              <a:solidFill>
                <a:schemeClr val="tx1"/>
              </a:solidFill>
            </a:endParaRPr>
          </a:p>
        </p:txBody>
      </p:sp>
      <p:sp>
        <p:nvSpPr>
          <p:cNvPr id="3" name="テキスト ボックス 2">
            <a:extLst>
              <a:ext uri="{FF2B5EF4-FFF2-40B4-BE49-F238E27FC236}">
                <a16:creationId xmlns:a16="http://schemas.microsoft.com/office/drawing/2014/main" id="{4DC9AA1F-D37A-4CD4-8497-BA4AE4C3A00B}"/>
              </a:ext>
            </a:extLst>
          </p:cNvPr>
          <p:cNvSpPr txBox="1"/>
          <p:nvPr/>
        </p:nvSpPr>
        <p:spPr>
          <a:xfrm>
            <a:off x="753153" y="1314013"/>
            <a:ext cx="1181777" cy="646331"/>
          </a:xfrm>
          <a:prstGeom prst="rect">
            <a:avLst/>
          </a:prstGeom>
          <a:solidFill>
            <a:srgbClr val="A6B727"/>
          </a:solidFill>
          <a:ln>
            <a:solidFill>
              <a:srgbClr val="A6B727"/>
            </a:solidFill>
          </a:ln>
        </p:spPr>
        <p:txBody>
          <a:bodyPr wrap="square" rtlCol="0">
            <a:spAutoFit/>
          </a:bodyPr>
          <a:lstStyle/>
          <a:p>
            <a:r>
              <a:rPr kumimoji="1" lang="ja-JP" altLang="en-US" sz="3600" dirty="0">
                <a:solidFill>
                  <a:schemeClr val="bg1"/>
                </a:solidFill>
                <a:latin typeface="+mj-lt"/>
              </a:rPr>
              <a:t>目的</a:t>
            </a:r>
          </a:p>
        </p:txBody>
      </p:sp>
      <p:sp>
        <p:nvSpPr>
          <p:cNvPr id="4" name="テキスト ボックス 3">
            <a:extLst>
              <a:ext uri="{FF2B5EF4-FFF2-40B4-BE49-F238E27FC236}">
                <a16:creationId xmlns:a16="http://schemas.microsoft.com/office/drawing/2014/main" id="{89A05F35-18CE-478E-813A-EE17BF06FAD3}"/>
              </a:ext>
            </a:extLst>
          </p:cNvPr>
          <p:cNvSpPr txBox="1"/>
          <p:nvPr/>
        </p:nvSpPr>
        <p:spPr>
          <a:xfrm>
            <a:off x="257175" y="321468"/>
            <a:ext cx="8629650" cy="646331"/>
          </a:xfrm>
          <a:prstGeom prst="rect">
            <a:avLst/>
          </a:prstGeom>
          <a:noFill/>
        </p:spPr>
        <p:txBody>
          <a:bodyPr wrap="square" rtlCol="0">
            <a:spAutoFit/>
          </a:bodyPr>
          <a:lstStyle/>
          <a:p>
            <a:r>
              <a:rPr kumimoji="1" lang="ja-JP" altLang="en-US" dirty="0"/>
              <a:t>上記で問題になっている事象を緩和する為の糸口として、以下を目的とした本アプリを検討しました。</a:t>
            </a:r>
          </a:p>
        </p:txBody>
      </p:sp>
    </p:spTree>
    <p:extLst>
      <p:ext uri="{BB962C8B-B14F-4D97-AF65-F5344CB8AC3E}">
        <p14:creationId xmlns:p14="http://schemas.microsoft.com/office/powerpoint/2010/main" val="401521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59CCA9D6-D9D7-45EB-8A15-E2B7CD2D145B}"/>
              </a:ext>
            </a:extLst>
          </p:cNvPr>
          <p:cNvSpPr/>
          <p:nvPr/>
        </p:nvSpPr>
        <p:spPr>
          <a:xfrm>
            <a:off x="466752" y="2495550"/>
            <a:ext cx="8210496" cy="3979013"/>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61AF568-4857-4E1E-82E2-83845257DF37}"/>
              </a:ext>
            </a:extLst>
          </p:cNvPr>
          <p:cNvSpPr>
            <a:spLocks noGrp="1"/>
          </p:cNvSpPr>
          <p:nvPr>
            <p:ph type="title"/>
          </p:nvPr>
        </p:nvSpPr>
        <p:spPr>
          <a:xfrm>
            <a:off x="161925" y="142875"/>
            <a:ext cx="7406640" cy="1356360"/>
          </a:xfrm>
        </p:spPr>
        <p:txBody>
          <a:bodyPr/>
          <a:lstStyle/>
          <a:p>
            <a:r>
              <a:rPr kumimoji="1" lang="ja-JP" altLang="en-US" sz="3600" dirty="0">
                <a:solidFill>
                  <a:schemeClr val="tx1"/>
                </a:solidFill>
              </a:rPr>
              <a:t>概要</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0A685A31-8994-4DDE-90F6-F0CE6599E69A}"/>
              </a:ext>
            </a:extLst>
          </p:cNvPr>
          <p:cNvSpPr>
            <a:spLocks noGrp="1"/>
          </p:cNvSpPr>
          <p:nvPr>
            <p:ph idx="1"/>
          </p:nvPr>
        </p:nvSpPr>
        <p:spPr>
          <a:xfrm>
            <a:off x="304800" y="889836"/>
            <a:ext cx="8677275" cy="2101014"/>
          </a:xfrm>
        </p:spPr>
        <p:txBody>
          <a:bodyPr>
            <a:normAutofit/>
          </a:bodyPr>
          <a:lstStyle/>
          <a:p>
            <a:r>
              <a:rPr kumimoji="1" lang="ja-JP" altLang="en-US" sz="1800" dirty="0">
                <a:solidFill>
                  <a:schemeClr val="tx1"/>
                </a:solidFill>
                <a:highlight>
                  <a:srgbClr val="FFFF00"/>
                </a:highlight>
              </a:rPr>
              <a:t>お母さん同士を繋げるアプリ</a:t>
            </a:r>
            <a:r>
              <a:rPr lang="ja-JP" altLang="en-US" sz="1800" dirty="0">
                <a:solidFill>
                  <a:schemeClr val="tx1"/>
                </a:solidFill>
                <a:highlight>
                  <a:srgbClr val="FFFF00"/>
                </a:highlight>
              </a:rPr>
              <a:t>→「</a:t>
            </a:r>
            <a:r>
              <a:rPr kumimoji="1" lang="ja-JP" altLang="en-US" sz="1800" dirty="0">
                <a:solidFill>
                  <a:schemeClr val="tx1"/>
                </a:solidFill>
                <a:highlight>
                  <a:srgbClr val="FFFF00"/>
                </a:highlight>
              </a:rPr>
              <a:t>ママネット</a:t>
            </a:r>
            <a:r>
              <a:rPr lang="ja-JP" altLang="en-US" sz="1800" dirty="0">
                <a:solidFill>
                  <a:schemeClr val="tx1"/>
                </a:solidFill>
                <a:highlight>
                  <a:srgbClr val="FFFF00"/>
                </a:highlight>
              </a:rPr>
              <a:t>」</a:t>
            </a:r>
            <a:endParaRPr lang="en-US" altLang="ja-JP" sz="1800" dirty="0">
              <a:solidFill>
                <a:schemeClr val="tx1"/>
              </a:solidFill>
              <a:highlight>
                <a:srgbClr val="FFFF00"/>
              </a:highlight>
            </a:endParaRPr>
          </a:p>
          <a:p>
            <a:r>
              <a:rPr kumimoji="1" lang="ja-JP" altLang="en-US" sz="1800" dirty="0">
                <a:solidFill>
                  <a:schemeClr val="tx1"/>
                </a:solidFill>
              </a:rPr>
              <a:t>待機児童を抱えているお母さん同士で繋がり</a:t>
            </a:r>
            <a:r>
              <a:rPr lang="ja-JP" altLang="en-US" sz="1800" dirty="0">
                <a:solidFill>
                  <a:schemeClr val="tx1"/>
                </a:solidFill>
              </a:rPr>
              <a:t>、交代制で子供を預ける事が出来るアプリとなります。</a:t>
            </a:r>
            <a:endParaRPr lang="en-US" altLang="ja-JP" sz="1800" dirty="0">
              <a:solidFill>
                <a:schemeClr val="tx1"/>
              </a:solidFill>
            </a:endParaRPr>
          </a:p>
          <a:p>
            <a:r>
              <a:rPr lang="ja-JP" altLang="en-US" sz="1800" dirty="0">
                <a:solidFill>
                  <a:schemeClr val="tx1"/>
                </a:solidFill>
              </a:rPr>
              <a:t>子供を預けている間、いつでも子供の様子を見る事が出来る。</a:t>
            </a:r>
            <a:endParaRPr lang="en-US" altLang="ja-JP" sz="1800" dirty="0">
              <a:solidFill>
                <a:srgbClr val="A6B727"/>
              </a:solidFill>
            </a:endParaRPr>
          </a:p>
        </p:txBody>
      </p:sp>
      <p:pic>
        <p:nvPicPr>
          <p:cNvPr id="6" name="図 5">
            <a:extLst>
              <a:ext uri="{FF2B5EF4-FFF2-40B4-BE49-F238E27FC236}">
                <a16:creationId xmlns:a16="http://schemas.microsoft.com/office/drawing/2014/main" id="{49D4F263-8A95-41D0-8DFE-91584C10F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532" y="2583840"/>
            <a:ext cx="2814638" cy="3802431"/>
          </a:xfrm>
          <a:prstGeom prst="rect">
            <a:avLst/>
          </a:prstGeom>
          <a:noFill/>
        </p:spPr>
      </p:pic>
      <p:sp>
        <p:nvSpPr>
          <p:cNvPr id="5" name="テキスト ボックス 4">
            <a:extLst>
              <a:ext uri="{FF2B5EF4-FFF2-40B4-BE49-F238E27FC236}">
                <a16:creationId xmlns:a16="http://schemas.microsoft.com/office/drawing/2014/main" id="{3E288C5C-F8EE-45C7-8FED-971E484755D7}"/>
              </a:ext>
            </a:extLst>
          </p:cNvPr>
          <p:cNvSpPr txBox="1"/>
          <p:nvPr/>
        </p:nvSpPr>
        <p:spPr>
          <a:xfrm>
            <a:off x="1217529" y="3998084"/>
            <a:ext cx="3191837" cy="646331"/>
          </a:xfrm>
          <a:prstGeom prst="rect">
            <a:avLst/>
          </a:prstGeom>
          <a:noFill/>
        </p:spPr>
        <p:txBody>
          <a:bodyPr wrap="square" rtlCol="0">
            <a:spAutoFit/>
          </a:bodyPr>
          <a:lstStyle/>
          <a:p>
            <a:r>
              <a:rPr kumimoji="1" lang="ja-JP" altLang="en-US" dirty="0"/>
              <a:t>ママネットアプリの</a:t>
            </a:r>
            <a:endParaRPr kumimoji="1" lang="en-US" altLang="ja-JP" dirty="0"/>
          </a:p>
          <a:p>
            <a:r>
              <a:rPr kumimoji="1" lang="ja-JP" altLang="en-US" dirty="0"/>
              <a:t>タイトル画面になります。</a:t>
            </a:r>
          </a:p>
        </p:txBody>
      </p:sp>
    </p:spTree>
    <p:extLst>
      <p:ext uri="{BB962C8B-B14F-4D97-AF65-F5344CB8AC3E}">
        <p14:creationId xmlns:p14="http://schemas.microsoft.com/office/powerpoint/2010/main" val="155798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008669B-AE3C-4A34-B46D-4F29A51D502B}"/>
              </a:ext>
            </a:extLst>
          </p:cNvPr>
          <p:cNvSpPr/>
          <p:nvPr/>
        </p:nvSpPr>
        <p:spPr>
          <a:xfrm>
            <a:off x="1175196" y="1962149"/>
            <a:ext cx="7250615" cy="3871129"/>
          </a:xfrm>
          <a:prstGeom prst="rect">
            <a:avLst/>
          </a:prstGeom>
          <a:solidFill>
            <a:schemeClr val="bg1"/>
          </a:solidFill>
          <a:ln w="38100">
            <a:solidFill>
              <a:srgbClr val="A6B72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spcBef>
                <a:spcPts val="1400"/>
              </a:spcBef>
            </a:pPr>
            <a:endParaRPr lang="en-US" altLang="ja-JP" sz="1200" b="1" dirty="0">
              <a:solidFill>
                <a:srgbClr val="FD8DC0"/>
              </a:solidFill>
            </a:endParaRPr>
          </a:p>
          <a:p>
            <a:pPr algn="ctr" defTabSz="914400">
              <a:spcBef>
                <a:spcPts val="1400"/>
              </a:spcBef>
            </a:pPr>
            <a:endParaRPr lang="en-US" altLang="ja-JP" sz="1200" b="1" dirty="0">
              <a:solidFill>
                <a:srgbClr val="FD8DC0"/>
              </a:solidFill>
            </a:endParaRPr>
          </a:p>
          <a:p>
            <a:pPr algn="ctr" defTabSz="914400">
              <a:spcBef>
                <a:spcPts val="1400"/>
              </a:spcBef>
            </a:pPr>
            <a:r>
              <a:rPr lang="ja-JP" altLang="en-US" sz="2800" b="1" dirty="0">
                <a:solidFill>
                  <a:srgbClr val="FD8DC0"/>
                </a:solidFill>
              </a:rPr>
              <a:t>未就学児</a:t>
            </a:r>
            <a:r>
              <a:rPr lang="ja-JP" altLang="en-US" sz="2000" b="1" dirty="0">
                <a:solidFill>
                  <a:schemeClr val="tx1"/>
                </a:solidFill>
              </a:rPr>
              <a:t>の子供を育てる親</a:t>
            </a:r>
            <a:endParaRPr lang="en-US" altLang="ja-JP" sz="2000" b="1" dirty="0">
              <a:solidFill>
                <a:schemeClr val="tx1"/>
              </a:solidFill>
            </a:endParaRPr>
          </a:p>
          <a:p>
            <a:pPr marL="34290" indent="0" algn="ctr">
              <a:buNone/>
            </a:pPr>
            <a:endParaRPr kumimoji="1" lang="en-US" altLang="ja-JP" sz="2800" b="1" dirty="0">
              <a:solidFill>
                <a:srgbClr val="FF9966"/>
              </a:solidFill>
            </a:endParaRPr>
          </a:p>
          <a:p>
            <a:pPr marL="34290" indent="0" algn="ctr">
              <a:buNone/>
            </a:pPr>
            <a:r>
              <a:rPr kumimoji="1" lang="ja-JP" altLang="en-US" sz="2800" b="1" dirty="0">
                <a:solidFill>
                  <a:srgbClr val="FF9966"/>
                </a:solidFill>
              </a:rPr>
              <a:t>待機児童</a:t>
            </a:r>
            <a:r>
              <a:rPr kumimoji="1" lang="ja-JP" altLang="en-US" sz="2000" b="1" dirty="0">
                <a:solidFill>
                  <a:schemeClr val="tx1"/>
                </a:solidFill>
              </a:rPr>
              <a:t>の子供を育てる親</a:t>
            </a:r>
            <a:endParaRPr kumimoji="1" lang="en-US" altLang="ja-JP" sz="2000" b="1" dirty="0">
              <a:solidFill>
                <a:schemeClr val="tx1"/>
              </a:solidFill>
            </a:endParaRPr>
          </a:p>
          <a:p>
            <a:pPr marL="34290" indent="0" algn="ctr">
              <a:buNone/>
            </a:pPr>
            <a:endParaRPr kumimoji="1" lang="en-US" altLang="ja-JP" sz="2800" b="1" dirty="0">
              <a:solidFill>
                <a:srgbClr val="7DCAFF"/>
              </a:solidFill>
            </a:endParaRPr>
          </a:p>
          <a:p>
            <a:pPr marL="34290" indent="0" algn="ctr">
              <a:buNone/>
            </a:pPr>
            <a:r>
              <a:rPr kumimoji="1" lang="ja-JP" altLang="en-US" sz="2800" b="1" dirty="0">
                <a:solidFill>
                  <a:srgbClr val="7DCAFF"/>
                </a:solidFill>
              </a:rPr>
              <a:t>共働き</a:t>
            </a:r>
            <a:r>
              <a:rPr kumimoji="1" lang="ja-JP" altLang="en-US" sz="2000" b="1" dirty="0">
                <a:solidFill>
                  <a:schemeClr val="tx1"/>
                </a:solidFill>
              </a:rPr>
              <a:t>をしている親</a:t>
            </a:r>
            <a:endParaRPr kumimoji="1" lang="en-US" altLang="ja-JP" sz="2000" b="1" dirty="0">
              <a:solidFill>
                <a:schemeClr val="tx1"/>
              </a:solidFill>
            </a:endParaRPr>
          </a:p>
        </p:txBody>
      </p:sp>
      <p:sp>
        <p:nvSpPr>
          <p:cNvPr id="4" name="正方形/長方形 3">
            <a:extLst>
              <a:ext uri="{FF2B5EF4-FFF2-40B4-BE49-F238E27FC236}">
                <a16:creationId xmlns:a16="http://schemas.microsoft.com/office/drawing/2014/main" id="{26B51B16-9D39-4417-B8F5-016716C5F773}"/>
              </a:ext>
            </a:extLst>
          </p:cNvPr>
          <p:cNvSpPr/>
          <p:nvPr/>
        </p:nvSpPr>
        <p:spPr>
          <a:xfrm>
            <a:off x="718189" y="1429434"/>
            <a:ext cx="2661667" cy="646331"/>
          </a:xfrm>
          <a:prstGeom prst="rect">
            <a:avLst/>
          </a:prstGeom>
          <a:solidFill>
            <a:srgbClr val="A6B727"/>
          </a:solidFill>
          <a:ln>
            <a:solidFill>
              <a:srgbClr val="A6B727"/>
            </a:solidFill>
          </a:ln>
        </p:spPr>
        <p:txBody>
          <a:bodyPr wrap="square">
            <a:spAutoFit/>
          </a:bodyPr>
          <a:lstStyle/>
          <a:p>
            <a:r>
              <a:rPr kumimoji="1" lang="ja-JP" altLang="en-US" sz="3600" b="1" cap="all" dirty="0">
                <a:solidFill>
                  <a:srgbClr val="FFFFFF"/>
                </a:solidFill>
              </a:rPr>
              <a:t>ターゲット</a:t>
            </a:r>
            <a:endParaRPr lang="ja-JP" altLang="en-US" sz="3600" dirty="0"/>
          </a:p>
        </p:txBody>
      </p:sp>
      <p:sp>
        <p:nvSpPr>
          <p:cNvPr id="2" name="テキスト ボックス 1">
            <a:extLst>
              <a:ext uri="{FF2B5EF4-FFF2-40B4-BE49-F238E27FC236}">
                <a16:creationId xmlns:a16="http://schemas.microsoft.com/office/drawing/2014/main" id="{F40A5C32-5B2F-4DA4-A20F-B847BB93B07C}"/>
              </a:ext>
            </a:extLst>
          </p:cNvPr>
          <p:cNvSpPr txBox="1"/>
          <p:nvPr/>
        </p:nvSpPr>
        <p:spPr>
          <a:xfrm>
            <a:off x="284608" y="299273"/>
            <a:ext cx="7991475" cy="369332"/>
          </a:xfrm>
          <a:prstGeom prst="rect">
            <a:avLst/>
          </a:prstGeom>
          <a:noFill/>
        </p:spPr>
        <p:txBody>
          <a:bodyPr wrap="square" rtlCol="0">
            <a:spAutoFit/>
          </a:bodyPr>
          <a:lstStyle/>
          <a:p>
            <a:r>
              <a:rPr kumimoji="1" lang="ja-JP" altLang="en-US" dirty="0"/>
              <a:t>本アプリは以下の方が利用する事を想定したアプリとなります。</a:t>
            </a:r>
          </a:p>
        </p:txBody>
      </p:sp>
    </p:spTree>
    <p:extLst>
      <p:ext uri="{BB962C8B-B14F-4D97-AF65-F5344CB8AC3E}">
        <p14:creationId xmlns:p14="http://schemas.microsoft.com/office/powerpoint/2010/main" val="3785028268"/>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【内山修正】ICTコンテスト資料2019_0625</Template>
  <TotalTime>2619</TotalTime>
  <Words>1001</Words>
  <Application>Microsoft Office PowerPoint</Application>
  <PresentationFormat>画面に合わせる (4:3)</PresentationFormat>
  <Paragraphs>175</Paragraphs>
  <Slides>17</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17</vt:i4>
      </vt:variant>
    </vt:vector>
  </HeadingPairs>
  <TitlesOfParts>
    <vt:vector size="20" baseType="lpstr">
      <vt:lpstr>Arial</vt:lpstr>
      <vt:lpstr>Corbel</vt:lpstr>
      <vt:lpstr>基礎</vt:lpstr>
      <vt:lpstr>ママネット</vt:lpstr>
      <vt:lpstr>目次</vt:lpstr>
      <vt:lpstr>はじめに</vt:lpstr>
      <vt:lpstr>待機児童の増加 </vt:lpstr>
      <vt:lpstr>待機児童増加の原因【女性の社会進出】 </vt:lpstr>
      <vt:lpstr>待機児童増加の原因【保育士の人手不足】</vt:lpstr>
      <vt:lpstr>目的</vt:lpstr>
      <vt:lpstr>概要 </vt:lpstr>
      <vt:lpstr>PowerPoint プレゼンテーション</vt:lpstr>
      <vt:lpstr>ママネット機能【会員登録制】 </vt:lpstr>
      <vt:lpstr>ママネット機能【ベビーモニター導入】</vt:lpstr>
      <vt:lpstr>ママネット機能【会費制】</vt:lpstr>
      <vt:lpstr>ママネット機能【ポイント還元】</vt:lpstr>
      <vt:lpstr>ママネット機能【チャット機能】</vt:lpstr>
      <vt:lpstr>会費の使用用途</vt:lpstr>
      <vt:lpstr>メリット</vt:lpstr>
      <vt:lpstr>対策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ママネット</dc:title>
  <dc:creator>FLD-PC056</dc:creator>
  <cp:lastModifiedBy>FLD-PC056</cp:lastModifiedBy>
  <cp:revision>67</cp:revision>
  <dcterms:created xsi:type="dcterms:W3CDTF">2019-06-25T15:14:25Z</dcterms:created>
  <dcterms:modified xsi:type="dcterms:W3CDTF">2019-08-23T08:09:31Z</dcterms:modified>
</cp:coreProperties>
</file>