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4" r:id="rId9"/>
    <p:sldId id="265" r:id="rId10"/>
    <p:sldId id="262"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9" autoAdjust="0"/>
    <p:restoredTop sz="94660"/>
  </p:normalViewPr>
  <p:slideViewPr>
    <p:cSldViewPr snapToGrid="0">
      <p:cViewPr varScale="1">
        <p:scale>
          <a:sx n="74" d="100"/>
          <a:sy n="74" d="100"/>
        </p:scale>
        <p:origin x="4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163886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118354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2022285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ja-JP" altLang="en-US" smtClean="0"/>
              <a:t>マスター タイトルの書式設定</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smtClean="0"/>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5192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2991035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1475821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3367717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883595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388999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358311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413268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137403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312022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7" name="Date Placeholder 2"/>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5" name="Footer Placeholder 3"/>
          <p:cNvSpPr>
            <a:spLocks noGrp="1"/>
          </p:cNvSpPr>
          <p:nvPr>
            <p:ph type="ftr" sz="quarter" idx="11"/>
          </p:nvPr>
        </p:nvSpPr>
        <p:spPr/>
        <p:txBody>
          <a:bodyPr/>
          <a:lstStyle/>
          <a:p>
            <a:endParaRPr kumimoji="1" lang="ja-JP" altLang="en-US"/>
          </a:p>
        </p:txBody>
      </p:sp>
      <p:sp>
        <p:nvSpPr>
          <p:cNvPr id="6" name="Slide Number Placeholder 4"/>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4930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5" name="Footer Placeholder 2"/>
          <p:cNvSpPr>
            <a:spLocks noGrp="1"/>
          </p:cNvSpPr>
          <p:nvPr>
            <p:ph type="ftr" sz="quarter" idx="11"/>
          </p:nvPr>
        </p:nvSpPr>
        <p:spPr/>
        <p:txBody>
          <a:bodyPr/>
          <a:lstStyle/>
          <a:p>
            <a:endParaRPr kumimoji="1" lang="ja-JP" altLang="en-US"/>
          </a:p>
        </p:txBody>
      </p:sp>
      <p:sp>
        <p:nvSpPr>
          <p:cNvPr id="6" name="Slide Number Placeholder 3"/>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204002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Date Placeholder 4"/>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5" name="Footer Placeholder 5"/>
          <p:cNvSpPr>
            <a:spLocks noGrp="1"/>
          </p:cNvSpPr>
          <p:nvPr>
            <p:ph type="ftr" sz="quarter" idx="11"/>
          </p:nvPr>
        </p:nvSpPr>
        <p:spPr/>
        <p:txBody>
          <a:bodyPr/>
          <a:lstStyle/>
          <a:p>
            <a:endParaRPr kumimoji="1" lang="ja-JP" altLang="en-US"/>
          </a:p>
        </p:txBody>
      </p:sp>
      <p:sp>
        <p:nvSpPr>
          <p:cNvPr id="6" name="Slide Number Placeholder 6"/>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177047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FD8B68F-6372-4B49-9FE5-17F5B2BB1D95}" type="datetimeFigureOut">
              <a:rPr kumimoji="1" lang="ja-JP" altLang="en-US" smtClean="0"/>
              <a:t>2019/9/29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228134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FD8B68F-6372-4B49-9FE5-17F5B2BB1D95}" type="datetimeFigureOut">
              <a:rPr kumimoji="1" lang="ja-JP" altLang="en-US" smtClean="0"/>
              <a:t>2019/9/29</a:t>
            </a:fld>
            <a:endParaRPr kumimoji="1" lang="ja-JP"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571AA58-1A11-463C-BF18-AA0041AF84DE}" type="slidenum">
              <a:rPr kumimoji="1" lang="ja-JP" altLang="en-US" smtClean="0"/>
              <a:t>‹#›</a:t>
            </a:fld>
            <a:endParaRPr kumimoji="1" lang="ja-JP" altLang="en-US"/>
          </a:p>
        </p:txBody>
      </p:sp>
    </p:spTree>
    <p:extLst>
      <p:ext uri="{BB962C8B-B14F-4D97-AF65-F5344CB8AC3E}">
        <p14:creationId xmlns:p14="http://schemas.microsoft.com/office/powerpoint/2010/main" val="19275433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6000" dirty="0" smtClean="0"/>
              <a:t>災害時における情報収集のためのシステム提案</a:t>
            </a:r>
            <a:endParaRPr kumimoji="1" lang="ja-JP" altLang="en-US" sz="6000" dirty="0"/>
          </a:p>
        </p:txBody>
      </p:sp>
      <p:sp>
        <p:nvSpPr>
          <p:cNvPr id="4" name="サブタイトル 3"/>
          <p:cNvSpPr>
            <a:spLocks noGrp="1"/>
          </p:cNvSpPr>
          <p:nvPr>
            <p:ph type="subTitle" idx="1"/>
          </p:nvPr>
        </p:nvSpPr>
        <p:spPr/>
        <p:txBody>
          <a:bodyPr>
            <a:normAutofit/>
          </a:bodyPr>
          <a:lstStyle/>
          <a:p>
            <a:pPr algn="r"/>
            <a:r>
              <a:rPr kumimoji="1" lang="en-US" altLang="ja-JP" sz="3200" dirty="0" smtClean="0"/>
              <a:t>19AGS</a:t>
            </a:r>
            <a:r>
              <a:rPr kumimoji="1" lang="ja-JP" altLang="en-US" sz="3200" dirty="0" smtClean="0"/>
              <a:t>営業</a:t>
            </a:r>
            <a:endParaRPr kumimoji="1" lang="ja-JP" altLang="en-US" sz="3200" dirty="0"/>
          </a:p>
        </p:txBody>
      </p:sp>
    </p:spTree>
    <p:extLst>
      <p:ext uri="{BB962C8B-B14F-4D97-AF65-F5344CB8AC3E}">
        <p14:creationId xmlns:p14="http://schemas.microsoft.com/office/powerpoint/2010/main" val="1676507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終</a:t>
            </a:r>
            <a:r>
              <a:rPr lang="ja-JP" altLang="en-US" dirty="0" smtClean="0"/>
              <a:t>わり</a:t>
            </a:r>
            <a:r>
              <a:rPr lang="ja-JP" altLang="en-US" dirty="0"/>
              <a:t>に</a:t>
            </a:r>
            <a:endParaRPr kumimoji="1" lang="ja-JP" altLang="en-US" dirty="0"/>
          </a:p>
        </p:txBody>
      </p:sp>
      <p:sp>
        <p:nvSpPr>
          <p:cNvPr id="3" name="コンテンツ プレースホルダー 2"/>
          <p:cNvSpPr>
            <a:spLocks noGrp="1"/>
          </p:cNvSpPr>
          <p:nvPr>
            <p:ph idx="1"/>
          </p:nvPr>
        </p:nvSpPr>
        <p:spPr>
          <a:xfrm>
            <a:off x="1103312" y="2052918"/>
            <a:ext cx="9109634" cy="4195481"/>
          </a:xfrm>
        </p:spPr>
        <p:txBody>
          <a:bodyPr/>
          <a:lstStyle/>
          <a:p>
            <a:pPr marL="0" indent="0">
              <a:buNone/>
            </a:pPr>
            <a:r>
              <a:rPr kumimoji="1" lang="ja-JP" altLang="en-US" dirty="0" smtClean="0"/>
              <a:t>　日本は自然災害の多い国である</a:t>
            </a:r>
            <a:r>
              <a:rPr kumimoji="1" lang="ja-JP" altLang="en-US" dirty="0" smtClean="0"/>
              <a:t>。どこ</a:t>
            </a:r>
            <a:r>
              <a:rPr kumimoji="1" lang="ja-JP" altLang="en-US" dirty="0" smtClean="0"/>
              <a:t>に住んでいようがいつ自分が災害</a:t>
            </a:r>
            <a:r>
              <a:rPr kumimoji="1" lang="ja-JP" altLang="en-US" dirty="0" smtClean="0"/>
              <a:t>の　被災者</a:t>
            </a:r>
            <a:r>
              <a:rPr kumimoji="1" lang="ja-JP" altLang="en-US" dirty="0" smtClean="0"/>
              <a:t>になってもおかしくはない。そうした中で現在の状況を即座に知ることができるというのは非常にありがたいことだと考える</a:t>
            </a:r>
            <a:r>
              <a:rPr kumimoji="1" lang="ja-JP" altLang="en-US" dirty="0" smtClean="0"/>
              <a:t>。</a:t>
            </a:r>
            <a:endParaRPr kumimoji="1" lang="en-US" altLang="ja-JP" dirty="0" smtClean="0"/>
          </a:p>
          <a:p>
            <a:pPr marL="0" indent="0">
              <a:buNone/>
            </a:pPr>
            <a:r>
              <a:rPr lang="ja-JP" altLang="en-US" dirty="0" smtClean="0"/>
              <a:t>　正確な情報を迅速に得るということは、自らの身を守るためにも有効である。得た情報をもとに、より安全な行動をとれるということが本提案システムの　最終的なゴールである。</a:t>
            </a:r>
            <a:endParaRPr lang="en-US" altLang="ja-JP" dirty="0" smtClean="0"/>
          </a:p>
          <a:p>
            <a:pPr marL="0" indent="0">
              <a:buNone/>
            </a:pPr>
            <a:r>
              <a:rPr kumimoji="1" lang="ja-JP" altLang="en-US" dirty="0"/>
              <a:t>　</a:t>
            </a:r>
            <a:r>
              <a:rPr kumimoji="1" lang="ja-JP" altLang="en-US" dirty="0" smtClean="0"/>
              <a:t>本提案</a:t>
            </a:r>
            <a:r>
              <a:rPr kumimoji="1" lang="ja-JP" altLang="en-US" dirty="0" smtClean="0"/>
              <a:t>システムは</a:t>
            </a:r>
            <a:r>
              <a:rPr kumimoji="1" lang="en-US" altLang="ja-JP" dirty="0" smtClean="0"/>
              <a:t>IT</a:t>
            </a:r>
            <a:r>
              <a:rPr kumimoji="1" lang="ja-JP" altLang="en-US" dirty="0" smtClean="0"/>
              <a:t>テクノロジーを用いて、テレビ、スマートフォンなどに代わる情報取集における新たな</a:t>
            </a:r>
            <a:r>
              <a:rPr lang="ja-JP" altLang="en-US" dirty="0"/>
              <a:t>「</a:t>
            </a:r>
            <a:r>
              <a:rPr kumimoji="1" lang="ja-JP" altLang="en-US" dirty="0" smtClean="0"/>
              <a:t>常識」を創造していきたいと考える。</a:t>
            </a:r>
            <a:endParaRPr kumimoji="1" lang="ja-JP" altLang="en-US" dirty="0"/>
          </a:p>
        </p:txBody>
      </p:sp>
    </p:spTree>
    <p:extLst>
      <p:ext uri="{BB962C8B-B14F-4D97-AF65-F5344CB8AC3E}">
        <p14:creationId xmlns:p14="http://schemas.microsoft.com/office/powerpoint/2010/main" val="48022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　昨今、日本は地震、台風をはじめとする様々な災害に見舞われることが　多い。そうした災害に被災した際はもちろん、そうでないときも重要となるのが　迅速かつ正確な情報の共有である。</a:t>
            </a:r>
            <a:endParaRPr lang="en-US" altLang="ja-JP" dirty="0" smtClean="0"/>
          </a:p>
          <a:p>
            <a:pPr marL="0" indent="0">
              <a:buNone/>
            </a:pPr>
            <a:r>
              <a:rPr kumimoji="1" lang="ja-JP" altLang="en-US" dirty="0" smtClean="0"/>
              <a:t>しかし、我々が現在活用している情報の収集ツールにはデメリットも多く見られる。</a:t>
            </a:r>
            <a:endParaRPr kumimoji="1" lang="en-US" altLang="ja-JP" dirty="0" smtClean="0"/>
          </a:p>
          <a:p>
            <a:pPr marL="0" indent="0">
              <a:buNone/>
            </a:pPr>
            <a:r>
              <a:rPr lang="ja-JP" altLang="en-US" dirty="0" smtClean="0"/>
              <a:t>　本提案はこれらのデメリットを解消し、正確な情報を迅速に得ること</a:t>
            </a:r>
            <a:r>
              <a:rPr lang="ja-JP" altLang="en-US" dirty="0" smtClean="0"/>
              <a:t>の　一端</a:t>
            </a:r>
            <a:r>
              <a:rPr lang="ja-JP" altLang="en-US" dirty="0" smtClean="0"/>
              <a:t>を担うものである。</a:t>
            </a:r>
            <a:endParaRPr kumimoji="1" lang="ja-JP" altLang="en-US" dirty="0"/>
          </a:p>
        </p:txBody>
      </p:sp>
    </p:spTree>
    <p:extLst>
      <p:ext uri="{BB962C8B-B14F-4D97-AF65-F5344CB8AC3E}">
        <p14:creationId xmlns:p14="http://schemas.microsoft.com/office/powerpoint/2010/main" val="383212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現在の主な情報収集源</a:t>
            </a:r>
            <a:endParaRPr kumimoji="1" lang="ja-JP" altLang="en-US" dirty="0"/>
          </a:p>
        </p:txBody>
      </p:sp>
      <p:sp>
        <p:nvSpPr>
          <p:cNvPr id="3" name="コンテンツ プレースホルダー 2"/>
          <p:cNvSpPr>
            <a:spLocks noGrp="1"/>
          </p:cNvSpPr>
          <p:nvPr>
            <p:ph idx="1"/>
          </p:nvPr>
        </p:nvSpPr>
        <p:spPr>
          <a:xfrm>
            <a:off x="1103312" y="2052918"/>
            <a:ext cx="8946541" cy="4805082"/>
          </a:xfrm>
        </p:spPr>
        <p:txBody>
          <a:bodyPr>
            <a:normAutofit fontScale="85000" lnSpcReduction="20000"/>
          </a:bodyPr>
          <a:lstStyle/>
          <a:p>
            <a:pPr>
              <a:buFont typeface="Wingdings" panose="05000000000000000000" pitchFamily="2" charset="2"/>
              <a:buChar char="n"/>
            </a:pPr>
            <a:r>
              <a:rPr kumimoji="1" lang="en-US" altLang="ja-JP" sz="3200" dirty="0" smtClean="0"/>
              <a:t>SNS</a:t>
            </a:r>
          </a:p>
          <a:p>
            <a:pPr lvl="1">
              <a:buFont typeface="Wingdings" panose="05000000000000000000" pitchFamily="2" charset="2"/>
              <a:buChar char="l"/>
            </a:pPr>
            <a:r>
              <a:rPr lang="ja-JP" altLang="en-US" sz="2800" dirty="0" smtClean="0"/>
              <a:t>メリット</a:t>
            </a:r>
            <a:endParaRPr lang="en-US" altLang="ja-JP" sz="2800" dirty="0" smtClean="0"/>
          </a:p>
          <a:p>
            <a:pPr lvl="1"/>
            <a:r>
              <a:rPr lang="ja-JP" altLang="en-US" sz="2600" dirty="0"/>
              <a:t>迅速</a:t>
            </a:r>
            <a:r>
              <a:rPr lang="ja-JP" altLang="en-US" sz="2600" dirty="0" smtClean="0"/>
              <a:t>な情報の収集が可能</a:t>
            </a:r>
            <a:endParaRPr lang="en-US" altLang="ja-JP" sz="2600" dirty="0" smtClean="0"/>
          </a:p>
          <a:p>
            <a:pPr lvl="1"/>
            <a:r>
              <a:rPr lang="ja-JP" altLang="en-US" sz="2600" dirty="0" smtClean="0"/>
              <a:t>個人</a:t>
            </a:r>
            <a:r>
              <a:rPr lang="ja-JP" altLang="en-US" sz="2600" dirty="0"/>
              <a:t>単位</a:t>
            </a:r>
            <a:r>
              <a:rPr lang="ja-JP" altLang="en-US" sz="2600" dirty="0" smtClean="0"/>
              <a:t>での情報の発信、拡散が可能</a:t>
            </a:r>
            <a:endParaRPr lang="en-US" altLang="ja-JP" sz="2600" dirty="0" smtClean="0"/>
          </a:p>
          <a:p>
            <a:pPr lvl="1"/>
            <a:r>
              <a:rPr lang="en-US" altLang="ja-JP" sz="2600" dirty="0" smtClean="0"/>
              <a:t>1</a:t>
            </a:r>
            <a:r>
              <a:rPr lang="ja-JP" altLang="en-US" sz="2600" dirty="0" smtClean="0"/>
              <a:t>つの情報を不特定</a:t>
            </a:r>
            <a:r>
              <a:rPr lang="ja-JP" altLang="en-US" sz="2600" dirty="0"/>
              <a:t>多数</a:t>
            </a:r>
            <a:r>
              <a:rPr lang="ja-JP" altLang="en-US" sz="2600" dirty="0" smtClean="0"/>
              <a:t>の人間による様々な角度から見られる</a:t>
            </a:r>
            <a:endParaRPr lang="en-US" altLang="ja-JP" sz="2600" dirty="0" smtClean="0"/>
          </a:p>
          <a:p>
            <a:pPr lvl="1"/>
            <a:endParaRPr lang="en-US" altLang="ja-JP" sz="2800" dirty="0" smtClean="0"/>
          </a:p>
          <a:p>
            <a:pPr lvl="1">
              <a:buFont typeface="Wingdings" panose="05000000000000000000" pitchFamily="2" charset="2"/>
              <a:buChar char="l"/>
            </a:pPr>
            <a:r>
              <a:rPr lang="ja-JP" altLang="en-US" sz="2800" dirty="0" smtClean="0"/>
              <a:t>デメリット</a:t>
            </a:r>
            <a:endParaRPr lang="en-US" altLang="ja-JP" sz="2800" dirty="0" smtClean="0"/>
          </a:p>
          <a:p>
            <a:pPr lvl="1"/>
            <a:r>
              <a:rPr lang="ja-JP" altLang="en-US" sz="2600" dirty="0"/>
              <a:t>情報</a:t>
            </a:r>
            <a:r>
              <a:rPr lang="ja-JP" altLang="en-US" sz="2600" dirty="0" smtClean="0"/>
              <a:t>の信頼性が保証できない</a:t>
            </a:r>
            <a:endParaRPr lang="en-US" altLang="ja-JP" sz="2600" dirty="0"/>
          </a:p>
          <a:p>
            <a:pPr lvl="1"/>
            <a:r>
              <a:rPr lang="ja-JP" altLang="en-US" sz="2600" dirty="0" smtClean="0"/>
              <a:t>誰でも情報を発信できる特性上</a:t>
            </a:r>
            <a:r>
              <a:rPr lang="ja-JP" altLang="en-US" sz="2600" dirty="0"/>
              <a:t>悪意</a:t>
            </a:r>
            <a:r>
              <a:rPr lang="ja-JP" altLang="en-US" sz="2600" dirty="0" smtClean="0"/>
              <a:t>ある人間が故意に虚偽の</a:t>
            </a:r>
            <a:endParaRPr lang="en-US" altLang="ja-JP" sz="2600" dirty="0" smtClean="0"/>
          </a:p>
          <a:p>
            <a:pPr marL="457200" lvl="1" indent="0">
              <a:buNone/>
            </a:pPr>
            <a:r>
              <a:rPr lang="ja-JP" altLang="en-US" sz="2600" dirty="0"/>
              <a:t>　</a:t>
            </a:r>
            <a:r>
              <a:rPr lang="ja-JP" altLang="en-US" sz="2600" dirty="0" smtClean="0"/>
              <a:t>情報を発信したり、誤った情報を拡散してしまう可能性がある</a:t>
            </a:r>
            <a:endParaRPr lang="en-US" altLang="ja-JP" sz="2600" dirty="0" smtClean="0"/>
          </a:p>
          <a:p>
            <a:pPr lvl="1"/>
            <a:r>
              <a:rPr lang="ja-JP" altLang="en-US" sz="2600" dirty="0" smtClean="0"/>
              <a:t>スマートフォンなど閲覧できるデバイスが限られてしまい、老若男女すべての人が確認することが難しい</a:t>
            </a:r>
            <a:endParaRPr lang="en-US" altLang="ja-JP" sz="2600" dirty="0" smtClean="0"/>
          </a:p>
          <a:p>
            <a:pPr lvl="1">
              <a:buFont typeface="Wingdings" panose="05000000000000000000" pitchFamily="2" charset="2"/>
              <a:buChar char="l"/>
            </a:pPr>
            <a:endParaRPr lang="en-US" altLang="ja-JP" sz="2000" dirty="0" smtClean="0"/>
          </a:p>
        </p:txBody>
      </p:sp>
    </p:spTree>
    <p:extLst>
      <p:ext uri="{BB962C8B-B14F-4D97-AF65-F5344CB8AC3E}">
        <p14:creationId xmlns:p14="http://schemas.microsoft.com/office/powerpoint/2010/main" val="130382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現在の主な情報</a:t>
            </a:r>
            <a:r>
              <a:rPr lang="ja-JP" altLang="en-US" dirty="0" smtClean="0"/>
              <a:t>収集源</a:t>
            </a:r>
            <a:endParaRPr kumimoji="1" lang="ja-JP" altLang="en-US" dirty="0"/>
          </a:p>
        </p:txBody>
      </p:sp>
      <p:sp>
        <p:nvSpPr>
          <p:cNvPr id="3" name="コンテンツ プレースホルダー 2"/>
          <p:cNvSpPr>
            <a:spLocks noGrp="1"/>
          </p:cNvSpPr>
          <p:nvPr>
            <p:ph idx="1"/>
          </p:nvPr>
        </p:nvSpPr>
        <p:spPr/>
        <p:txBody>
          <a:bodyPr>
            <a:normAutofit/>
          </a:bodyPr>
          <a:lstStyle/>
          <a:p>
            <a:pPr>
              <a:buFont typeface="Wingdings" panose="05000000000000000000" pitchFamily="2" charset="2"/>
              <a:buChar char="n"/>
            </a:pPr>
            <a:r>
              <a:rPr kumimoji="1" lang="ja-JP" altLang="en-US" sz="2700" dirty="0" smtClean="0"/>
              <a:t>テレビ、ラジオ等メディア</a:t>
            </a:r>
            <a:endParaRPr kumimoji="1" lang="en-US" altLang="ja-JP" sz="2700" dirty="0" smtClean="0"/>
          </a:p>
          <a:p>
            <a:pPr lvl="1">
              <a:buFont typeface="Wingdings" panose="05000000000000000000" pitchFamily="2" charset="2"/>
              <a:buChar char="l"/>
            </a:pPr>
            <a:r>
              <a:rPr lang="ja-JP" altLang="en-US" sz="2400" dirty="0" smtClean="0"/>
              <a:t>メリット</a:t>
            </a:r>
            <a:endParaRPr lang="en-US" altLang="ja-JP" sz="2400" dirty="0" smtClean="0"/>
          </a:p>
          <a:p>
            <a:pPr lvl="1"/>
            <a:r>
              <a:rPr lang="en-US" altLang="ja-JP" sz="2200" dirty="0" smtClean="0"/>
              <a:t>SNS</a:t>
            </a:r>
            <a:r>
              <a:rPr lang="ja-JP" altLang="en-US" sz="2200" dirty="0" smtClean="0"/>
              <a:t>と比較し年齢などに関係なく情報を様々な人が確認できる</a:t>
            </a:r>
            <a:endParaRPr lang="en-US" altLang="ja-JP" sz="2200" dirty="0" smtClean="0"/>
          </a:p>
          <a:p>
            <a:pPr lvl="1"/>
            <a:r>
              <a:rPr kumimoji="1" lang="ja-JP" altLang="en-US" sz="2200" dirty="0" smtClean="0"/>
              <a:t>基本的に個人ではなく企業、法人単位で情報</a:t>
            </a:r>
            <a:r>
              <a:rPr lang="ja-JP" altLang="en-US" sz="2200" dirty="0" smtClean="0"/>
              <a:t>が発信されるので、</a:t>
            </a:r>
            <a:endParaRPr lang="en-US" altLang="ja-JP" sz="2200" dirty="0" smtClean="0"/>
          </a:p>
          <a:p>
            <a:pPr marL="457200" lvl="1" indent="0">
              <a:buNone/>
            </a:pPr>
            <a:r>
              <a:rPr kumimoji="1" lang="ja-JP" altLang="en-US" sz="2200" dirty="0"/>
              <a:t>　</a:t>
            </a:r>
            <a:r>
              <a:rPr kumimoji="1" lang="ja-JP" altLang="en-US" sz="2200" dirty="0" smtClean="0"/>
              <a:t>情報の信頼性が圧倒的に高い</a:t>
            </a:r>
            <a:endParaRPr kumimoji="1" lang="en-US" altLang="ja-JP" sz="2200" dirty="0" smtClean="0"/>
          </a:p>
          <a:p>
            <a:pPr lvl="1"/>
            <a:endParaRPr lang="en-US" altLang="ja-JP" dirty="0"/>
          </a:p>
          <a:p>
            <a:pPr lvl="1">
              <a:buFont typeface="Wingdings" panose="05000000000000000000" pitchFamily="2" charset="2"/>
              <a:buChar char="l"/>
            </a:pPr>
            <a:r>
              <a:rPr kumimoji="1" lang="ja-JP" altLang="en-US" sz="2400" dirty="0" smtClean="0"/>
              <a:t>デメリット</a:t>
            </a:r>
            <a:endParaRPr kumimoji="1" lang="en-US" altLang="ja-JP" sz="2400" dirty="0" smtClean="0"/>
          </a:p>
          <a:p>
            <a:pPr lvl="1"/>
            <a:r>
              <a:rPr lang="ja-JP" altLang="en-US" sz="2200" dirty="0" smtClean="0"/>
              <a:t>情報が共有、認知されるのに時間がかかる</a:t>
            </a:r>
            <a:endParaRPr kumimoji="1" lang="en-US" altLang="ja-JP" sz="2200" dirty="0" smtClean="0"/>
          </a:p>
          <a:p>
            <a:pPr lvl="1"/>
            <a:endParaRPr kumimoji="1" lang="en-US" altLang="ja-JP" sz="2200" dirty="0" smtClean="0"/>
          </a:p>
        </p:txBody>
      </p:sp>
    </p:spTree>
    <p:extLst>
      <p:ext uri="{BB962C8B-B14F-4D97-AF65-F5344CB8AC3E}">
        <p14:creationId xmlns:p14="http://schemas.microsoft.com/office/powerpoint/2010/main" val="39237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提案するシステム</a:t>
            </a:r>
            <a:endParaRPr kumimoji="1" lang="ja-JP" altLang="en-US" dirty="0"/>
          </a:p>
        </p:txBody>
      </p:sp>
      <p:sp>
        <p:nvSpPr>
          <p:cNvPr id="3" name="コンテンツ プレースホルダー 2"/>
          <p:cNvSpPr>
            <a:spLocks noGrp="1"/>
          </p:cNvSpPr>
          <p:nvPr>
            <p:ph idx="1"/>
          </p:nvPr>
        </p:nvSpPr>
        <p:spPr>
          <a:xfrm>
            <a:off x="1103312" y="2052918"/>
            <a:ext cx="8946541" cy="4476671"/>
          </a:xfrm>
        </p:spPr>
        <p:txBody>
          <a:bodyPr>
            <a:normAutofit/>
          </a:bodyPr>
          <a:lstStyle/>
          <a:p>
            <a:pPr marL="0" indent="0">
              <a:buNone/>
            </a:pPr>
            <a:r>
              <a:rPr kumimoji="1" lang="ja-JP" altLang="en-US" dirty="0" smtClean="0"/>
              <a:t>　災害発生時に各機関（気象庁、内閣府、各自治体</a:t>
            </a:r>
            <a:r>
              <a:rPr lang="ja-JP" altLang="en-US" dirty="0" smtClean="0"/>
              <a:t>など</a:t>
            </a:r>
            <a:r>
              <a:rPr kumimoji="1" lang="ja-JP" altLang="en-US" dirty="0" smtClean="0"/>
              <a:t>）または個人</a:t>
            </a:r>
            <a:r>
              <a:rPr lang="ja-JP" altLang="en-US" dirty="0" smtClean="0"/>
              <a:t>が</a:t>
            </a:r>
            <a:r>
              <a:rPr kumimoji="1" lang="ja-JP" altLang="en-US" dirty="0" smtClean="0"/>
              <a:t>情報をリアルタイムで発信し、発信された情報を一度データベース等に集約する。データベースから各デバイス、メディアに一斉に情報を発信し共有するというシステムである。</a:t>
            </a:r>
            <a:endParaRPr lang="en-US" altLang="ja-JP" dirty="0"/>
          </a:p>
          <a:p>
            <a:pPr marL="0" indent="0">
              <a:buNone/>
            </a:pPr>
            <a:r>
              <a:rPr kumimoji="1" lang="ja-JP" altLang="en-US" dirty="0" smtClean="0"/>
              <a:t>　情報の発信権限を</a:t>
            </a:r>
            <a:r>
              <a:rPr lang="ja-JP" altLang="en-US" dirty="0"/>
              <a:t>信頼性</a:t>
            </a:r>
            <a:r>
              <a:rPr lang="ja-JP" altLang="en-US" dirty="0" smtClean="0"/>
              <a:t>の置ける組織、個人等に絞り</a:t>
            </a:r>
            <a:r>
              <a:rPr lang="ja-JP" altLang="en-US" dirty="0" smtClean="0"/>
              <a:t>、</a:t>
            </a:r>
            <a:r>
              <a:rPr lang="ja-JP" altLang="en-US" dirty="0" smtClean="0"/>
              <a:t>さら</a:t>
            </a:r>
            <a:r>
              <a:rPr lang="ja-JP" altLang="en-US" dirty="0"/>
              <a:t>に</a:t>
            </a:r>
            <a:r>
              <a:rPr lang="ja-JP" altLang="en-US" dirty="0" smtClean="0"/>
              <a:t>発信</a:t>
            </a:r>
            <a:r>
              <a:rPr lang="ja-JP" altLang="en-US" dirty="0" smtClean="0"/>
              <a:t>権限</a:t>
            </a:r>
            <a:r>
              <a:rPr lang="ja-JP" altLang="en-US" dirty="0" smtClean="0"/>
              <a:t>を　自治体</a:t>
            </a:r>
            <a:r>
              <a:rPr lang="ja-JP" altLang="en-US" dirty="0" smtClean="0"/>
              <a:t>にも与えることで地域によって異なる状況をそれぞれ確認できるようにする。</a:t>
            </a:r>
            <a:endParaRPr lang="en-US" altLang="ja-JP" dirty="0" smtClean="0"/>
          </a:p>
          <a:p>
            <a:pPr marL="0" indent="0">
              <a:buNone/>
            </a:pPr>
            <a:r>
              <a:rPr lang="ja-JP" altLang="en-US" dirty="0"/>
              <a:t>　</a:t>
            </a:r>
            <a:r>
              <a:rPr lang="ja-JP" altLang="en-US" dirty="0" smtClean="0"/>
              <a:t>また、データベースから</a:t>
            </a:r>
            <a:r>
              <a:rPr lang="ja-JP" altLang="en-US" dirty="0" smtClean="0"/>
              <a:t>の情報発信先</a:t>
            </a:r>
            <a:r>
              <a:rPr lang="ja-JP" altLang="en-US" dirty="0" smtClean="0"/>
              <a:t>をスマートフォンなどのデバイス</a:t>
            </a:r>
            <a:r>
              <a:rPr lang="ja-JP" altLang="en-US" dirty="0" smtClean="0"/>
              <a:t>をはじめ</a:t>
            </a:r>
            <a:r>
              <a:rPr lang="ja-JP" altLang="en-US" dirty="0" smtClean="0"/>
              <a:t>テレビ局、ラジオ放送局などのメディアも対象とする。</a:t>
            </a:r>
            <a:endParaRPr lang="en-US" altLang="ja-JP" dirty="0" smtClean="0"/>
          </a:p>
          <a:p>
            <a:pPr marL="0" indent="0">
              <a:buNone/>
            </a:pPr>
            <a:r>
              <a:rPr lang="ja-JP" altLang="en-US" dirty="0"/>
              <a:t>　</a:t>
            </a:r>
            <a:r>
              <a:rPr lang="ja-JP" altLang="en-US" dirty="0" smtClean="0"/>
              <a:t>さらに情報の集約、発信には既存の回線とは別の回線の使用を提案する。</a:t>
            </a:r>
            <a:endParaRPr lang="en-US" altLang="ja-JP" dirty="0" smtClean="0"/>
          </a:p>
        </p:txBody>
      </p:sp>
    </p:spTree>
    <p:extLst>
      <p:ext uri="{BB962C8B-B14F-4D97-AF65-F5344CB8AC3E}">
        <p14:creationId xmlns:p14="http://schemas.microsoft.com/office/powerpoint/2010/main" val="102222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システムの基本性能</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dirty="0" smtClean="0"/>
              <a:t>このシステムは、ホームページまたはアプリケーションから使用可能とする。</a:t>
            </a:r>
            <a:endParaRPr kumimoji="1" lang="en-US" altLang="ja-JP" dirty="0" smtClean="0"/>
          </a:p>
          <a:p>
            <a:pPr marL="0" indent="0">
              <a:buNone/>
            </a:pPr>
            <a:r>
              <a:rPr lang="ja-JP" altLang="en-US" dirty="0"/>
              <a:t>誰</a:t>
            </a:r>
            <a:r>
              <a:rPr lang="ja-JP" altLang="en-US" dirty="0" smtClean="0"/>
              <a:t>でも閲覧は可能、情報発信にはキャリア携帯または顔写真付きの身分証の登録を必須とする。</a:t>
            </a:r>
            <a:endParaRPr lang="en-US" altLang="ja-JP" dirty="0" smtClean="0"/>
          </a:p>
          <a:p>
            <a:pPr marL="0" indent="0">
              <a:buNone/>
            </a:pPr>
            <a:r>
              <a:rPr kumimoji="1" lang="ja-JP" altLang="en-US" dirty="0" smtClean="0"/>
              <a:t>情報</a:t>
            </a:r>
            <a:r>
              <a:rPr kumimoji="1" lang="ja-JP" altLang="en-US" dirty="0"/>
              <a:t>発信</a:t>
            </a:r>
            <a:r>
              <a:rPr kumimoji="1" lang="ja-JP" altLang="en-US" dirty="0" smtClean="0"/>
              <a:t>の際、位置情報</a:t>
            </a:r>
            <a:r>
              <a:rPr kumimoji="1" lang="ja-JP" altLang="en-US" dirty="0" smtClean="0"/>
              <a:t>を</a:t>
            </a:r>
            <a:r>
              <a:rPr lang="ja-JP" altLang="en-US" dirty="0"/>
              <a:t>必須</a:t>
            </a:r>
            <a:r>
              <a:rPr kumimoji="1" lang="ja-JP" altLang="en-US" dirty="0" smtClean="0"/>
              <a:t>と</a:t>
            </a:r>
            <a:r>
              <a:rPr kumimoji="1" lang="ja-JP" altLang="en-US" dirty="0" smtClean="0"/>
              <a:t>する。写真や動画を添付しての情報発信も可能だが、情報発信の際に撮影したものに限る（カメラロールからの添付　不可）。</a:t>
            </a:r>
            <a:endParaRPr kumimoji="1" lang="en-US" altLang="ja-JP" dirty="0" smtClean="0"/>
          </a:p>
          <a:p>
            <a:pPr marL="0" indent="0">
              <a:buNone/>
            </a:pPr>
            <a:r>
              <a:rPr lang="ja-JP" altLang="en-US" dirty="0"/>
              <a:t>情報</a:t>
            </a:r>
            <a:r>
              <a:rPr lang="ja-JP" altLang="en-US" dirty="0" smtClean="0"/>
              <a:t>の表示については、組織が発信した情報と個人が発信した情報を分け、混同しないようにする。また、情報発信者の個人情報は表示しない。</a:t>
            </a:r>
            <a:endParaRPr lang="en-US" altLang="ja-JP" dirty="0" smtClean="0"/>
          </a:p>
          <a:p>
            <a:pPr marL="0" indent="0">
              <a:buNone/>
            </a:pPr>
            <a:r>
              <a:rPr kumimoji="1" lang="ja-JP" altLang="en-US" dirty="0"/>
              <a:t>地域</a:t>
            </a:r>
            <a:r>
              <a:rPr kumimoji="1" lang="ja-JP" altLang="en-US" dirty="0" smtClean="0"/>
              <a:t>を</a:t>
            </a:r>
            <a:r>
              <a:rPr kumimoji="1" lang="en-US" altLang="ja-JP" dirty="0" smtClean="0"/>
              <a:t>5</a:t>
            </a:r>
            <a:r>
              <a:rPr kumimoji="1" lang="ja-JP" altLang="en-US" dirty="0" smtClean="0"/>
              <a:t>つまで登録することができ、その地域の情報を起動した際に閲覧　することが可能（アプリのみの機能）</a:t>
            </a:r>
            <a:endParaRPr kumimoji="1" lang="en-US" altLang="ja-JP" dirty="0" smtClean="0"/>
          </a:p>
          <a:p>
            <a:pPr marL="0" indent="0">
              <a:buNone/>
            </a:pPr>
            <a:r>
              <a:rPr lang="ja-JP" altLang="en-US" dirty="0" smtClean="0"/>
              <a:t>新着情報が追加された際は通知を受け取ることも可能とする。通知を受け取る頻度を選択し、定期的に情報を確認できる仕様である。</a:t>
            </a:r>
            <a:endParaRPr kumimoji="1" lang="ja-JP" altLang="en-US" dirty="0"/>
          </a:p>
        </p:txBody>
      </p:sp>
    </p:spTree>
    <p:extLst>
      <p:ext uri="{BB962C8B-B14F-4D97-AF65-F5344CB8AC3E}">
        <p14:creationId xmlns:p14="http://schemas.microsoft.com/office/powerpoint/2010/main" val="788133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373896" y="1264498"/>
            <a:ext cx="1296000" cy="1296000"/>
          </a:xfrm>
          <a:prstGeom prst="rect">
            <a:avLst/>
          </a:prstGeom>
        </p:spPr>
      </p:pic>
      <p:sp>
        <p:nvSpPr>
          <p:cNvPr id="2" name="タイトル 1"/>
          <p:cNvSpPr>
            <a:spLocks noGrp="1"/>
          </p:cNvSpPr>
          <p:nvPr>
            <p:ph type="title"/>
          </p:nvPr>
        </p:nvSpPr>
        <p:spPr/>
        <p:txBody>
          <a:bodyPr/>
          <a:lstStyle/>
          <a:p>
            <a:r>
              <a:rPr kumimoji="1" lang="ja-JP" altLang="en-US" dirty="0" smtClean="0"/>
              <a:t>提案するシステム図</a:t>
            </a: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6828" y="3333615"/>
            <a:ext cx="1358721" cy="1358721"/>
          </a:xfrm>
          <a:prstGeom prst="rect">
            <a:avLst/>
          </a:prstGeom>
        </p:spPr>
      </p:pic>
      <p:pic>
        <p:nvPicPr>
          <p:cNvPr id="6" name="図 5"/>
          <p:cNvPicPr>
            <a:picLocks noChangeAspect="1"/>
          </p:cNvPicPr>
          <p:nvPr/>
        </p:nvPicPr>
        <p:blipFill>
          <a:blip r:embed="rId4"/>
          <a:stretch>
            <a:fillRect/>
          </a:stretch>
        </p:blipFill>
        <p:spPr>
          <a:xfrm>
            <a:off x="781883" y="1337350"/>
            <a:ext cx="1296000" cy="1296000"/>
          </a:xfrm>
          <a:prstGeom prst="rect">
            <a:avLst/>
          </a:prstGeom>
        </p:spPr>
      </p:pic>
      <p:pic>
        <p:nvPicPr>
          <p:cNvPr id="7" name="図 6"/>
          <p:cNvPicPr>
            <a:picLocks noChangeAspect="1"/>
          </p:cNvPicPr>
          <p:nvPr/>
        </p:nvPicPr>
        <p:blipFill>
          <a:blip r:embed="rId5"/>
          <a:stretch>
            <a:fillRect/>
          </a:stretch>
        </p:blipFill>
        <p:spPr>
          <a:xfrm>
            <a:off x="2407566" y="1335291"/>
            <a:ext cx="1296000" cy="1296000"/>
          </a:xfrm>
          <a:prstGeom prst="rect">
            <a:avLst/>
          </a:prstGeom>
        </p:spPr>
      </p:pic>
      <p:cxnSp>
        <p:nvCxnSpPr>
          <p:cNvPr id="9" name="直線矢印コネクタ 8"/>
          <p:cNvCxnSpPr>
            <a:endCxn id="4" idx="1"/>
          </p:cNvCxnSpPr>
          <p:nvPr/>
        </p:nvCxnSpPr>
        <p:spPr>
          <a:xfrm>
            <a:off x="1429882" y="2811657"/>
            <a:ext cx="2916946" cy="120131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5" idx="2"/>
            <a:endCxn id="4" idx="0"/>
          </p:cNvCxnSpPr>
          <p:nvPr/>
        </p:nvCxnSpPr>
        <p:spPr>
          <a:xfrm>
            <a:off x="5021896" y="2560498"/>
            <a:ext cx="4293" cy="77311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18" idx="2"/>
            <a:endCxn id="4" idx="3"/>
          </p:cNvCxnSpPr>
          <p:nvPr/>
        </p:nvCxnSpPr>
        <p:spPr>
          <a:xfrm flipH="1">
            <a:off x="5705549" y="2631291"/>
            <a:ext cx="1986216" cy="138168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p:nvPicPr>
        <p:blipFill>
          <a:blip r:embed="rId6"/>
          <a:stretch>
            <a:fillRect/>
          </a:stretch>
        </p:blipFill>
        <p:spPr>
          <a:xfrm>
            <a:off x="646111" y="5494020"/>
            <a:ext cx="1567542" cy="1097279"/>
          </a:xfrm>
          <a:prstGeom prst="rect">
            <a:avLst/>
          </a:prstGeom>
        </p:spPr>
      </p:pic>
      <p:pic>
        <p:nvPicPr>
          <p:cNvPr id="17" name="図 16"/>
          <p:cNvPicPr>
            <a:picLocks noChangeAspect="1"/>
          </p:cNvPicPr>
          <p:nvPr/>
        </p:nvPicPr>
        <p:blipFill>
          <a:blip r:embed="rId7"/>
          <a:stretch>
            <a:fillRect/>
          </a:stretch>
        </p:blipFill>
        <p:spPr>
          <a:xfrm>
            <a:off x="4208702" y="5227320"/>
            <a:ext cx="1630680" cy="1630680"/>
          </a:xfrm>
          <a:prstGeom prst="rect">
            <a:avLst/>
          </a:prstGeom>
        </p:spPr>
      </p:pic>
      <p:pic>
        <p:nvPicPr>
          <p:cNvPr id="19" name="図 18"/>
          <p:cNvPicPr>
            <a:picLocks noChangeAspect="1"/>
          </p:cNvPicPr>
          <p:nvPr/>
        </p:nvPicPr>
        <p:blipFill>
          <a:blip r:embed="rId8"/>
          <a:stretch>
            <a:fillRect/>
          </a:stretch>
        </p:blipFill>
        <p:spPr>
          <a:xfrm>
            <a:off x="7609932" y="5024028"/>
            <a:ext cx="1660561" cy="1567271"/>
          </a:xfrm>
          <a:prstGeom prst="rect">
            <a:avLst/>
          </a:prstGeom>
        </p:spPr>
      </p:pic>
      <p:cxnSp>
        <p:nvCxnSpPr>
          <p:cNvPr id="20" name="直線矢印コネクタ 19"/>
          <p:cNvCxnSpPr/>
          <p:nvPr/>
        </p:nvCxnSpPr>
        <p:spPr>
          <a:xfrm flipH="1">
            <a:off x="1628355" y="4540023"/>
            <a:ext cx="2543357" cy="77569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endCxn id="17" idx="0"/>
          </p:cNvCxnSpPr>
          <p:nvPr/>
        </p:nvCxnSpPr>
        <p:spPr>
          <a:xfrm>
            <a:off x="5021896" y="4769973"/>
            <a:ext cx="2146" cy="45734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5902431" y="4535980"/>
            <a:ext cx="1932000" cy="7635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7970202" y="2667914"/>
            <a:ext cx="3419143" cy="646331"/>
          </a:xfrm>
          <a:prstGeom prst="rect">
            <a:avLst/>
          </a:prstGeom>
          <a:noFill/>
        </p:spPr>
        <p:txBody>
          <a:bodyPr wrap="square" rtlCol="0">
            <a:spAutoFit/>
          </a:bodyPr>
          <a:lstStyle/>
          <a:p>
            <a:r>
              <a:rPr lang="en-US" altLang="ja-JP" dirty="0"/>
              <a:t>2</a:t>
            </a:r>
            <a:r>
              <a:rPr kumimoji="1" lang="en-US" altLang="ja-JP" dirty="0" smtClean="0"/>
              <a:t>.</a:t>
            </a:r>
            <a:r>
              <a:rPr kumimoji="1" lang="ja-JP" altLang="en-US" dirty="0" smtClean="0"/>
              <a:t>個人のデバイスから専用回線を使用し情報を集約</a:t>
            </a:r>
            <a:endParaRPr kumimoji="1" lang="ja-JP" altLang="en-US" dirty="0"/>
          </a:p>
        </p:txBody>
      </p:sp>
      <p:sp>
        <p:nvSpPr>
          <p:cNvPr id="29" name="テキスト ボックス 28"/>
          <p:cNvSpPr txBox="1"/>
          <p:nvPr/>
        </p:nvSpPr>
        <p:spPr>
          <a:xfrm>
            <a:off x="8507105" y="4458106"/>
            <a:ext cx="3400023" cy="646331"/>
          </a:xfrm>
          <a:prstGeom prst="rect">
            <a:avLst/>
          </a:prstGeom>
          <a:noFill/>
        </p:spPr>
        <p:txBody>
          <a:bodyPr wrap="square" rtlCol="0">
            <a:spAutoFit/>
          </a:bodyPr>
          <a:lstStyle/>
          <a:p>
            <a:r>
              <a:rPr lang="en-US" altLang="ja-JP" dirty="0"/>
              <a:t>3</a:t>
            </a:r>
            <a:r>
              <a:rPr kumimoji="1" lang="en-US" altLang="ja-JP" dirty="0" smtClean="0"/>
              <a:t>.</a:t>
            </a:r>
            <a:r>
              <a:rPr kumimoji="1" lang="ja-JP" altLang="en-US" dirty="0" smtClean="0"/>
              <a:t>集約された情報を各デバイス</a:t>
            </a:r>
            <a:r>
              <a:rPr lang="ja-JP" altLang="en-US" dirty="0" smtClean="0"/>
              <a:t>、</a:t>
            </a:r>
            <a:endParaRPr lang="en-US" altLang="ja-JP" dirty="0" smtClean="0"/>
          </a:p>
          <a:p>
            <a:r>
              <a:rPr lang="en-US" altLang="ja-JP" dirty="0"/>
              <a:t> </a:t>
            </a:r>
            <a:r>
              <a:rPr lang="en-US" altLang="ja-JP" dirty="0" smtClean="0"/>
              <a:t>  </a:t>
            </a:r>
            <a:r>
              <a:rPr lang="ja-JP" altLang="en-US" dirty="0" smtClean="0"/>
              <a:t>メディアに発信</a:t>
            </a:r>
            <a:endParaRPr kumimoji="1" lang="ja-JP" altLang="en-US" dirty="0"/>
          </a:p>
        </p:txBody>
      </p:sp>
      <p:pic>
        <p:nvPicPr>
          <p:cNvPr id="18" name="図 17"/>
          <p:cNvPicPr>
            <a:picLocks noChangeAspect="1"/>
          </p:cNvPicPr>
          <p:nvPr/>
        </p:nvPicPr>
        <p:blipFill>
          <a:blip r:embed="rId7"/>
          <a:stretch>
            <a:fillRect/>
          </a:stretch>
        </p:blipFill>
        <p:spPr>
          <a:xfrm>
            <a:off x="6876425" y="1000611"/>
            <a:ext cx="1630680" cy="1630680"/>
          </a:xfrm>
          <a:prstGeom prst="rect">
            <a:avLst/>
          </a:prstGeom>
        </p:spPr>
      </p:pic>
      <p:sp>
        <p:nvSpPr>
          <p:cNvPr id="25" name="テキスト ボックス 24"/>
          <p:cNvSpPr txBox="1"/>
          <p:nvPr/>
        </p:nvSpPr>
        <p:spPr>
          <a:xfrm>
            <a:off x="179663" y="3366644"/>
            <a:ext cx="2719738" cy="646331"/>
          </a:xfrm>
          <a:prstGeom prst="rect">
            <a:avLst/>
          </a:prstGeom>
          <a:noFill/>
        </p:spPr>
        <p:txBody>
          <a:bodyPr wrap="square" rtlCol="0">
            <a:spAutoFit/>
          </a:bodyPr>
          <a:lstStyle/>
          <a:p>
            <a:r>
              <a:rPr kumimoji="1" lang="en-US" altLang="ja-JP" dirty="0" smtClean="0"/>
              <a:t>1.</a:t>
            </a:r>
            <a:r>
              <a:rPr kumimoji="1" lang="ja-JP" altLang="en-US" dirty="0" smtClean="0"/>
              <a:t>各組織等から専用回線　　</a:t>
            </a:r>
            <a:endParaRPr kumimoji="1" lang="en-US" altLang="ja-JP" dirty="0" smtClean="0"/>
          </a:p>
          <a:p>
            <a:r>
              <a:rPr kumimoji="1" lang="ja-JP" altLang="en-US" dirty="0" smtClean="0"/>
              <a:t>   を使用し情報を集約</a:t>
            </a:r>
            <a:endParaRPr kumimoji="1" lang="ja-JP" altLang="en-US" dirty="0"/>
          </a:p>
        </p:txBody>
      </p:sp>
      <p:cxnSp>
        <p:nvCxnSpPr>
          <p:cNvPr id="27" name="直線矢印コネクタ 26"/>
          <p:cNvCxnSpPr/>
          <p:nvPr/>
        </p:nvCxnSpPr>
        <p:spPr>
          <a:xfrm>
            <a:off x="3171660" y="2809598"/>
            <a:ext cx="1273609" cy="56425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14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導入後の効果</a:t>
            </a:r>
            <a:endParaRPr kumimoji="1" lang="ja-JP" altLang="en-US" dirty="0"/>
          </a:p>
        </p:txBody>
      </p:sp>
      <p:sp>
        <p:nvSpPr>
          <p:cNvPr id="3" name="コンテンツ プレースホルダー 2"/>
          <p:cNvSpPr>
            <a:spLocks noGrp="1"/>
          </p:cNvSpPr>
          <p:nvPr>
            <p:ph idx="1"/>
          </p:nvPr>
        </p:nvSpPr>
        <p:spPr>
          <a:xfrm>
            <a:off x="1103312" y="2052918"/>
            <a:ext cx="9792215" cy="4805082"/>
          </a:xfrm>
        </p:spPr>
        <p:txBody>
          <a:bodyPr>
            <a:noAutofit/>
          </a:bodyPr>
          <a:lstStyle/>
          <a:p>
            <a:pPr marL="0" indent="0">
              <a:buNone/>
            </a:pPr>
            <a:r>
              <a:rPr kumimoji="1" lang="en-US" altLang="ja-JP" sz="2400" dirty="0" smtClean="0"/>
              <a:t>【</a:t>
            </a:r>
            <a:r>
              <a:rPr kumimoji="1" lang="ja-JP" altLang="en-US" sz="2400" dirty="0" smtClean="0"/>
              <a:t>情報の正確性</a:t>
            </a:r>
            <a:r>
              <a:rPr kumimoji="1" lang="en-US" altLang="ja-JP" sz="2400" dirty="0" smtClean="0"/>
              <a:t>】</a:t>
            </a:r>
          </a:p>
          <a:p>
            <a:pPr marL="0" indent="0">
              <a:buNone/>
            </a:pPr>
            <a:r>
              <a:rPr lang="en-US" altLang="ja-JP" dirty="0"/>
              <a:t>	</a:t>
            </a:r>
            <a:r>
              <a:rPr lang="ja-JP" altLang="en-US" dirty="0" smtClean="0"/>
              <a:t>・</a:t>
            </a:r>
            <a:r>
              <a:rPr lang="ja-JP" altLang="en-US" dirty="0" smtClean="0"/>
              <a:t>情報</a:t>
            </a:r>
            <a:r>
              <a:rPr lang="ja-JP" altLang="en-US" dirty="0" smtClean="0"/>
              <a:t>の発信権限を信頼のおける</a:t>
            </a:r>
            <a:r>
              <a:rPr lang="ja-JP" altLang="en-US" dirty="0" smtClean="0"/>
              <a:t>組織、個人等</a:t>
            </a:r>
            <a:r>
              <a:rPr lang="ja-JP" altLang="en-US" dirty="0" smtClean="0"/>
              <a:t>に絞る</a:t>
            </a:r>
            <a:endParaRPr lang="en-US" altLang="ja-JP" dirty="0" smtClean="0"/>
          </a:p>
          <a:p>
            <a:pPr marL="0" indent="0">
              <a:buNone/>
            </a:pPr>
            <a:r>
              <a:rPr lang="en-US" altLang="ja-JP" dirty="0"/>
              <a:t>	</a:t>
            </a:r>
            <a:r>
              <a:rPr lang="ja-JP" altLang="en-US" dirty="0" smtClean="0"/>
              <a:t>　</a:t>
            </a:r>
            <a:r>
              <a:rPr lang="en-US" altLang="ja-JP" dirty="0" smtClean="0"/>
              <a:t>	</a:t>
            </a:r>
            <a:r>
              <a:rPr lang="ja-JP" altLang="en-US" dirty="0" smtClean="0"/>
              <a:t>⇒</a:t>
            </a:r>
            <a:r>
              <a:rPr lang="ja-JP" altLang="en-US" dirty="0" smtClean="0"/>
              <a:t>誤った情報の拡散を防止</a:t>
            </a:r>
            <a:endParaRPr lang="en-US" altLang="ja-JP" dirty="0" smtClean="0"/>
          </a:p>
          <a:p>
            <a:pPr marL="0" indent="0">
              <a:buNone/>
            </a:pPr>
            <a:r>
              <a:rPr lang="en-US" altLang="ja-JP" dirty="0"/>
              <a:t>	</a:t>
            </a:r>
            <a:r>
              <a:rPr lang="ja-JP" altLang="en-US" dirty="0" smtClean="0"/>
              <a:t>・</a:t>
            </a:r>
            <a:r>
              <a:rPr lang="ja-JP" altLang="en-US" dirty="0" smtClean="0"/>
              <a:t>発信</a:t>
            </a:r>
            <a:r>
              <a:rPr lang="ja-JP" altLang="en-US" dirty="0" smtClean="0"/>
              <a:t>権限を自治体にも与える</a:t>
            </a:r>
            <a:endParaRPr lang="en-US" altLang="ja-JP" dirty="0" smtClean="0"/>
          </a:p>
          <a:p>
            <a:pPr marL="0" indent="0">
              <a:buNone/>
            </a:pPr>
            <a:r>
              <a:rPr lang="en-US" altLang="ja-JP" dirty="0"/>
              <a:t>	</a:t>
            </a:r>
            <a:r>
              <a:rPr lang="ja-JP" altLang="en-US" dirty="0" smtClean="0"/>
              <a:t>　</a:t>
            </a:r>
            <a:r>
              <a:rPr lang="en-US" altLang="ja-JP" dirty="0" smtClean="0"/>
              <a:t>	</a:t>
            </a:r>
            <a:r>
              <a:rPr lang="ja-JP" altLang="en-US" dirty="0" smtClean="0"/>
              <a:t>⇒</a:t>
            </a:r>
            <a:r>
              <a:rPr lang="ja-JP" altLang="en-US" dirty="0" smtClean="0"/>
              <a:t>地域によって異なる状況を確認できる</a:t>
            </a:r>
            <a:endParaRPr lang="en-US" altLang="ja-JP" dirty="0" smtClean="0"/>
          </a:p>
          <a:p>
            <a:pPr marL="0" indent="0">
              <a:buNone/>
            </a:pPr>
            <a:r>
              <a:rPr lang="en-US" altLang="ja-JP" dirty="0" smtClean="0"/>
              <a:t>	</a:t>
            </a:r>
            <a:r>
              <a:rPr lang="ja-JP" altLang="en-US" dirty="0" smtClean="0"/>
              <a:t>・情報</a:t>
            </a:r>
            <a:r>
              <a:rPr lang="ja-JP" altLang="en-US" dirty="0" smtClean="0"/>
              <a:t>発信先をスマートフォンなどのデバイスをはじめテレビ局、</a:t>
            </a:r>
            <a:r>
              <a:rPr lang="ja-JP" altLang="en-US" dirty="0" smtClean="0"/>
              <a:t>ラジオ</a:t>
            </a:r>
            <a:r>
              <a:rPr lang="ja-JP" altLang="en-US" dirty="0"/>
              <a:t>放送</a:t>
            </a:r>
            <a:r>
              <a:rPr lang="ja-JP" altLang="en-US" dirty="0" smtClean="0"/>
              <a:t>局　</a:t>
            </a:r>
            <a:r>
              <a:rPr lang="en-US" altLang="ja-JP" dirty="0" smtClean="0"/>
              <a:t>	</a:t>
            </a:r>
            <a:r>
              <a:rPr lang="ja-JP" altLang="en-US" dirty="0" smtClean="0"/>
              <a:t>　など</a:t>
            </a:r>
            <a:r>
              <a:rPr lang="ja-JP" altLang="en-US" dirty="0" smtClean="0"/>
              <a:t>のメディアも対象とする</a:t>
            </a:r>
            <a:endParaRPr lang="en-US" altLang="ja-JP" dirty="0" smtClean="0"/>
          </a:p>
          <a:p>
            <a:pPr marL="0" indent="0">
              <a:buNone/>
            </a:pPr>
            <a:r>
              <a:rPr lang="en-US" altLang="ja-JP" dirty="0"/>
              <a:t>	</a:t>
            </a:r>
            <a:r>
              <a:rPr lang="ja-JP" altLang="en-US" dirty="0" smtClean="0"/>
              <a:t>　</a:t>
            </a:r>
            <a:r>
              <a:rPr lang="en-US" altLang="ja-JP" dirty="0" smtClean="0"/>
              <a:t>	</a:t>
            </a:r>
            <a:r>
              <a:rPr lang="ja-JP" altLang="en-US" dirty="0" smtClean="0"/>
              <a:t>⇒</a:t>
            </a:r>
            <a:r>
              <a:rPr lang="ja-JP" altLang="en-US" dirty="0" smtClean="0"/>
              <a:t>様々な人への情報共有が可能となる</a:t>
            </a:r>
            <a:endParaRPr lang="en-US" altLang="ja-JP" dirty="0" smtClean="0"/>
          </a:p>
          <a:p>
            <a:pPr marL="0" indent="0">
              <a:buNone/>
            </a:pPr>
            <a:r>
              <a:rPr lang="en-US" altLang="ja-JP" dirty="0"/>
              <a:t>	</a:t>
            </a:r>
            <a:r>
              <a:rPr lang="ja-JP" altLang="en-US" dirty="0" smtClean="0"/>
              <a:t>・</a:t>
            </a:r>
            <a:r>
              <a:rPr lang="ja-JP" altLang="en-US" dirty="0" smtClean="0"/>
              <a:t>情報</a:t>
            </a:r>
            <a:r>
              <a:rPr lang="ja-JP" altLang="en-US" dirty="0" smtClean="0"/>
              <a:t>発信には個人情報登録が必要。情報発信の際には位置情報必須、</a:t>
            </a:r>
            <a:r>
              <a:rPr lang="ja-JP" altLang="en-US" dirty="0" smtClean="0"/>
              <a:t>カメラ</a:t>
            </a:r>
            <a:r>
              <a:rPr lang="en-US" altLang="ja-JP" dirty="0"/>
              <a:t>	</a:t>
            </a:r>
            <a:r>
              <a:rPr lang="ja-JP" altLang="en-US" dirty="0" smtClean="0"/>
              <a:t>　</a:t>
            </a:r>
            <a:r>
              <a:rPr lang="en-US" altLang="ja-JP" dirty="0" smtClean="0"/>
              <a:t>	</a:t>
            </a:r>
            <a:r>
              <a:rPr lang="ja-JP" altLang="en-US" dirty="0" smtClean="0"/>
              <a:t>　</a:t>
            </a:r>
            <a:r>
              <a:rPr lang="ja-JP" altLang="en-US" dirty="0" smtClean="0"/>
              <a:t>ロール</a:t>
            </a:r>
            <a:r>
              <a:rPr lang="ja-JP" altLang="en-US" dirty="0" smtClean="0"/>
              <a:t>からの添付を不可能にする</a:t>
            </a:r>
            <a:endParaRPr lang="en-US" altLang="ja-JP" dirty="0" smtClean="0"/>
          </a:p>
          <a:p>
            <a:pPr marL="0" indent="0">
              <a:buNone/>
            </a:pPr>
            <a:r>
              <a:rPr lang="en-US" altLang="ja-JP" dirty="0"/>
              <a:t>	</a:t>
            </a:r>
            <a:r>
              <a:rPr lang="en-US" altLang="ja-JP" dirty="0" smtClean="0"/>
              <a:t>	</a:t>
            </a:r>
            <a:r>
              <a:rPr lang="ja-JP" altLang="en-US" dirty="0" smtClean="0"/>
              <a:t>⇒</a:t>
            </a:r>
            <a:r>
              <a:rPr lang="ja-JP" altLang="en-US" dirty="0" smtClean="0"/>
              <a:t>正確な情報発信を発信者が意識する</a:t>
            </a:r>
            <a:endParaRPr lang="en-US" altLang="ja-JP" dirty="0" smtClean="0"/>
          </a:p>
        </p:txBody>
      </p:sp>
    </p:spTree>
    <p:extLst>
      <p:ext uri="{BB962C8B-B14F-4D97-AF65-F5344CB8AC3E}">
        <p14:creationId xmlns:p14="http://schemas.microsoft.com/office/powerpoint/2010/main" val="46338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導入後の効果</a:t>
            </a:r>
            <a:endParaRPr kumimoji="1" lang="ja-JP" altLang="en-US" dirty="0"/>
          </a:p>
        </p:txBody>
      </p:sp>
      <p:sp>
        <p:nvSpPr>
          <p:cNvPr id="3" name="コンテンツ プレースホルダー 2"/>
          <p:cNvSpPr>
            <a:spLocks noGrp="1"/>
          </p:cNvSpPr>
          <p:nvPr>
            <p:ph idx="1"/>
          </p:nvPr>
        </p:nvSpPr>
        <p:spPr>
          <a:xfrm>
            <a:off x="1103312" y="2052918"/>
            <a:ext cx="8946541" cy="4618338"/>
          </a:xfrm>
        </p:spPr>
        <p:txBody>
          <a:bodyPr/>
          <a:lstStyle/>
          <a:p>
            <a:pPr marL="0" indent="0">
              <a:buNone/>
            </a:pPr>
            <a:r>
              <a:rPr kumimoji="1" lang="en-US" altLang="ja-JP" sz="2400" dirty="0" smtClean="0"/>
              <a:t>【</a:t>
            </a:r>
            <a:r>
              <a:rPr kumimoji="1" lang="ja-JP" altLang="en-US" sz="2400" dirty="0" smtClean="0"/>
              <a:t>迅速性</a:t>
            </a:r>
            <a:r>
              <a:rPr kumimoji="1" lang="en-US" altLang="ja-JP" sz="2400" dirty="0" smtClean="0"/>
              <a:t>】</a:t>
            </a:r>
          </a:p>
          <a:p>
            <a:pPr marL="0" indent="0">
              <a:buNone/>
            </a:pPr>
            <a:r>
              <a:rPr lang="en-US" altLang="ja-JP" dirty="0" smtClean="0"/>
              <a:t>	</a:t>
            </a:r>
            <a:r>
              <a:rPr lang="ja-JP" altLang="en-US" dirty="0" smtClean="0"/>
              <a:t>・</a:t>
            </a:r>
            <a:r>
              <a:rPr lang="ja-JP" altLang="en-US" dirty="0" smtClean="0"/>
              <a:t>個人で情報発信可能</a:t>
            </a:r>
            <a:endParaRPr lang="en-US" altLang="ja-JP" dirty="0" smtClean="0"/>
          </a:p>
          <a:p>
            <a:pPr marL="0" indent="0">
              <a:buNone/>
            </a:pPr>
            <a:r>
              <a:rPr kumimoji="1" lang="en-US" altLang="ja-JP" dirty="0"/>
              <a:t>	</a:t>
            </a:r>
            <a:r>
              <a:rPr kumimoji="1" lang="en-US" altLang="ja-JP" dirty="0" smtClean="0"/>
              <a:t>	</a:t>
            </a:r>
            <a:r>
              <a:rPr kumimoji="1" lang="ja-JP" altLang="en-US" dirty="0" smtClean="0"/>
              <a:t>⇒リアルタイムで情報</a:t>
            </a:r>
            <a:r>
              <a:rPr kumimoji="1" lang="ja-JP" altLang="en-US" dirty="0" smtClean="0"/>
              <a:t>を得ることができる</a:t>
            </a:r>
            <a:endParaRPr lang="en-US" altLang="ja-JP" dirty="0"/>
          </a:p>
          <a:p>
            <a:pPr marL="0" indent="0">
              <a:buNone/>
            </a:pPr>
            <a:r>
              <a:rPr kumimoji="1" lang="en-US" altLang="ja-JP" dirty="0" smtClean="0"/>
              <a:t>	</a:t>
            </a:r>
            <a:r>
              <a:rPr kumimoji="1" lang="ja-JP" altLang="en-US" dirty="0" smtClean="0"/>
              <a:t>・</a:t>
            </a:r>
            <a:r>
              <a:rPr kumimoji="1" lang="ja-JP" altLang="en-US" dirty="0" smtClean="0"/>
              <a:t>地域を</a:t>
            </a:r>
            <a:r>
              <a:rPr kumimoji="1" lang="en-US" altLang="ja-JP" dirty="0" smtClean="0"/>
              <a:t>5</a:t>
            </a:r>
            <a:r>
              <a:rPr kumimoji="1" lang="ja-JP" altLang="en-US" dirty="0" smtClean="0"/>
              <a:t>つまで登録可能</a:t>
            </a:r>
            <a:endParaRPr kumimoji="1" lang="en-US" altLang="ja-JP" dirty="0" smtClean="0"/>
          </a:p>
          <a:p>
            <a:pPr marL="0" indent="0">
              <a:buNone/>
            </a:pPr>
            <a:r>
              <a:rPr lang="en-US" altLang="ja-JP" dirty="0"/>
              <a:t>	</a:t>
            </a:r>
            <a:r>
              <a:rPr lang="en-US" altLang="ja-JP" dirty="0" smtClean="0"/>
              <a:t>	</a:t>
            </a:r>
            <a:r>
              <a:rPr lang="ja-JP" altLang="en-US" dirty="0" smtClean="0"/>
              <a:t>⇒</a:t>
            </a:r>
            <a:r>
              <a:rPr lang="ja-JP" altLang="en-US" dirty="0" smtClean="0"/>
              <a:t>ほしい情報をまず初めに得ることが</a:t>
            </a:r>
            <a:r>
              <a:rPr lang="ja-JP" altLang="en-US" dirty="0" smtClean="0"/>
              <a:t>できる</a:t>
            </a:r>
            <a:r>
              <a:rPr lang="ja-JP" altLang="en-US" dirty="0"/>
              <a:t>　</a:t>
            </a:r>
            <a:r>
              <a:rPr lang="ja-JP" altLang="en-US" dirty="0" smtClean="0"/>
              <a:t>　　　　　　　　　　　</a:t>
            </a:r>
            <a:r>
              <a:rPr lang="en-US" altLang="ja-JP" dirty="0" smtClean="0"/>
              <a:t>	</a:t>
            </a:r>
            <a:r>
              <a:rPr lang="ja-JP" altLang="en-US" dirty="0" smtClean="0"/>
              <a:t>　　   </a:t>
            </a:r>
            <a:r>
              <a:rPr lang="ja-JP" altLang="en-US" dirty="0" smtClean="0"/>
              <a:t>また</a:t>
            </a:r>
            <a:r>
              <a:rPr lang="ja-JP" altLang="en-US" dirty="0" smtClean="0"/>
              <a:t>、離れた親戚などの情報もいち早く得ることができる</a:t>
            </a:r>
            <a:endParaRPr kumimoji="1" lang="en-US" altLang="ja-JP" dirty="0"/>
          </a:p>
          <a:p>
            <a:pPr marL="0" indent="0">
              <a:buNone/>
            </a:pPr>
            <a:r>
              <a:rPr lang="en-US" altLang="ja-JP" dirty="0" smtClean="0"/>
              <a:t>	</a:t>
            </a:r>
            <a:r>
              <a:rPr lang="ja-JP" altLang="en-US" dirty="0" smtClean="0"/>
              <a:t>・</a:t>
            </a:r>
            <a:r>
              <a:rPr lang="ja-JP" altLang="en-US" dirty="0" smtClean="0"/>
              <a:t>情報の集約、発信には既存の回線とは別の回線を使用</a:t>
            </a:r>
            <a:endParaRPr lang="en-US" altLang="ja-JP" dirty="0" smtClean="0"/>
          </a:p>
          <a:p>
            <a:pPr marL="0" indent="0">
              <a:buNone/>
            </a:pPr>
            <a:r>
              <a:rPr kumimoji="1" lang="en-US" altLang="ja-JP" dirty="0"/>
              <a:t>	</a:t>
            </a:r>
            <a:r>
              <a:rPr kumimoji="1" lang="en-US" altLang="ja-JP" dirty="0" smtClean="0"/>
              <a:t>	</a:t>
            </a:r>
            <a:r>
              <a:rPr kumimoji="1" lang="ja-JP" altLang="en-US" dirty="0" smtClean="0"/>
              <a:t>⇒</a:t>
            </a:r>
            <a:r>
              <a:rPr kumimoji="1" lang="ja-JP" altLang="en-US" dirty="0" smtClean="0"/>
              <a:t>一般回線を圧迫しないため、膨大なデータも迅速に共有可能</a:t>
            </a:r>
            <a:endParaRPr kumimoji="1" lang="ja-JP" altLang="en-US" dirty="0"/>
          </a:p>
        </p:txBody>
      </p:sp>
    </p:spTree>
    <p:extLst>
      <p:ext uri="{BB962C8B-B14F-4D97-AF65-F5344CB8AC3E}">
        <p14:creationId xmlns:p14="http://schemas.microsoft.com/office/powerpoint/2010/main" val="30735286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162</TotalTime>
  <Words>263</Words>
  <Application>Microsoft Office PowerPoint</Application>
  <PresentationFormat>ワイド画面</PresentationFormat>
  <Paragraphs>67</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メイリオ</vt:lpstr>
      <vt:lpstr>Arial</vt:lpstr>
      <vt:lpstr>Century Gothic</vt:lpstr>
      <vt:lpstr>Wingdings</vt:lpstr>
      <vt:lpstr>Wingdings 3</vt:lpstr>
      <vt:lpstr>イオン</vt:lpstr>
      <vt:lpstr>災害時における情報収集のためのシステム提案</vt:lpstr>
      <vt:lpstr>はじめに</vt:lpstr>
      <vt:lpstr>現在の主な情報収集源</vt:lpstr>
      <vt:lpstr>現在の主な情報収集源</vt:lpstr>
      <vt:lpstr>提案するシステム</vt:lpstr>
      <vt:lpstr>システムの基本性能</vt:lpstr>
      <vt:lpstr>提案するシステム図</vt:lpstr>
      <vt:lpstr>導入後の効果</vt:lpstr>
      <vt:lpstr>導入後の効果</vt:lpstr>
      <vt:lpstr>終わりに</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災害時情報共有アプリの 提案</dc:title>
  <dc:creator>Owner</dc:creator>
  <cp:lastModifiedBy>Owner</cp:lastModifiedBy>
  <cp:revision>25</cp:revision>
  <dcterms:created xsi:type="dcterms:W3CDTF">2019-09-25T15:17:51Z</dcterms:created>
  <dcterms:modified xsi:type="dcterms:W3CDTF">2019-09-29T04:54:28Z</dcterms:modified>
</cp:coreProperties>
</file>