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6" r:id="rId6"/>
    <p:sldId id="264" r:id="rId7"/>
    <p:sldId id="260" r:id="rId8"/>
    <p:sldId id="265" r:id="rId9"/>
    <p:sldId id="268" r:id="rId10"/>
    <p:sldId id="267" r:id="rId11"/>
    <p:sldId id="269" r:id="rId12"/>
    <p:sldId id="263" r:id="rId13"/>
    <p:sldId id="262"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7C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snapToGrid="0">
      <p:cViewPr varScale="1">
        <p:scale>
          <a:sx n="43" d="100"/>
          <a:sy n="43" d="100"/>
        </p:scale>
        <p:origin x="199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6AF42A4-136E-4850-9CD3-705EFFF3FD73}" type="datetimeFigureOut">
              <a:rPr kumimoji="1" lang="ja-JP" altLang="en-US" smtClean="0"/>
              <a:t>2018/10/22</a:t>
            </a:fld>
            <a:endParaRPr kumimoji="1" lang="ja-JP" altLang="en-US"/>
          </a:p>
        </p:txBody>
      </p:sp>
      <p:sp>
        <p:nvSpPr>
          <p:cNvPr id="5" name="Footer Placeholder 4"/>
          <p:cNvSpPr>
            <a:spLocks noGrp="1"/>
          </p:cNvSpPr>
          <p:nvPr>
            <p:ph type="ftr" sz="quarter" idx="11"/>
          </p:nvPr>
        </p:nvSpPr>
        <p:spPr>
          <a:xfrm>
            <a:off x="3962399" y="5870575"/>
            <a:ext cx="4893958" cy="377825"/>
          </a:xfrm>
        </p:spPr>
        <p:txBody>
          <a:bodyPr/>
          <a:lstStyle/>
          <a:p>
            <a:endParaRPr kumimoji="1" lang="ja-JP" altLang="en-US"/>
          </a:p>
        </p:txBody>
      </p:sp>
      <p:sp>
        <p:nvSpPr>
          <p:cNvPr id="6" name="Slide Number Placeholder 5"/>
          <p:cNvSpPr>
            <a:spLocks noGrp="1"/>
          </p:cNvSpPr>
          <p:nvPr>
            <p:ph type="sldNum" sz="quarter" idx="12"/>
          </p:nvPr>
        </p:nvSpPr>
        <p:spPr>
          <a:xfrm>
            <a:off x="10608958" y="5870575"/>
            <a:ext cx="551167" cy="377825"/>
          </a:xfrm>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16880111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303007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269633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3544860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4170769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3420639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1023114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4220776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37104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400733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270031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131234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120391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350885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320457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257789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6AF42A4-136E-4850-9CD3-705EFFF3FD73}" type="datetimeFigureOut">
              <a:rPr kumimoji="1" lang="ja-JP" altLang="en-US" smtClean="0"/>
              <a:t>2018/10/22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406210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AF42A4-136E-4850-9CD3-705EFFF3FD73}" type="datetimeFigureOut">
              <a:rPr kumimoji="1" lang="ja-JP" altLang="en-US" smtClean="0"/>
              <a:t>2018/10/22</a:t>
            </a:fld>
            <a:endParaRPr kumimoji="1" lang="ja-JP" alt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90086B-6D70-4668-BF97-AD491D0C9B51}" type="slidenum">
              <a:rPr kumimoji="1" lang="ja-JP" altLang="en-US" smtClean="0"/>
              <a:t>‹#›</a:t>
            </a:fld>
            <a:endParaRPr kumimoji="1" lang="ja-JP" altLang="en-US"/>
          </a:p>
        </p:txBody>
      </p:sp>
    </p:spTree>
    <p:extLst>
      <p:ext uri="{BB962C8B-B14F-4D97-AF65-F5344CB8AC3E}">
        <p14:creationId xmlns:p14="http://schemas.microsoft.com/office/powerpoint/2010/main" val="291731366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642529" y="2887032"/>
            <a:ext cx="4992072" cy="1015663"/>
          </a:xfrm>
          <a:prstGeom prst="rect">
            <a:avLst/>
          </a:prstGeom>
        </p:spPr>
        <p:txBody>
          <a:bodyPr wrap="none">
            <a:spAutoFit/>
          </a:bodyPr>
          <a:lstStyle/>
          <a:p>
            <a:pPr algn="ctr"/>
            <a:r>
              <a:rPr lang="ja-JP" altLang="en-US" sz="6000" b="1" dirty="0">
                <a:latin typeface="Meiryo UI" panose="020B0604030504040204" pitchFamily="50" charset="-128"/>
                <a:ea typeface="Meiryo UI" panose="020B0604030504040204" pitchFamily="50" charset="-128"/>
              </a:rPr>
              <a:t>「本の森」 構想</a:t>
            </a:r>
          </a:p>
        </p:txBody>
      </p:sp>
      <p:sp>
        <p:nvSpPr>
          <p:cNvPr id="6" name="正方形/長方形 5"/>
          <p:cNvSpPr/>
          <p:nvPr/>
        </p:nvSpPr>
        <p:spPr>
          <a:xfrm>
            <a:off x="502419" y="371789"/>
            <a:ext cx="7264958" cy="1200329"/>
          </a:xfrm>
          <a:prstGeom prst="rect">
            <a:avLst/>
          </a:prstGeom>
        </p:spPr>
        <p:txBody>
          <a:bodyPr wrap="square">
            <a:spAutoFit/>
          </a:bodyPr>
          <a:lstStyle/>
          <a:p>
            <a:r>
              <a:rPr lang="ja-JP" altLang="en-US" sz="3600" dirty="0" smtClean="0">
                <a:latin typeface="Meiryo UI" panose="020B0604030504040204" pitchFamily="50" charset="-128"/>
                <a:ea typeface="Meiryo UI" panose="020B0604030504040204" pitchFamily="50" charset="-128"/>
              </a:rPr>
              <a:t>彩の国さいたま </a:t>
            </a:r>
            <a:r>
              <a:rPr lang="en-US" altLang="ja-JP" sz="3600" dirty="0" smtClean="0">
                <a:latin typeface="Meiryo UI" panose="020B0604030504040204" pitchFamily="50" charset="-128"/>
                <a:ea typeface="Meiryo UI" panose="020B0604030504040204" pitchFamily="50" charset="-128"/>
              </a:rPr>
              <a:t>ICT</a:t>
            </a:r>
            <a:r>
              <a:rPr lang="ja-JP" altLang="en-US" sz="3600" dirty="0" smtClean="0">
                <a:latin typeface="Meiryo UI" panose="020B0604030504040204" pitchFamily="50" charset="-128"/>
                <a:ea typeface="Meiryo UI" panose="020B0604030504040204" pitchFamily="50" charset="-128"/>
              </a:rPr>
              <a:t>コンテスト</a:t>
            </a:r>
            <a:r>
              <a:rPr lang="en-US" altLang="ja-JP" sz="3600" dirty="0" smtClean="0">
                <a:latin typeface="Meiryo UI" panose="020B0604030504040204" pitchFamily="50" charset="-128"/>
                <a:ea typeface="Meiryo UI" panose="020B0604030504040204" pitchFamily="50" charset="-128"/>
              </a:rPr>
              <a:t>2018</a:t>
            </a:r>
          </a:p>
          <a:p>
            <a:r>
              <a:rPr lang="ja-JP" altLang="en-US" sz="3600" dirty="0" smtClean="0">
                <a:latin typeface="Meiryo UI" panose="020B0604030504040204" pitchFamily="50" charset="-128"/>
                <a:ea typeface="Meiryo UI" panose="020B0604030504040204" pitchFamily="50" charset="-128"/>
              </a:rPr>
              <a:t>アイディア部門</a:t>
            </a:r>
            <a:endParaRPr lang="ja-JP" altLang="en-US"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6743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4514" y="262191"/>
            <a:ext cx="6146238" cy="830997"/>
          </a:xfrm>
          <a:prstGeom prst="rect">
            <a:avLst/>
          </a:prstGeom>
        </p:spPr>
        <p:txBody>
          <a:bodyPr wrap="square">
            <a:spAutoFit/>
          </a:bodyPr>
          <a:lstStyle/>
          <a:p>
            <a:r>
              <a:rPr lang="ja-JP" altLang="ja-JP" sz="4800" b="1" dirty="0">
                <a:latin typeface="Meiryo UI" panose="020B0604030504040204" pitchFamily="50" charset="-128"/>
                <a:ea typeface="Meiryo UI" panose="020B0604030504040204" pitchFamily="50" charset="-128"/>
              </a:rPr>
              <a:t>４．アプリの基本</a:t>
            </a:r>
            <a:r>
              <a:rPr lang="ja-JP" altLang="ja-JP" sz="4800" b="1" dirty="0" smtClean="0">
                <a:latin typeface="Meiryo UI" panose="020B0604030504040204" pitchFamily="50" charset="-128"/>
                <a:ea typeface="Meiryo UI" panose="020B0604030504040204" pitchFamily="50" charset="-128"/>
              </a:rPr>
              <a:t>性能</a:t>
            </a:r>
            <a:endParaRPr lang="ja-JP" altLang="ja-JP" sz="4800" dirty="0">
              <a:latin typeface="Meiryo UI" panose="020B0604030504040204" pitchFamily="50" charset="-128"/>
              <a:ea typeface="Meiryo UI" panose="020B0604030504040204" pitchFamily="50" charset="-128"/>
            </a:endParaRPr>
          </a:p>
        </p:txBody>
      </p:sp>
      <p:sp>
        <p:nvSpPr>
          <p:cNvPr id="5" name="正方形/長方形 4"/>
          <p:cNvSpPr/>
          <p:nvPr/>
        </p:nvSpPr>
        <p:spPr>
          <a:xfrm>
            <a:off x="582806" y="1440946"/>
            <a:ext cx="9455498" cy="584775"/>
          </a:xfrm>
          <a:prstGeom prst="rect">
            <a:avLst/>
          </a:prstGeom>
        </p:spPr>
        <p:txBody>
          <a:bodyPr wrap="square">
            <a:spAutoFit/>
          </a:bodyPr>
          <a:lstStyle/>
          <a:p>
            <a:pPr lvl="0"/>
            <a:r>
              <a:rPr lang="ja-JP" altLang="en-US" sz="3200" dirty="0" smtClean="0">
                <a:latin typeface="Meiryo UI" panose="020B0604030504040204" pitchFamily="50" charset="-128"/>
                <a:ea typeface="Meiryo UI" panose="020B0604030504040204" pitchFamily="50" charset="-128"/>
              </a:rPr>
              <a:t>④</a:t>
            </a:r>
            <a:r>
              <a:rPr lang="ja-JP" altLang="ja-JP" sz="3200" dirty="0" smtClean="0">
                <a:latin typeface="Meiryo UI" panose="020B0604030504040204" pitchFamily="50" charset="-128"/>
                <a:ea typeface="Meiryo UI" panose="020B0604030504040204" pitchFamily="50" charset="-128"/>
              </a:rPr>
              <a:t>絵本</a:t>
            </a:r>
            <a:r>
              <a:rPr lang="ja-JP" altLang="ja-JP" sz="3200" dirty="0">
                <a:latin typeface="Meiryo UI" panose="020B0604030504040204" pitchFamily="50" charset="-128"/>
                <a:ea typeface="Meiryo UI" panose="020B0604030504040204" pitchFamily="50" charset="-128"/>
              </a:rPr>
              <a:t>の読み聞かせ記録の成長を促す</a:t>
            </a:r>
            <a:r>
              <a:rPr lang="ja-JP" altLang="ja-JP" sz="3200" dirty="0" smtClean="0">
                <a:latin typeface="Meiryo UI" panose="020B0604030504040204" pitchFamily="50" charset="-128"/>
                <a:ea typeface="Meiryo UI" panose="020B0604030504040204" pitchFamily="50" charset="-128"/>
              </a:rPr>
              <a:t>仕組み</a:t>
            </a:r>
            <a:r>
              <a:rPr lang="ja-JP" altLang="en-US" sz="3200" dirty="0">
                <a:latin typeface="Meiryo UI" panose="020B0604030504040204" pitchFamily="50" charset="-128"/>
                <a:ea typeface="Meiryo UI" panose="020B0604030504040204" pitchFamily="50" charset="-128"/>
              </a:rPr>
              <a:t>　</a:t>
            </a:r>
            <a:r>
              <a:rPr lang="ja-JP" altLang="en-US" sz="3200" dirty="0" smtClean="0">
                <a:latin typeface="Meiryo UI" panose="020B0604030504040204" pitchFamily="50" charset="-128"/>
                <a:ea typeface="Meiryo UI" panose="020B0604030504040204" pitchFamily="50" charset="-128"/>
              </a:rPr>
              <a:t>その２</a:t>
            </a:r>
            <a:endParaRPr lang="ja-JP" altLang="ja-JP" sz="3200" dirty="0">
              <a:latin typeface="Meiryo UI" panose="020B0604030504040204" pitchFamily="50" charset="-128"/>
              <a:ea typeface="Meiryo UI" panose="020B0604030504040204" pitchFamily="50" charset="-128"/>
            </a:endParaRPr>
          </a:p>
        </p:txBody>
      </p:sp>
      <p:sp>
        <p:nvSpPr>
          <p:cNvPr id="7" name="正方形/長方形 6"/>
          <p:cNvSpPr/>
          <p:nvPr/>
        </p:nvSpPr>
        <p:spPr>
          <a:xfrm>
            <a:off x="1977949" y="4485035"/>
            <a:ext cx="7544637" cy="2062103"/>
          </a:xfrm>
          <a:prstGeom prst="rect">
            <a:avLst/>
          </a:prstGeom>
        </p:spPr>
        <p:txBody>
          <a:bodyPr wrap="square">
            <a:spAutoFit/>
          </a:bodyPr>
          <a:lstStyle/>
          <a:p>
            <a:r>
              <a:rPr lang="ja-JP" altLang="ja-JP" sz="3200" dirty="0" smtClean="0">
                <a:latin typeface="Meiryo UI" panose="020B0604030504040204" pitchFamily="50" charset="-128"/>
                <a:ea typeface="Meiryo UI" panose="020B0604030504040204" pitchFamily="50" charset="-128"/>
              </a:rPr>
              <a:t>子供</a:t>
            </a:r>
            <a:r>
              <a:rPr lang="ja-JP" altLang="ja-JP" sz="3200" dirty="0">
                <a:latin typeface="Meiryo UI" panose="020B0604030504040204" pitchFamily="50" charset="-128"/>
                <a:ea typeface="Meiryo UI" panose="020B0604030504040204" pitchFamily="50" charset="-128"/>
              </a:rPr>
              <a:t>の顔写真によって読後感の表情判定を</a:t>
            </a:r>
            <a:r>
              <a:rPr lang="en-US" altLang="ja-JP" sz="3200" dirty="0">
                <a:latin typeface="Meiryo UI" panose="020B0604030504040204" pitchFamily="50" charset="-128"/>
                <a:ea typeface="Meiryo UI" panose="020B0604030504040204" pitchFamily="50" charset="-128"/>
              </a:rPr>
              <a:t>AI</a:t>
            </a:r>
            <a:r>
              <a:rPr lang="ja-JP" altLang="ja-JP" sz="3200" dirty="0">
                <a:latin typeface="Meiryo UI" panose="020B0604030504040204" pitchFamily="50" charset="-128"/>
                <a:ea typeface="Meiryo UI" panose="020B0604030504040204" pitchFamily="50" charset="-128"/>
              </a:rPr>
              <a:t>で行い、子供の指向性を探っていく。</a:t>
            </a:r>
          </a:p>
          <a:p>
            <a:r>
              <a:rPr lang="ja-JP" altLang="ja-JP" sz="3200" dirty="0">
                <a:latin typeface="Meiryo UI" panose="020B0604030504040204" pitchFamily="50" charset="-128"/>
                <a:ea typeface="Meiryo UI" panose="020B0604030504040204" pitchFamily="50" charset="-128"/>
              </a:rPr>
              <a:t>読まれた本の子供の反応を追うことで、我が子への新たな発見があるかもしれない。</a:t>
            </a:r>
          </a:p>
        </p:txBody>
      </p:sp>
      <p:sp>
        <p:nvSpPr>
          <p:cNvPr id="8" name="正方形/長方形 7"/>
          <p:cNvSpPr/>
          <p:nvPr/>
        </p:nvSpPr>
        <p:spPr>
          <a:xfrm>
            <a:off x="1977949" y="3199699"/>
            <a:ext cx="7544637" cy="1077218"/>
          </a:xfrm>
          <a:prstGeom prst="rect">
            <a:avLst/>
          </a:prstGeom>
        </p:spPr>
        <p:txBody>
          <a:bodyPr wrap="square">
            <a:spAutoFit/>
          </a:bodyPr>
          <a:lstStyle/>
          <a:p>
            <a:r>
              <a:rPr lang="ja-JP" altLang="ja-JP" sz="3200" dirty="0" smtClean="0">
                <a:latin typeface="Meiryo UI" panose="020B0604030504040204" pitchFamily="50" charset="-128"/>
                <a:ea typeface="Meiryo UI" panose="020B0604030504040204" pitchFamily="50" charset="-128"/>
              </a:rPr>
              <a:t>「</a:t>
            </a:r>
            <a:r>
              <a:rPr lang="ja-JP" altLang="ja-JP" sz="3200" dirty="0">
                <a:latin typeface="Meiryo UI" panose="020B0604030504040204" pitchFamily="50" charset="-128"/>
                <a:ea typeface="Meiryo UI" panose="020B0604030504040204" pitchFamily="50" charset="-128"/>
              </a:rPr>
              <a:t>本の木」として成長していく最中、開花・結実の他、小動物や他の草木等の演出も加える</a:t>
            </a:r>
            <a:r>
              <a:rPr lang="ja-JP" altLang="ja-JP" sz="3200" dirty="0" smtClean="0">
                <a:latin typeface="Meiryo UI" panose="020B0604030504040204" pitchFamily="50" charset="-128"/>
                <a:ea typeface="Meiryo UI" panose="020B0604030504040204" pitchFamily="50" charset="-128"/>
              </a:rPr>
              <a:t>。</a:t>
            </a:r>
            <a:endParaRPr lang="ja-JP" altLang="ja-JP" sz="3200" dirty="0">
              <a:latin typeface="Meiryo UI" panose="020B0604030504040204" pitchFamily="50" charset="-128"/>
              <a:ea typeface="Meiryo UI" panose="020B0604030504040204" pitchFamily="50" charset="-128"/>
            </a:endParaRPr>
          </a:p>
        </p:txBody>
      </p:sp>
      <p:sp>
        <p:nvSpPr>
          <p:cNvPr id="9" name="正方形/長方形 8"/>
          <p:cNvSpPr/>
          <p:nvPr/>
        </p:nvSpPr>
        <p:spPr>
          <a:xfrm>
            <a:off x="995960" y="2320322"/>
            <a:ext cx="7544637" cy="584775"/>
          </a:xfrm>
          <a:prstGeom prst="rect">
            <a:avLst/>
          </a:prstGeom>
        </p:spPr>
        <p:txBody>
          <a:bodyPr wrap="square">
            <a:spAutoFit/>
          </a:bodyPr>
          <a:lstStyle/>
          <a:p>
            <a:r>
              <a:rPr lang="ja-JP" altLang="ja-JP" sz="3200" dirty="0">
                <a:latin typeface="Meiryo UI" panose="020B0604030504040204" pitchFamily="50" charset="-128"/>
                <a:ea typeface="Meiryo UI" panose="020B0604030504040204" pitchFamily="50" charset="-128"/>
              </a:rPr>
              <a:t>継続していく楽しさを見出せるようにする</a:t>
            </a:r>
            <a:r>
              <a:rPr lang="ja-JP" altLang="ja-JP" sz="3200" dirty="0" smtClean="0">
                <a:latin typeface="Meiryo UI" panose="020B0604030504040204" pitchFamily="50" charset="-128"/>
                <a:ea typeface="Meiryo UI" panose="020B0604030504040204" pitchFamily="50" charset="-128"/>
              </a:rPr>
              <a:t>。</a:t>
            </a:r>
            <a:endParaRPr lang="ja-JP" altLang="ja-JP"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4886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4514" y="262191"/>
            <a:ext cx="6146238" cy="830997"/>
          </a:xfrm>
          <a:prstGeom prst="rect">
            <a:avLst/>
          </a:prstGeom>
        </p:spPr>
        <p:txBody>
          <a:bodyPr wrap="square">
            <a:spAutoFit/>
          </a:bodyPr>
          <a:lstStyle/>
          <a:p>
            <a:r>
              <a:rPr lang="ja-JP" altLang="ja-JP" sz="4800" b="1" dirty="0">
                <a:latin typeface="Meiryo UI" panose="020B0604030504040204" pitchFamily="50" charset="-128"/>
                <a:ea typeface="Meiryo UI" panose="020B0604030504040204" pitchFamily="50" charset="-128"/>
              </a:rPr>
              <a:t>４．アプリの基本</a:t>
            </a:r>
            <a:r>
              <a:rPr lang="ja-JP" altLang="ja-JP" sz="4800" b="1" dirty="0" smtClean="0">
                <a:latin typeface="Meiryo UI" panose="020B0604030504040204" pitchFamily="50" charset="-128"/>
                <a:ea typeface="Meiryo UI" panose="020B0604030504040204" pitchFamily="50" charset="-128"/>
              </a:rPr>
              <a:t>性能</a:t>
            </a:r>
            <a:endParaRPr lang="ja-JP" altLang="ja-JP" sz="4800" dirty="0">
              <a:latin typeface="Meiryo UI" panose="020B0604030504040204" pitchFamily="50" charset="-128"/>
              <a:ea typeface="Meiryo UI" panose="020B0604030504040204" pitchFamily="50" charset="-128"/>
            </a:endParaRPr>
          </a:p>
        </p:txBody>
      </p:sp>
      <p:sp>
        <p:nvSpPr>
          <p:cNvPr id="5" name="正方形/長方形 4"/>
          <p:cNvSpPr/>
          <p:nvPr/>
        </p:nvSpPr>
        <p:spPr>
          <a:xfrm>
            <a:off x="513570" y="1302665"/>
            <a:ext cx="3578208" cy="584775"/>
          </a:xfrm>
          <a:prstGeom prst="rect">
            <a:avLst/>
          </a:prstGeom>
        </p:spPr>
        <p:txBody>
          <a:bodyPr wrap="square">
            <a:spAutoFit/>
          </a:bodyPr>
          <a:lstStyle/>
          <a:p>
            <a:pPr lvl="0"/>
            <a:r>
              <a:rPr lang="ja-JP" altLang="en-US" sz="3200" dirty="0" smtClean="0">
                <a:latin typeface="Meiryo UI" panose="020B0604030504040204" pitchFamily="50" charset="-128"/>
                <a:ea typeface="Meiryo UI" panose="020B0604030504040204" pitchFamily="50" charset="-128"/>
              </a:rPr>
              <a:t>⑤</a:t>
            </a:r>
            <a:r>
              <a:rPr lang="ja-JP" altLang="ja-JP" sz="3200" dirty="0" smtClean="0">
                <a:latin typeface="Meiryo UI" panose="020B0604030504040204" pitchFamily="50" charset="-128"/>
                <a:ea typeface="Meiryo UI" panose="020B0604030504040204" pitchFamily="50" charset="-128"/>
              </a:rPr>
              <a:t>「</a:t>
            </a:r>
            <a:r>
              <a:rPr lang="ja-JP" altLang="ja-JP" sz="3200" dirty="0">
                <a:latin typeface="Meiryo UI" panose="020B0604030504040204" pitchFamily="50" charset="-128"/>
                <a:ea typeface="Meiryo UI" panose="020B0604030504040204" pitchFamily="50" charset="-128"/>
              </a:rPr>
              <a:t>本の森」</a:t>
            </a:r>
            <a:r>
              <a:rPr lang="ja-JP" altLang="ja-JP" sz="3200" dirty="0" smtClean="0">
                <a:latin typeface="Meiryo UI" panose="020B0604030504040204" pitchFamily="50" charset="-128"/>
                <a:ea typeface="Meiryo UI" panose="020B0604030504040204" pitchFamily="50" charset="-128"/>
              </a:rPr>
              <a:t>構想</a:t>
            </a:r>
            <a:endParaRPr lang="ja-JP" altLang="ja-JP" sz="3200" dirty="0">
              <a:latin typeface="Meiryo UI" panose="020B0604030504040204" pitchFamily="50" charset="-128"/>
              <a:ea typeface="Meiryo UI" panose="020B0604030504040204" pitchFamily="50" charset="-128"/>
            </a:endParaRPr>
          </a:p>
        </p:txBody>
      </p:sp>
      <p:sp>
        <p:nvSpPr>
          <p:cNvPr id="11" name="正方形/長方形 10"/>
          <p:cNvSpPr/>
          <p:nvPr/>
        </p:nvSpPr>
        <p:spPr>
          <a:xfrm>
            <a:off x="902240" y="3879734"/>
            <a:ext cx="10396477" cy="2062103"/>
          </a:xfrm>
          <a:prstGeom prst="rect">
            <a:avLst/>
          </a:prstGeom>
        </p:spPr>
        <p:txBody>
          <a:bodyPr wrap="square">
            <a:spAutoFit/>
          </a:bodyPr>
          <a:lstStyle/>
          <a:p>
            <a:r>
              <a:rPr lang="ja-JP" altLang="ja-JP" sz="3200" dirty="0" smtClean="0">
                <a:latin typeface="Meiryo UI" panose="020B0604030504040204" pitchFamily="50" charset="-128"/>
                <a:ea typeface="Meiryo UI" panose="020B0604030504040204" pitchFamily="50" charset="-128"/>
              </a:rPr>
              <a:t>お薦め</a:t>
            </a:r>
            <a:r>
              <a:rPr lang="ja-JP" altLang="ja-JP" sz="3200" dirty="0">
                <a:latin typeface="Meiryo UI" panose="020B0604030504040204" pitchFamily="50" charset="-128"/>
                <a:ea typeface="Meiryo UI" panose="020B0604030504040204" pitchFamily="50" charset="-128"/>
              </a:rPr>
              <a:t>の絵本や子供の反応等を共有しあう関係を持ち、アプリ内に「本の森」を形成していく。</a:t>
            </a:r>
          </a:p>
          <a:p>
            <a:r>
              <a:rPr lang="ja-JP" altLang="ja-JP" sz="3200" dirty="0">
                <a:latin typeface="Meiryo UI" panose="020B0604030504040204" pitchFamily="50" charset="-128"/>
                <a:ea typeface="Meiryo UI" panose="020B0604030504040204" pitchFamily="50" charset="-128"/>
              </a:rPr>
              <a:t>自分の「本の森」に共有関係にあるユーザーの「本の木」が存在し、増えていくことで森へと</a:t>
            </a:r>
            <a:r>
              <a:rPr lang="ja-JP" altLang="ja-JP" sz="3200" dirty="0" smtClean="0">
                <a:latin typeface="Meiryo UI" panose="020B0604030504040204" pitchFamily="50" charset="-128"/>
                <a:ea typeface="Meiryo UI" panose="020B0604030504040204" pitchFamily="50" charset="-128"/>
              </a:rPr>
              <a:t>成長</a:t>
            </a:r>
            <a:r>
              <a:rPr lang="ja-JP" altLang="en-US" sz="3200" dirty="0" smtClean="0">
                <a:latin typeface="Meiryo UI" panose="020B0604030504040204" pitchFamily="50" charset="-128"/>
                <a:ea typeface="Meiryo UI" panose="020B0604030504040204" pitchFamily="50" charset="-128"/>
              </a:rPr>
              <a:t>する。</a:t>
            </a:r>
            <a:endParaRPr lang="ja-JP" altLang="ja-JP" sz="3200" dirty="0">
              <a:latin typeface="Meiryo UI" panose="020B0604030504040204" pitchFamily="50" charset="-128"/>
              <a:ea typeface="Meiryo UI" panose="020B0604030504040204" pitchFamily="50" charset="-128"/>
            </a:endParaRPr>
          </a:p>
        </p:txBody>
      </p:sp>
      <p:sp>
        <p:nvSpPr>
          <p:cNvPr id="12" name="正方形/長方形 11"/>
          <p:cNvSpPr/>
          <p:nvPr/>
        </p:nvSpPr>
        <p:spPr>
          <a:xfrm>
            <a:off x="902240" y="2330884"/>
            <a:ext cx="10536903" cy="1077218"/>
          </a:xfrm>
          <a:prstGeom prst="rect">
            <a:avLst/>
          </a:prstGeom>
        </p:spPr>
        <p:txBody>
          <a:bodyPr wrap="square">
            <a:spAutoFit/>
          </a:bodyPr>
          <a:lstStyle/>
          <a:p>
            <a:r>
              <a:rPr lang="ja-JP" altLang="ja-JP" sz="3200" dirty="0" smtClean="0">
                <a:latin typeface="Meiryo UI" panose="020B0604030504040204" pitchFamily="50" charset="-128"/>
                <a:ea typeface="Meiryo UI" panose="020B0604030504040204" pitchFamily="50" charset="-128"/>
              </a:rPr>
              <a:t>他</a:t>
            </a:r>
            <a:r>
              <a:rPr lang="ja-JP" altLang="ja-JP" sz="3200" dirty="0">
                <a:latin typeface="Meiryo UI" panose="020B0604030504040204" pitchFamily="50" charset="-128"/>
                <a:ea typeface="Meiryo UI" panose="020B0604030504040204" pitchFamily="50" charset="-128"/>
              </a:rPr>
              <a:t>の「本の木」育成ユーザーと</a:t>
            </a:r>
            <a:r>
              <a:rPr lang="en-US" altLang="ja-JP" sz="3200" dirty="0">
                <a:latin typeface="Meiryo UI" panose="020B0604030504040204" pitchFamily="50" charset="-128"/>
                <a:ea typeface="Meiryo UI" panose="020B0604030504040204" pitchFamily="50" charset="-128"/>
              </a:rPr>
              <a:t>twitter</a:t>
            </a:r>
            <a:r>
              <a:rPr lang="ja-JP" altLang="ja-JP" sz="3200" dirty="0">
                <a:latin typeface="Meiryo UI" panose="020B0604030504040204" pitchFamily="50" charset="-128"/>
                <a:ea typeface="Meiryo UI" panose="020B0604030504040204" pitchFamily="50" charset="-128"/>
              </a:rPr>
              <a:t>や</a:t>
            </a:r>
            <a:r>
              <a:rPr lang="en-US" altLang="ja-JP" sz="3200" dirty="0" err="1">
                <a:latin typeface="Meiryo UI" panose="020B0604030504040204" pitchFamily="50" charset="-128"/>
                <a:ea typeface="Meiryo UI" panose="020B0604030504040204" pitchFamily="50" charset="-128"/>
              </a:rPr>
              <a:t>facebook</a:t>
            </a:r>
            <a:r>
              <a:rPr lang="ja-JP" altLang="ja-JP" sz="3200" dirty="0" err="1">
                <a:latin typeface="Meiryo UI" panose="020B0604030504040204" pitchFamily="50" charset="-128"/>
                <a:ea typeface="Meiryo UI" panose="020B0604030504040204" pitchFamily="50" charset="-128"/>
              </a:rPr>
              <a:t>、</a:t>
            </a:r>
            <a:r>
              <a:rPr lang="en-US" altLang="ja-JP" sz="3200" dirty="0">
                <a:latin typeface="Meiryo UI" panose="020B0604030504040204" pitchFamily="50" charset="-128"/>
                <a:ea typeface="Meiryo UI" panose="020B0604030504040204" pitchFamily="50" charset="-128"/>
              </a:rPr>
              <a:t>Instagram</a:t>
            </a:r>
            <a:r>
              <a:rPr lang="ja-JP" altLang="ja-JP" sz="3200" dirty="0">
                <a:latin typeface="Meiryo UI" panose="020B0604030504040204" pitchFamily="50" charset="-128"/>
                <a:ea typeface="Meiryo UI" panose="020B0604030504040204" pitchFamily="50" charset="-128"/>
              </a:rPr>
              <a:t>等の</a:t>
            </a:r>
            <a:r>
              <a:rPr lang="en-US" altLang="ja-JP" sz="3200" dirty="0">
                <a:latin typeface="Meiryo UI" panose="020B0604030504040204" pitchFamily="50" charset="-128"/>
                <a:ea typeface="Meiryo UI" panose="020B0604030504040204" pitchFamily="50" charset="-128"/>
              </a:rPr>
              <a:t>SNS</a:t>
            </a:r>
            <a:r>
              <a:rPr lang="ja-JP" altLang="ja-JP" sz="3200" dirty="0">
                <a:latin typeface="Meiryo UI" panose="020B0604030504040204" pitchFamily="50" charset="-128"/>
                <a:ea typeface="Meiryo UI" panose="020B0604030504040204" pitchFamily="50" charset="-128"/>
              </a:rPr>
              <a:t>連携を</a:t>
            </a:r>
            <a:r>
              <a:rPr lang="ja-JP" altLang="ja-JP" sz="3200" dirty="0" smtClean="0">
                <a:latin typeface="Meiryo UI" panose="020B0604030504040204" pitchFamily="50" charset="-128"/>
                <a:ea typeface="Meiryo UI" panose="020B0604030504040204" pitchFamily="50" charset="-128"/>
              </a:rPr>
              <a:t>図る</a:t>
            </a:r>
            <a:endParaRPr lang="ja-JP" altLang="ja-JP" sz="3200" dirty="0">
              <a:latin typeface="Meiryo UI" panose="020B0604030504040204" pitchFamily="50" charset="-128"/>
              <a:ea typeface="Meiryo UI" panose="020B0604030504040204" pitchFamily="50" charset="-128"/>
            </a:endParaRPr>
          </a:p>
        </p:txBody>
      </p:sp>
      <p:sp>
        <p:nvSpPr>
          <p:cNvPr id="3" name="角丸四角形 2"/>
          <p:cNvSpPr/>
          <p:nvPr/>
        </p:nvSpPr>
        <p:spPr>
          <a:xfrm>
            <a:off x="513570" y="2121407"/>
            <a:ext cx="11126742" cy="4133839"/>
          </a:xfrm>
          <a:prstGeom prst="roundRect">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029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99271" y="3967428"/>
            <a:ext cx="9089481" cy="2062103"/>
          </a:xfrm>
          <a:prstGeom prst="rect">
            <a:avLst/>
          </a:prstGeom>
        </p:spPr>
        <p:txBody>
          <a:bodyPr wrap="square">
            <a:spAutoFit/>
          </a:bodyPr>
          <a:lstStyle/>
          <a:p>
            <a:r>
              <a:rPr lang="ja-JP" altLang="ja-JP" sz="3200" dirty="0" smtClean="0">
                <a:latin typeface="Meiryo UI" panose="020B0604030504040204" pitchFamily="50" charset="-128"/>
                <a:ea typeface="Meiryo UI" panose="020B0604030504040204" pitchFamily="50" charset="-128"/>
              </a:rPr>
              <a:t>同じ</a:t>
            </a:r>
            <a:r>
              <a:rPr lang="ja-JP" altLang="ja-JP" sz="3200" dirty="0">
                <a:latin typeface="Meiryo UI" panose="020B0604030504040204" pitchFamily="50" charset="-128"/>
                <a:ea typeface="Meiryo UI" panose="020B0604030504040204" pitchFamily="50" charset="-128"/>
              </a:rPr>
              <a:t>悩みを持つ者同士で支え合い、互いの状況に共感を得ることで自らの問題に冷静に向き合える。</a:t>
            </a:r>
          </a:p>
          <a:p>
            <a:r>
              <a:rPr lang="ja-JP" altLang="ja-JP" sz="3200" dirty="0">
                <a:latin typeface="Meiryo UI" panose="020B0604030504040204" pitchFamily="50" charset="-128"/>
                <a:ea typeface="Meiryo UI" panose="020B0604030504040204" pitchFamily="50" charset="-128"/>
              </a:rPr>
              <a:t>言葉や理念だけでは解決できない、心構えのようなものも仲間がいてこそ生まれるのではないだろうか。</a:t>
            </a:r>
          </a:p>
        </p:txBody>
      </p:sp>
      <p:sp>
        <p:nvSpPr>
          <p:cNvPr id="3" name="正方形/長方形 2"/>
          <p:cNvSpPr/>
          <p:nvPr/>
        </p:nvSpPr>
        <p:spPr>
          <a:xfrm>
            <a:off x="1499271" y="1456915"/>
            <a:ext cx="8787729" cy="2062103"/>
          </a:xfrm>
          <a:prstGeom prst="rect">
            <a:avLst/>
          </a:prstGeom>
        </p:spPr>
        <p:txBody>
          <a:bodyPr wrap="square">
            <a:spAutoFit/>
          </a:bodyPr>
          <a:lstStyle/>
          <a:p>
            <a:r>
              <a:rPr lang="ja-JP" altLang="ja-JP" sz="3200" dirty="0" smtClean="0">
                <a:latin typeface="Meiryo UI" panose="020B0604030504040204" pitchFamily="50" charset="-128"/>
                <a:ea typeface="Meiryo UI" panose="020B0604030504040204" pitchFamily="50" charset="-128"/>
              </a:rPr>
              <a:t>本</a:t>
            </a:r>
            <a:r>
              <a:rPr lang="ja-JP" altLang="ja-JP" sz="3200" dirty="0">
                <a:latin typeface="Meiryo UI" panose="020B0604030504040204" pitchFamily="50" charset="-128"/>
                <a:ea typeface="Meiryo UI" panose="020B0604030504040204" pitchFamily="50" charset="-128"/>
              </a:rPr>
              <a:t>の読み聞かせって楽しい！という共感を親同士で共有することを通じ、子育て上の不安や不満も共有することで自らを追い詰め、子供を死に追いやる行為が抑制されるのでは</a:t>
            </a:r>
            <a:r>
              <a:rPr lang="ja-JP" altLang="ja-JP" sz="3200" dirty="0" smtClean="0">
                <a:latin typeface="Meiryo UI" panose="020B0604030504040204" pitchFamily="50" charset="-128"/>
                <a:ea typeface="Meiryo UI" panose="020B0604030504040204" pitchFamily="50" charset="-128"/>
              </a:rPr>
              <a:t>ないか。</a:t>
            </a:r>
            <a:endParaRPr lang="ja-JP" altLang="ja-JP" sz="3200" dirty="0">
              <a:latin typeface="Meiryo UI" panose="020B0604030504040204" pitchFamily="50" charset="-128"/>
              <a:ea typeface="Meiryo UI" panose="020B0604030504040204" pitchFamily="50" charset="-128"/>
            </a:endParaRPr>
          </a:p>
        </p:txBody>
      </p:sp>
      <p:sp>
        <p:nvSpPr>
          <p:cNvPr id="4" name="正方形/長方形 3"/>
          <p:cNvSpPr/>
          <p:nvPr/>
        </p:nvSpPr>
        <p:spPr>
          <a:xfrm>
            <a:off x="244514" y="262191"/>
            <a:ext cx="6146238" cy="830997"/>
          </a:xfrm>
          <a:prstGeom prst="rect">
            <a:avLst/>
          </a:prstGeom>
        </p:spPr>
        <p:txBody>
          <a:bodyPr wrap="square">
            <a:spAutoFit/>
          </a:bodyPr>
          <a:lstStyle/>
          <a:p>
            <a:r>
              <a:rPr lang="ja-JP" altLang="en-US" sz="4800" b="1" dirty="0" smtClean="0">
                <a:latin typeface="Meiryo UI" panose="020B0604030504040204" pitchFamily="50" charset="-128"/>
                <a:ea typeface="Meiryo UI" panose="020B0604030504040204" pitchFamily="50" charset="-128"/>
              </a:rPr>
              <a:t>５．本</a:t>
            </a:r>
            <a:r>
              <a:rPr lang="ja-JP" altLang="ja-JP" sz="4800" b="1" dirty="0" smtClean="0">
                <a:latin typeface="Meiryo UI" panose="020B0604030504040204" pitchFamily="50" charset="-128"/>
                <a:ea typeface="Meiryo UI" panose="020B0604030504040204" pitchFamily="50" charset="-128"/>
              </a:rPr>
              <a:t>アプリの</a:t>
            </a:r>
            <a:r>
              <a:rPr lang="ja-JP" altLang="en-US" sz="4800" b="1" dirty="0" smtClean="0">
                <a:latin typeface="Meiryo UI" panose="020B0604030504040204" pitchFamily="50" charset="-128"/>
                <a:ea typeface="Meiryo UI" panose="020B0604030504040204" pitchFamily="50" charset="-128"/>
              </a:rPr>
              <a:t>効果</a:t>
            </a:r>
            <a:endParaRPr lang="ja-JP" altLang="ja-JP" sz="4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4187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4514" y="262191"/>
            <a:ext cx="11688406" cy="830997"/>
          </a:xfrm>
          <a:prstGeom prst="rect">
            <a:avLst/>
          </a:prstGeom>
        </p:spPr>
        <p:txBody>
          <a:bodyPr wrap="square">
            <a:spAutoFit/>
          </a:bodyPr>
          <a:lstStyle/>
          <a:p>
            <a:r>
              <a:rPr lang="ja-JP" altLang="en-US" sz="4800" b="1" dirty="0">
                <a:latin typeface="Meiryo UI" panose="020B0604030504040204" pitchFamily="50" charset="-128"/>
                <a:ea typeface="Meiryo UI" panose="020B0604030504040204" pitchFamily="50" charset="-128"/>
              </a:rPr>
              <a:t>６</a:t>
            </a:r>
            <a:r>
              <a:rPr lang="ja-JP" altLang="en-US" sz="4800" b="1" dirty="0" smtClean="0">
                <a:latin typeface="Meiryo UI" panose="020B0604030504040204" pitchFamily="50" charset="-128"/>
                <a:ea typeface="Meiryo UI" panose="020B0604030504040204" pitchFamily="50" charset="-128"/>
              </a:rPr>
              <a:t>．結語</a:t>
            </a:r>
            <a:r>
              <a:rPr lang="ja-JP" altLang="en-US" sz="3600" b="1" dirty="0" err="1" smtClean="0">
                <a:latin typeface="Meiryo UI" panose="020B0604030504040204" pitchFamily="50" charset="-128"/>
                <a:ea typeface="Meiryo UI" panose="020B0604030504040204" pitchFamily="50" charset="-128"/>
              </a:rPr>
              <a:t>ー</a:t>
            </a:r>
            <a:r>
              <a:rPr lang="ja-JP" altLang="en-US" sz="3600" b="1" dirty="0" smtClean="0">
                <a:latin typeface="Meiryo UI" panose="020B0604030504040204" pitchFamily="50" charset="-128"/>
                <a:ea typeface="Meiryo UI" panose="020B0604030504040204" pitchFamily="50" charset="-128"/>
              </a:rPr>
              <a:t>子供達の健やかな未来を願ってー</a:t>
            </a:r>
            <a:endParaRPr lang="ja-JP" altLang="ja-JP" sz="4800" dirty="0">
              <a:latin typeface="Meiryo UI" panose="020B0604030504040204" pitchFamily="50" charset="-128"/>
              <a:ea typeface="Meiryo UI" panose="020B0604030504040204" pitchFamily="50" charset="-128"/>
            </a:endParaRPr>
          </a:p>
        </p:txBody>
      </p:sp>
      <p:sp>
        <p:nvSpPr>
          <p:cNvPr id="3" name="正方形/長方形 2"/>
          <p:cNvSpPr/>
          <p:nvPr/>
        </p:nvSpPr>
        <p:spPr>
          <a:xfrm>
            <a:off x="817028" y="1530067"/>
            <a:ext cx="10543377" cy="5016758"/>
          </a:xfrm>
          <a:prstGeom prst="rect">
            <a:avLst/>
          </a:prstGeom>
        </p:spPr>
        <p:txBody>
          <a:bodyPr wrap="square">
            <a:spAutoFit/>
          </a:bodyPr>
          <a:lstStyle/>
          <a:p>
            <a:r>
              <a:rPr lang="ja-JP" altLang="ja-JP" sz="3200" dirty="0" smtClean="0">
                <a:latin typeface="Meiryo UI" panose="020B0604030504040204" pitchFamily="50" charset="-128"/>
                <a:ea typeface="Meiryo UI" panose="020B0604030504040204" pitchFamily="50" charset="-128"/>
              </a:rPr>
              <a:t>読み</a:t>
            </a:r>
            <a:r>
              <a:rPr lang="ja-JP" altLang="ja-JP" sz="3200" dirty="0">
                <a:latin typeface="Meiryo UI" panose="020B0604030504040204" pitchFamily="50" charset="-128"/>
                <a:ea typeface="Meiryo UI" panose="020B0604030504040204" pitchFamily="50" charset="-128"/>
              </a:rPr>
              <a:t>聞かせを行った経験そのもののある人は、子供の好奇心の素晴らしさに深く関心を持てるはずだ。</a:t>
            </a:r>
          </a:p>
          <a:p>
            <a:r>
              <a:rPr lang="ja-JP" altLang="ja-JP" sz="3200" dirty="0">
                <a:latin typeface="Meiryo UI" panose="020B0604030504040204" pitchFamily="50" charset="-128"/>
                <a:ea typeface="Meiryo UI" panose="020B0604030504040204" pitchFamily="50" charset="-128"/>
              </a:rPr>
              <a:t>子供は眺めているだけでも面白いんだなあ。という純粋な感情は、自分も子供だった時は、こんなに目を輝かせていたのか。という回顧をも生み出すかもしれない。自分もこんな風に愛されていたんだなあ、という優しい記憶の回顧。</a:t>
            </a:r>
          </a:p>
          <a:p>
            <a:r>
              <a:rPr lang="en-US" altLang="ja-JP" sz="3200" dirty="0">
                <a:latin typeface="Meiryo UI" panose="020B0604030504040204" pitchFamily="50" charset="-128"/>
                <a:ea typeface="Meiryo UI" panose="020B0604030504040204" pitchFamily="50" charset="-128"/>
              </a:rPr>
              <a:t> </a:t>
            </a:r>
            <a:endParaRPr lang="ja-JP" altLang="ja-JP" sz="3200" dirty="0">
              <a:latin typeface="Meiryo UI" panose="020B0604030504040204" pitchFamily="50" charset="-128"/>
              <a:ea typeface="Meiryo UI" panose="020B0604030504040204" pitchFamily="50" charset="-128"/>
            </a:endParaRPr>
          </a:p>
          <a:p>
            <a:r>
              <a:rPr lang="ja-JP" altLang="ja-JP" sz="3200" dirty="0">
                <a:latin typeface="Meiryo UI" panose="020B0604030504040204" pitchFamily="50" charset="-128"/>
                <a:ea typeface="Meiryo UI" panose="020B0604030504040204" pitchFamily="50" charset="-128"/>
              </a:rPr>
              <a:t>読み聞かせを通じて触れ合い、我が子への想いを認識し</a:t>
            </a:r>
          </a:p>
          <a:p>
            <a:r>
              <a:rPr lang="ja-JP" altLang="ja-JP" sz="3200" dirty="0">
                <a:latin typeface="Meiryo UI" panose="020B0604030504040204" pitchFamily="50" charset="-128"/>
                <a:ea typeface="Meiryo UI" panose="020B0604030504040204" pitchFamily="50" charset="-128"/>
              </a:rPr>
              <a:t>幼児虐待はなくすことが出来る。そう信じたい。</a:t>
            </a:r>
          </a:p>
          <a:p>
            <a:endParaRPr lang="ja-JP" altLang="ja-JP"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456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1985" y="442127"/>
            <a:ext cx="9365063" cy="830997"/>
          </a:xfrm>
          <a:prstGeom prst="rect">
            <a:avLst/>
          </a:prstGeom>
        </p:spPr>
        <p:txBody>
          <a:bodyPr wrap="square">
            <a:spAutoFit/>
          </a:bodyPr>
          <a:lstStyle/>
          <a:p>
            <a:r>
              <a:rPr lang="ja-JP" altLang="ja-JP" sz="4800" b="1" dirty="0"/>
              <a:t>１．本の森構想とはなに</a:t>
            </a:r>
            <a:r>
              <a:rPr lang="ja-JP" altLang="ja-JP" sz="4800" b="1" dirty="0" smtClean="0"/>
              <a:t>か</a:t>
            </a:r>
            <a:endParaRPr lang="ja-JP" altLang="ja-JP" sz="3600" b="1" dirty="0"/>
          </a:p>
        </p:txBody>
      </p:sp>
      <p:sp>
        <p:nvSpPr>
          <p:cNvPr id="3" name="正方形/長方形 2"/>
          <p:cNvSpPr/>
          <p:nvPr/>
        </p:nvSpPr>
        <p:spPr>
          <a:xfrm>
            <a:off x="2232411" y="2021394"/>
            <a:ext cx="7544637" cy="1569660"/>
          </a:xfrm>
          <a:prstGeom prst="rect">
            <a:avLst/>
          </a:prstGeom>
        </p:spPr>
        <p:txBody>
          <a:bodyPr wrap="square">
            <a:spAutoFit/>
          </a:bodyPr>
          <a:lstStyle/>
          <a:p>
            <a:r>
              <a:rPr lang="ja-JP" altLang="ja-JP" sz="3200" dirty="0" smtClean="0">
                <a:latin typeface="Meiryo UI" panose="020B0604030504040204" pitchFamily="50" charset="-128"/>
                <a:ea typeface="Meiryo UI" panose="020B0604030504040204" pitchFamily="50" charset="-128"/>
              </a:rPr>
              <a:t>近年</a:t>
            </a:r>
            <a:r>
              <a:rPr lang="ja-JP" altLang="ja-JP" sz="3200" dirty="0">
                <a:latin typeface="Meiryo UI" panose="020B0604030504040204" pitchFamily="50" charset="-128"/>
                <a:ea typeface="Meiryo UI" panose="020B0604030504040204" pitchFamily="50" charset="-128"/>
              </a:rPr>
              <a:t>、幼児虐待が増加している</a:t>
            </a:r>
            <a:r>
              <a:rPr lang="ja-JP" altLang="ja-JP" sz="3200" dirty="0" smtClean="0">
                <a:latin typeface="Meiryo UI" panose="020B0604030504040204" pitchFamily="50" charset="-128"/>
                <a:ea typeface="Meiryo UI" panose="020B0604030504040204" pitchFamily="50" charset="-128"/>
              </a:rPr>
              <a:t>。</a:t>
            </a:r>
            <a:endParaRPr lang="en-US" altLang="ja-JP" sz="3200" dirty="0" smtClean="0">
              <a:latin typeface="Meiryo UI" panose="020B0604030504040204" pitchFamily="50" charset="-128"/>
              <a:ea typeface="Meiryo UI" panose="020B0604030504040204" pitchFamily="50" charset="-128"/>
            </a:endParaRPr>
          </a:p>
          <a:p>
            <a:r>
              <a:rPr lang="ja-JP" altLang="ja-JP" sz="3200" dirty="0" smtClean="0">
                <a:latin typeface="Meiryo UI" panose="020B0604030504040204" pitchFamily="50" charset="-128"/>
                <a:ea typeface="Meiryo UI" panose="020B0604030504040204" pitchFamily="50" charset="-128"/>
              </a:rPr>
              <a:t>そこ</a:t>
            </a:r>
            <a:r>
              <a:rPr lang="ja-JP" altLang="ja-JP" sz="3200" dirty="0">
                <a:latin typeface="Meiryo UI" panose="020B0604030504040204" pitchFamily="50" charset="-128"/>
                <a:ea typeface="Meiryo UI" panose="020B0604030504040204" pitchFamily="50" charset="-128"/>
              </a:rPr>
              <a:t>には親子の深刻なコミュニケーション不足・断裂があるのではないか</a:t>
            </a:r>
            <a:r>
              <a:rPr lang="ja-JP" altLang="ja-JP" sz="3200" dirty="0" smtClean="0">
                <a:latin typeface="Meiryo UI" panose="020B0604030504040204" pitchFamily="50" charset="-128"/>
                <a:ea typeface="Meiryo UI" panose="020B0604030504040204" pitchFamily="50" charset="-128"/>
              </a:rPr>
              <a:t>。</a:t>
            </a:r>
            <a:endParaRPr lang="ja-JP" altLang="ja-JP" sz="3600" dirty="0"/>
          </a:p>
        </p:txBody>
      </p:sp>
      <p:sp>
        <p:nvSpPr>
          <p:cNvPr id="4" name="正方形/長方形 3"/>
          <p:cNvSpPr/>
          <p:nvPr/>
        </p:nvSpPr>
        <p:spPr>
          <a:xfrm>
            <a:off x="2222363" y="3792021"/>
            <a:ext cx="8268119" cy="1846659"/>
          </a:xfrm>
          <a:prstGeom prst="rect">
            <a:avLst/>
          </a:prstGeom>
        </p:spPr>
        <p:txBody>
          <a:bodyPr wrap="square">
            <a:spAutoFit/>
          </a:bodyPr>
          <a:lstStyle/>
          <a:p>
            <a:r>
              <a:rPr lang="ja-JP" altLang="ja-JP" sz="3200" dirty="0" smtClean="0">
                <a:latin typeface="Meiryo UI" panose="020B0604030504040204" pitchFamily="50" charset="-128"/>
                <a:ea typeface="Meiryo UI" panose="020B0604030504040204" pitchFamily="50" charset="-128"/>
              </a:rPr>
              <a:t>解消</a:t>
            </a:r>
            <a:r>
              <a:rPr lang="ja-JP" altLang="ja-JP" sz="3200" dirty="0">
                <a:latin typeface="Meiryo UI" panose="020B0604030504040204" pitchFamily="50" charset="-128"/>
                <a:ea typeface="Meiryo UI" panose="020B0604030504040204" pitchFamily="50" charset="-128"/>
              </a:rPr>
              <a:t>する一つのきっかけとして絵本の読み聞かせ、及びそれを記録し親子の関係性を</a:t>
            </a:r>
            <a:r>
              <a:rPr lang="ja-JP" altLang="ja-JP" sz="3200" dirty="0" smtClean="0">
                <a:latin typeface="Meiryo UI" panose="020B0604030504040204" pitchFamily="50" charset="-128"/>
                <a:ea typeface="Meiryo UI" panose="020B0604030504040204" pitchFamily="50" charset="-128"/>
              </a:rPr>
              <a:t>深められる</a:t>
            </a:r>
            <a:endParaRPr lang="en-US" altLang="ja-JP" sz="3200"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rPr>
              <a:t>「</a:t>
            </a:r>
            <a:r>
              <a:rPr lang="ja-JP" altLang="ja-JP" sz="3200" b="1" dirty="0" smtClean="0">
                <a:latin typeface="Meiryo UI" panose="020B0604030504040204" pitchFamily="50" charset="-128"/>
                <a:ea typeface="Meiryo UI" panose="020B0604030504040204" pitchFamily="50" charset="-128"/>
              </a:rPr>
              <a:t>本</a:t>
            </a:r>
            <a:r>
              <a:rPr lang="ja-JP" altLang="ja-JP" sz="3200" b="1" dirty="0">
                <a:latin typeface="Meiryo UI" panose="020B0604030504040204" pitchFamily="50" charset="-128"/>
                <a:ea typeface="Meiryo UI" panose="020B0604030504040204" pitchFamily="50" charset="-128"/>
              </a:rPr>
              <a:t>の</a:t>
            </a:r>
            <a:r>
              <a:rPr lang="ja-JP" altLang="ja-JP" sz="3200" b="1" dirty="0" smtClean="0">
                <a:latin typeface="Meiryo UI" panose="020B0604030504040204" pitchFamily="50" charset="-128"/>
                <a:ea typeface="Meiryo UI" panose="020B0604030504040204" pitchFamily="50" charset="-128"/>
              </a:rPr>
              <a:t>森</a:t>
            </a:r>
            <a:r>
              <a:rPr lang="ja-JP" altLang="en-US" sz="3200" b="1" dirty="0" smtClean="0">
                <a:latin typeface="Meiryo UI" panose="020B0604030504040204" pitchFamily="50" charset="-128"/>
                <a:ea typeface="Meiryo UI" panose="020B0604030504040204" pitchFamily="50" charset="-128"/>
              </a:rPr>
              <a:t>」</a:t>
            </a:r>
            <a:r>
              <a:rPr lang="ja-JP" altLang="ja-JP" sz="3200" b="1" dirty="0" smtClean="0">
                <a:latin typeface="Meiryo UI" panose="020B0604030504040204" pitchFamily="50" charset="-128"/>
                <a:ea typeface="Meiryo UI" panose="020B0604030504040204" pitchFamily="50" charset="-128"/>
              </a:rPr>
              <a:t>アプリ</a:t>
            </a:r>
            <a:r>
              <a:rPr lang="ja-JP" altLang="ja-JP" sz="3200" b="1" dirty="0">
                <a:latin typeface="Meiryo UI" panose="020B0604030504040204" pitchFamily="50" charset="-128"/>
                <a:ea typeface="Meiryo UI" panose="020B0604030504040204" pitchFamily="50" charset="-128"/>
              </a:rPr>
              <a:t>を提案したい</a:t>
            </a:r>
            <a:r>
              <a:rPr lang="ja-JP" altLang="ja-JP" sz="3200" b="1" dirty="0" smtClean="0">
                <a:latin typeface="Meiryo UI" panose="020B0604030504040204" pitchFamily="50" charset="-128"/>
                <a:ea typeface="Meiryo UI" panose="020B0604030504040204" pitchFamily="50" charset="-128"/>
              </a:rPr>
              <a:t>。</a:t>
            </a:r>
            <a:endParaRPr lang="ja-JP" altLang="ja-JP"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16145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1404" y="261257"/>
            <a:ext cx="9365063" cy="769441"/>
          </a:xfrm>
          <a:prstGeom prst="rect">
            <a:avLst/>
          </a:prstGeom>
        </p:spPr>
        <p:txBody>
          <a:bodyPr wrap="square">
            <a:spAutoFit/>
          </a:bodyPr>
          <a:lstStyle/>
          <a:p>
            <a:r>
              <a:rPr lang="ja-JP" altLang="ja-JP" sz="4400" b="1" dirty="0" smtClean="0"/>
              <a:t>２</a:t>
            </a:r>
            <a:r>
              <a:rPr lang="ja-JP" altLang="ja-JP" sz="4400" b="1" dirty="0"/>
              <a:t>．幼児虐待の</a:t>
            </a:r>
            <a:r>
              <a:rPr lang="ja-JP" altLang="ja-JP" sz="4400" b="1" dirty="0" smtClean="0"/>
              <a:t>現状</a:t>
            </a:r>
            <a:endParaRPr lang="ja-JP" altLang="ja-JP" sz="4400" b="1" dirty="0"/>
          </a:p>
        </p:txBody>
      </p:sp>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241162" y="1344338"/>
            <a:ext cx="7355393" cy="4521593"/>
          </a:xfrm>
          <a:prstGeom prst="rect">
            <a:avLst/>
          </a:prstGeom>
          <a:noFill/>
          <a:ln>
            <a:noFill/>
          </a:ln>
        </p:spPr>
      </p:pic>
      <p:sp>
        <p:nvSpPr>
          <p:cNvPr id="4" name="正方形/長方形 3"/>
          <p:cNvSpPr/>
          <p:nvPr/>
        </p:nvSpPr>
        <p:spPr>
          <a:xfrm>
            <a:off x="7857811" y="1840524"/>
            <a:ext cx="4089679" cy="3600986"/>
          </a:xfrm>
          <a:prstGeom prst="rect">
            <a:avLst/>
          </a:prstGeom>
        </p:spPr>
        <p:txBody>
          <a:bodyPr wrap="square">
            <a:spAutoFit/>
          </a:bodyPr>
          <a:lstStyle/>
          <a:p>
            <a:r>
              <a:rPr lang="ja-JP" altLang="en-US" sz="3200" dirty="0" smtClean="0">
                <a:latin typeface="Meiryo UI" panose="020B0604030504040204" pitchFamily="50" charset="-128"/>
                <a:ea typeface="Meiryo UI" panose="020B0604030504040204" pitchFamily="50" charset="-128"/>
              </a:rPr>
              <a:t>幼児虐待件数は年々増加している。	</a:t>
            </a:r>
            <a:endParaRPr lang="en-US" altLang="ja-JP" sz="3200" dirty="0" smtClean="0">
              <a:latin typeface="Meiryo UI" panose="020B0604030504040204" pitchFamily="50" charset="-128"/>
              <a:ea typeface="Meiryo UI" panose="020B0604030504040204" pitchFamily="50" charset="-128"/>
            </a:endParaRPr>
          </a:p>
          <a:p>
            <a:endParaRPr lang="ja-JP" altLang="en-US" sz="3200" dirty="0" smtClean="0">
              <a:latin typeface="Meiryo UI" panose="020B0604030504040204" pitchFamily="50" charset="-128"/>
              <a:ea typeface="Meiryo UI" panose="020B0604030504040204" pitchFamily="50" charset="-128"/>
            </a:endParaRPr>
          </a:p>
          <a:p>
            <a:r>
              <a:rPr lang="en-US" altLang="ja-JP" sz="3200" dirty="0" smtClean="0">
                <a:latin typeface="Meiryo UI" panose="020B0604030504040204" pitchFamily="50" charset="-128"/>
                <a:ea typeface="Meiryo UI" panose="020B0604030504040204" pitchFamily="50" charset="-128"/>
              </a:rPr>
              <a:t>0</a:t>
            </a:r>
            <a:r>
              <a:rPr lang="ja-JP" altLang="en-US" sz="3200" dirty="0" smtClean="0">
                <a:latin typeface="Meiryo UI" panose="020B0604030504040204" pitchFamily="50" charset="-128"/>
                <a:ea typeface="Meiryo UI" panose="020B0604030504040204" pitchFamily="50" charset="-128"/>
              </a:rPr>
              <a:t>歳児から</a:t>
            </a:r>
            <a:r>
              <a:rPr lang="en-US" altLang="ja-JP" sz="3200" dirty="0" smtClean="0">
                <a:latin typeface="Meiryo UI" panose="020B0604030504040204" pitchFamily="50" charset="-128"/>
                <a:ea typeface="Meiryo UI" panose="020B0604030504040204" pitchFamily="50" charset="-128"/>
              </a:rPr>
              <a:t>3</a:t>
            </a:r>
            <a:r>
              <a:rPr lang="ja-JP" altLang="en-US" sz="3200" dirty="0" smtClean="0">
                <a:latin typeface="Meiryo UI" panose="020B0604030504040204" pitchFamily="50" charset="-128"/>
                <a:ea typeface="Meiryo UI" panose="020B0604030504040204" pitchFamily="50" charset="-128"/>
              </a:rPr>
              <a:t>歳児の虐待死が大半を占める現状がある。</a:t>
            </a:r>
          </a:p>
          <a:p>
            <a:endParaRPr lang="ja-JP" altLang="ja-JP" sz="3600" dirty="0"/>
          </a:p>
        </p:txBody>
      </p:sp>
      <p:sp>
        <p:nvSpPr>
          <p:cNvPr id="5" name="正方形/長方形 4"/>
          <p:cNvSpPr/>
          <p:nvPr/>
        </p:nvSpPr>
        <p:spPr>
          <a:xfrm>
            <a:off x="4304880" y="5953442"/>
            <a:ext cx="4235381" cy="307777"/>
          </a:xfrm>
          <a:prstGeom prst="rect">
            <a:avLst/>
          </a:prstGeom>
        </p:spPr>
        <p:txBody>
          <a:bodyPr wrap="square">
            <a:spAutoFit/>
          </a:bodyPr>
          <a:lstStyle/>
          <a:p>
            <a:pPr algn="ctr"/>
            <a:r>
              <a:rPr lang="ja-JP" altLang="ja-JP" sz="1400" dirty="0">
                <a:latin typeface="Meiryo UI" panose="020B0604030504040204" pitchFamily="50" charset="-128"/>
                <a:ea typeface="Meiryo UI" panose="020B0604030504040204" pitchFamily="50" charset="-128"/>
              </a:rPr>
              <a:t>厚生労働省ホームページ</a:t>
            </a:r>
            <a:r>
              <a:rPr lang="ja-JP" altLang="ja-JP" sz="1400" dirty="0" smtClean="0">
                <a:latin typeface="Meiryo UI" panose="020B0604030504040204" pitchFamily="50" charset="-128"/>
                <a:ea typeface="Meiryo UI" panose="020B0604030504040204" pitchFamily="50" charset="-128"/>
              </a:rPr>
              <a:t>より</a:t>
            </a:r>
            <a:endParaRPr lang="ja-JP"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0057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ホームベース 8"/>
          <p:cNvSpPr/>
          <p:nvPr/>
        </p:nvSpPr>
        <p:spPr>
          <a:xfrm rot="5400000">
            <a:off x="4717705" y="1100299"/>
            <a:ext cx="2461838" cy="3898760"/>
          </a:xfrm>
          <a:prstGeom prst="homePlate">
            <a:avLst>
              <a:gd name="adj" fmla="val 28879"/>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ホームベース 9"/>
          <p:cNvSpPr/>
          <p:nvPr/>
        </p:nvSpPr>
        <p:spPr>
          <a:xfrm rot="10800000">
            <a:off x="8226087" y="1365580"/>
            <a:ext cx="3500338" cy="2677656"/>
          </a:xfrm>
          <a:prstGeom prst="homePlate">
            <a:avLst>
              <a:gd name="adj" fmla="val 17819"/>
            </a:avLst>
          </a:prstGeom>
          <a:solidFill>
            <a:schemeClr val="accent2">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ホームベース 7"/>
          <p:cNvSpPr/>
          <p:nvPr/>
        </p:nvSpPr>
        <p:spPr>
          <a:xfrm>
            <a:off x="371582" y="1419615"/>
            <a:ext cx="3299579" cy="2683539"/>
          </a:xfrm>
          <a:prstGeom prst="homePlate">
            <a:avLst>
              <a:gd name="adj" fmla="val 17819"/>
            </a:avLst>
          </a:prstGeom>
          <a:solidFill>
            <a:schemeClr val="accent2">
              <a:lumMod val="60000"/>
              <a:lumOff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44514" y="262191"/>
            <a:ext cx="4920340" cy="830997"/>
          </a:xfrm>
          <a:prstGeom prst="rect">
            <a:avLst/>
          </a:prstGeom>
        </p:spPr>
        <p:txBody>
          <a:bodyPr wrap="square">
            <a:spAutoFit/>
          </a:bodyPr>
          <a:lstStyle/>
          <a:p>
            <a:r>
              <a:rPr lang="ja-JP" altLang="en-US" sz="4800" b="1" dirty="0" smtClean="0"/>
              <a:t>３</a:t>
            </a:r>
            <a:r>
              <a:rPr lang="ja-JP" altLang="ja-JP" sz="4800" b="1" dirty="0" smtClean="0"/>
              <a:t>．</a:t>
            </a:r>
            <a:r>
              <a:rPr lang="ja-JP" altLang="ja-JP" sz="4800" dirty="0" smtClean="0"/>
              <a:t>問題</a:t>
            </a:r>
            <a:r>
              <a:rPr lang="ja-JP" altLang="ja-JP" sz="4800" dirty="0"/>
              <a:t>解決</a:t>
            </a:r>
            <a:r>
              <a:rPr lang="ja-JP" altLang="ja-JP" sz="4800" dirty="0" smtClean="0"/>
              <a:t>案</a:t>
            </a:r>
            <a:endParaRPr lang="ja-JP" altLang="ja-JP" sz="3600" b="1" dirty="0"/>
          </a:p>
        </p:txBody>
      </p:sp>
      <p:sp>
        <p:nvSpPr>
          <p:cNvPr id="3" name="正方形/長方形 2"/>
          <p:cNvSpPr/>
          <p:nvPr/>
        </p:nvSpPr>
        <p:spPr>
          <a:xfrm>
            <a:off x="1808708" y="5583757"/>
            <a:ext cx="8480809" cy="1077218"/>
          </a:xfrm>
          <a:prstGeom prst="rect">
            <a:avLst/>
          </a:prstGeom>
        </p:spPr>
        <p:txBody>
          <a:bodyPr wrap="square">
            <a:spAutoFit/>
          </a:bodyPr>
          <a:lstStyle/>
          <a:p>
            <a:r>
              <a:rPr lang="ja-JP" altLang="ja-JP" sz="3200" dirty="0" smtClean="0">
                <a:latin typeface="Meiryo UI" panose="020B0604030504040204" pitchFamily="50" charset="-128"/>
                <a:ea typeface="Meiryo UI" panose="020B0604030504040204" pitchFamily="50" charset="-128"/>
              </a:rPr>
              <a:t>絵本</a:t>
            </a:r>
            <a:r>
              <a:rPr lang="ja-JP" altLang="ja-JP" sz="3200" dirty="0">
                <a:latin typeface="Meiryo UI" panose="020B0604030504040204" pitchFamily="50" charset="-128"/>
                <a:ea typeface="Meiryo UI" panose="020B0604030504040204" pitchFamily="50" charset="-128"/>
              </a:rPr>
              <a:t>を読み聞かせる行為は、子供を抱きかかえる</a:t>
            </a:r>
            <a:r>
              <a:rPr lang="ja-JP" altLang="ja-JP" sz="3200" dirty="0" smtClean="0">
                <a:latin typeface="Meiryo UI" panose="020B0604030504040204" pitchFamily="50" charset="-128"/>
                <a:ea typeface="Meiryo UI" panose="020B0604030504040204" pitchFamily="50" charset="-128"/>
              </a:rPr>
              <a:t>。</a:t>
            </a:r>
            <a:endParaRPr lang="en-US" altLang="ja-JP" sz="3200" dirty="0" smtClean="0">
              <a:latin typeface="Meiryo UI" panose="020B0604030504040204" pitchFamily="50" charset="-128"/>
              <a:ea typeface="Meiryo UI" panose="020B0604030504040204" pitchFamily="50" charset="-128"/>
            </a:endParaRPr>
          </a:p>
          <a:p>
            <a:r>
              <a:rPr lang="ja-JP" altLang="ja-JP" sz="3200" dirty="0" smtClean="0">
                <a:latin typeface="Meiryo UI" panose="020B0604030504040204" pitchFamily="50" charset="-128"/>
                <a:ea typeface="Meiryo UI" panose="020B0604030504040204" pitchFamily="50" charset="-128"/>
              </a:rPr>
              <a:t>自然</a:t>
            </a:r>
            <a:r>
              <a:rPr lang="ja-JP" altLang="ja-JP" sz="3200" dirty="0">
                <a:latin typeface="Meiryo UI" panose="020B0604030504040204" pitchFamily="50" charset="-128"/>
                <a:ea typeface="Meiryo UI" panose="020B0604030504040204" pitchFamily="50" charset="-128"/>
              </a:rPr>
              <a:t>な形で子供に触れることが出来る行為だ</a:t>
            </a:r>
            <a:r>
              <a:rPr lang="ja-JP" altLang="ja-JP" sz="3200" dirty="0" smtClean="0">
                <a:latin typeface="Meiryo UI" panose="020B0604030504040204" pitchFamily="50" charset="-128"/>
                <a:ea typeface="Meiryo UI" panose="020B0604030504040204" pitchFamily="50" charset="-128"/>
              </a:rPr>
              <a:t>。</a:t>
            </a:r>
            <a:endParaRPr lang="ja-JP" altLang="ja-JP" sz="3200" dirty="0">
              <a:latin typeface="Meiryo UI" panose="020B0604030504040204" pitchFamily="50" charset="-128"/>
              <a:ea typeface="Meiryo UI" panose="020B0604030504040204" pitchFamily="50" charset="-128"/>
            </a:endParaRPr>
          </a:p>
        </p:txBody>
      </p:sp>
      <p:sp>
        <p:nvSpPr>
          <p:cNvPr id="5" name="正方形/長方形 4"/>
          <p:cNvSpPr/>
          <p:nvPr/>
        </p:nvSpPr>
        <p:spPr>
          <a:xfrm>
            <a:off x="8651632" y="1696860"/>
            <a:ext cx="3004457" cy="2123658"/>
          </a:xfrm>
          <a:prstGeom prst="rect">
            <a:avLst/>
          </a:prstGeom>
        </p:spPr>
        <p:txBody>
          <a:bodyPr wrap="square">
            <a:spAutoFit/>
          </a:bodyPr>
          <a:lstStyle/>
          <a:p>
            <a:r>
              <a:rPr lang="ja-JP" altLang="ja-JP" sz="2200" dirty="0" smtClean="0">
                <a:solidFill>
                  <a:schemeClr val="bg2">
                    <a:lumMod val="75000"/>
                  </a:schemeClr>
                </a:solidFill>
                <a:latin typeface="Meiryo UI" panose="020B0604030504040204" pitchFamily="50" charset="-128"/>
                <a:ea typeface="Meiryo UI" panose="020B0604030504040204" pitchFamily="50" charset="-128"/>
              </a:rPr>
              <a:t>スキンシップ</a:t>
            </a:r>
            <a:r>
              <a:rPr lang="ja-JP" altLang="ja-JP" sz="2200" dirty="0">
                <a:solidFill>
                  <a:schemeClr val="bg2">
                    <a:lumMod val="75000"/>
                  </a:schemeClr>
                </a:solidFill>
                <a:latin typeface="Meiryo UI" panose="020B0604030504040204" pitchFamily="50" charset="-128"/>
                <a:ea typeface="Meiryo UI" panose="020B0604030504040204" pitchFamily="50" charset="-128"/>
              </a:rPr>
              <a:t>が不足して</a:t>
            </a:r>
            <a:r>
              <a:rPr lang="ja-JP" altLang="ja-JP" sz="2200" dirty="0" smtClean="0">
                <a:solidFill>
                  <a:schemeClr val="bg2">
                    <a:lumMod val="75000"/>
                  </a:schemeClr>
                </a:solidFill>
                <a:latin typeface="Meiryo UI" panose="020B0604030504040204" pitchFamily="50" charset="-128"/>
                <a:ea typeface="Meiryo UI" panose="020B0604030504040204" pitchFamily="50" charset="-128"/>
              </a:rPr>
              <a:t>いる。</a:t>
            </a:r>
            <a:endParaRPr lang="en-US" altLang="ja-JP" sz="2200" dirty="0" smtClean="0">
              <a:solidFill>
                <a:schemeClr val="bg2">
                  <a:lumMod val="75000"/>
                </a:schemeClr>
              </a:solidFill>
              <a:latin typeface="Meiryo UI" panose="020B0604030504040204" pitchFamily="50" charset="-128"/>
              <a:ea typeface="Meiryo UI" panose="020B0604030504040204" pitchFamily="50" charset="-128"/>
            </a:endParaRPr>
          </a:p>
          <a:p>
            <a:r>
              <a:rPr lang="ja-JP" altLang="ja-JP" sz="2200" dirty="0" smtClean="0">
                <a:solidFill>
                  <a:schemeClr val="bg2">
                    <a:lumMod val="75000"/>
                  </a:schemeClr>
                </a:solidFill>
                <a:latin typeface="Meiryo UI" panose="020B0604030504040204" pitchFamily="50" charset="-128"/>
                <a:ea typeface="Meiryo UI" panose="020B0604030504040204" pitchFamily="50" charset="-128"/>
              </a:rPr>
              <a:t>子供</a:t>
            </a:r>
            <a:r>
              <a:rPr lang="ja-JP" altLang="ja-JP" sz="2200" dirty="0">
                <a:solidFill>
                  <a:schemeClr val="bg2">
                    <a:lumMod val="75000"/>
                  </a:schemeClr>
                </a:solidFill>
                <a:latin typeface="Meiryo UI" panose="020B0604030504040204" pitchFamily="50" charset="-128"/>
                <a:ea typeface="Meiryo UI" panose="020B0604030504040204" pitchFamily="50" charset="-128"/>
              </a:rPr>
              <a:t>に触れる。抱き上げる。言葉で語る何百倍にも勝る</a:t>
            </a:r>
            <a:r>
              <a:rPr lang="ja-JP" altLang="ja-JP" sz="2200" dirty="0" smtClean="0">
                <a:solidFill>
                  <a:schemeClr val="bg2">
                    <a:lumMod val="75000"/>
                  </a:schemeClr>
                </a:solidFill>
                <a:latin typeface="Meiryo UI" panose="020B0604030504040204" pitchFamily="50" charset="-128"/>
                <a:ea typeface="Meiryo UI" panose="020B0604030504040204" pitchFamily="50" charset="-128"/>
              </a:rPr>
              <a:t>コミュニケーションが</a:t>
            </a:r>
            <a:r>
              <a:rPr lang="ja-JP" altLang="ja-JP" sz="2200" dirty="0">
                <a:solidFill>
                  <a:schemeClr val="bg2">
                    <a:lumMod val="75000"/>
                  </a:schemeClr>
                </a:solidFill>
                <a:latin typeface="Meiryo UI" panose="020B0604030504040204" pitchFamily="50" charset="-128"/>
                <a:ea typeface="Meiryo UI" panose="020B0604030504040204" pitchFamily="50" charset="-128"/>
              </a:rPr>
              <a:t>できない</a:t>
            </a:r>
            <a:r>
              <a:rPr lang="ja-JP" altLang="ja-JP" sz="2200" dirty="0" smtClean="0">
                <a:solidFill>
                  <a:schemeClr val="bg2">
                    <a:lumMod val="75000"/>
                  </a:schemeClr>
                </a:solidFill>
                <a:latin typeface="Meiryo UI" panose="020B0604030504040204" pitchFamily="50" charset="-128"/>
                <a:ea typeface="Meiryo UI" panose="020B0604030504040204" pitchFamily="50" charset="-128"/>
              </a:rPr>
              <a:t>。</a:t>
            </a:r>
            <a:endParaRPr lang="ja-JP" altLang="ja-JP" sz="2200" dirty="0">
              <a:solidFill>
                <a:schemeClr val="bg2">
                  <a:lumMod val="75000"/>
                </a:schemeClr>
              </a:solidFill>
              <a:latin typeface="Meiryo UI" panose="020B0604030504040204" pitchFamily="50" charset="-128"/>
              <a:ea typeface="Meiryo UI" panose="020B0604030504040204" pitchFamily="50" charset="-128"/>
            </a:endParaRPr>
          </a:p>
        </p:txBody>
      </p:sp>
      <p:sp>
        <p:nvSpPr>
          <p:cNvPr id="7" name="正方形/長方形 6"/>
          <p:cNvSpPr/>
          <p:nvPr/>
        </p:nvSpPr>
        <p:spPr>
          <a:xfrm>
            <a:off x="477345" y="1845123"/>
            <a:ext cx="2908955" cy="1938992"/>
          </a:xfrm>
          <a:prstGeom prst="rect">
            <a:avLst/>
          </a:prstGeom>
        </p:spPr>
        <p:txBody>
          <a:bodyPr wrap="square">
            <a:spAutoFit/>
          </a:bodyPr>
          <a:lstStyle/>
          <a:p>
            <a:r>
              <a:rPr lang="ja-JP" altLang="ja-JP" sz="2400" dirty="0">
                <a:solidFill>
                  <a:schemeClr val="bg2">
                    <a:lumMod val="75000"/>
                  </a:schemeClr>
                </a:solidFill>
                <a:latin typeface="Meiryo UI" panose="020B0604030504040204" pitchFamily="50" charset="-128"/>
                <a:ea typeface="Meiryo UI" panose="020B0604030504040204" pitchFamily="50" charset="-128"/>
              </a:rPr>
              <a:t>原因の</a:t>
            </a:r>
            <a:r>
              <a:rPr lang="ja-JP" altLang="ja-JP" sz="2400" dirty="0" smtClean="0">
                <a:solidFill>
                  <a:schemeClr val="bg2">
                    <a:lumMod val="75000"/>
                  </a:schemeClr>
                </a:solidFill>
                <a:latin typeface="Meiryo UI" panose="020B0604030504040204" pitchFamily="50" charset="-128"/>
                <a:ea typeface="Meiryo UI" panose="020B0604030504040204" pitchFamily="50" charset="-128"/>
              </a:rPr>
              <a:t>一つ</a:t>
            </a:r>
            <a:r>
              <a:rPr lang="ja-JP" altLang="en-US" sz="2400" dirty="0" smtClean="0">
                <a:solidFill>
                  <a:schemeClr val="bg2">
                    <a:lumMod val="75000"/>
                  </a:schemeClr>
                </a:solidFill>
                <a:latin typeface="Meiryo UI" panose="020B0604030504040204" pitchFamily="50" charset="-128"/>
                <a:ea typeface="Meiryo UI" panose="020B0604030504040204" pitchFamily="50" charset="-128"/>
              </a:rPr>
              <a:t>として</a:t>
            </a:r>
            <a:r>
              <a:rPr lang="ja-JP" altLang="ja-JP" sz="2400" dirty="0" smtClean="0">
                <a:solidFill>
                  <a:schemeClr val="bg2">
                    <a:lumMod val="75000"/>
                  </a:schemeClr>
                </a:solidFill>
                <a:latin typeface="Meiryo UI" panose="020B0604030504040204" pitchFamily="50" charset="-128"/>
                <a:ea typeface="Meiryo UI" panose="020B0604030504040204" pitchFamily="50" charset="-128"/>
              </a:rPr>
              <a:t>、</a:t>
            </a:r>
            <a:endParaRPr lang="en-US" altLang="ja-JP" sz="2400" dirty="0" smtClean="0">
              <a:solidFill>
                <a:schemeClr val="bg2">
                  <a:lumMod val="75000"/>
                </a:schemeClr>
              </a:solidFill>
              <a:latin typeface="Meiryo UI" panose="020B0604030504040204" pitchFamily="50" charset="-128"/>
              <a:ea typeface="Meiryo UI" panose="020B0604030504040204" pitchFamily="50" charset="-128"/>
            </a:endParaRPr>
          </a:p>
          <a:p>
            <a:r>
              <a:rPr lang="ja-JP" altLang="ja-JP" sz="2400" dirty="0" smtClean="0">
                <a:solidFill>
                  <a:schemeClr val="bg2">
                    <a:lumMod val="75000"/>
                  </a:schemeClr>
                </a:solidFill>
                <a:latin typeface="Meiryo UI" panose="020B0604030504040204" pitchFamily="50" charset="-128"/>
                <a:ea typeface="Meiryo UI" panose="020B0604030504040204" pitchFamily="50" charset="-128"/>
              </a:rPr>
              <a:t>子供</a:t>
            </a:r>
            <a:r>
              <a:rPr lang="ja-JP" altLang="ja-JP" sz="2400" dirty="0">
                <a:solidFill>
                  <a:schemeClr val="bg2">
                    <a:lumMod val="75000"/>
                  </a:schemeClr>
                </a:solidFill>
                <a:latin typeface="Meiryo UI" panose="020B0604030504040204" pitchFamily="50" charset="-128"/>
                <a:ea typeface="Meiryo UI" panose="020B0604030504040204" pitchFamily="50" charset="-128"/>
              </a:rPr>
              <a:t>にどう接したらよいか解らないと</a:t>
            </a:r>
            <a:r>
              <a:rPr lang="ja-JP" altLang="ja-JP" sz="2400" dirty="0" smtClean="0">
                <a:solidFill>
                  <a:schemeClr val="bg2">
                    <a:lumMod val="75000"/>
                  </a:schemeClr>
                </a:solidFill>
                <a:latin typeface="Meiryo UI" panose="020B0604030504040204" pitchFamily="50" charset="-128"/>
                <a:ea typeface="Meiryo UI" panose="020B0604030504040204" pitchFamily="50" charset="-128"/>
              </a:rPr>
              <a:t>いう</a:t>
            </a:r>
            <a:endParaRPr lang="en-US" altLang="ja-JP" sz="2400" dirty="0" smtClean="0">
              <a:solidFill>
                <a:schemeClr val="bg2">
                  <a:lumMod val="75000"/>
                </a:schemeClr>
              </a:solidFill>
              <a:latin typeface="Meiryo UI" panose="020B0604030504040204" pitchFamily="50" charset="-128"/>
              <a:ea typeface="Meiryo UI" panose="020B0604030504040204" pitchFamily="50" charset="-128"/>
            </a:endParaRPr>
          </a:p>
          <a:p>
            <a:r>
              <a:rPr lang="ja-JP" altLang="ja-JP" sz="2400" dirty="0" smtClean="0">
                <a:solidFill>
                  <a:schemeClr val="bg2">
                    <a:lumMod val="75000"/>
                  </a:schemeClr>
                </a:solidFill>
                <a:latin typeface="Meiryo UI" panose="020B0604030504040204" pitchFamily="50" charset="-128"/>
                <a:ea typeface="Meiryo UI" panose="020B0604030504040204" pitchFamily="50" charset="-128"/>
              </a:rPr>
              <a:t>親</a:t>
            </a:r>
            <a:r>
              <a:rPr lang="ja-JP" altLang="ja-JP" sz="2400" dirty="0">
                <a:solidFill>
                  <a:schemeClr val="bg2">
                    <a:lumMod val="75000"/>
                  </a:schemeClr>
                </a:solidFill>
                <a:latin typeface="Meiryo UI" panose="020B0604030504040204" pitchFamily="50" charset="-128"/>
                <a:ea typeface="Meiryo UI" panose="020B0604030504040204" pitchFamily="50" charset="-128"/>
              </a:rPr>
              <a:t>が増えているのではない</a:t>
            </a:r>
            <a:r>
              <a:rPr lang="ja-JP" altLang="ja-JP" sz="2400" dirty="0" smtClean="0">
                <a:solidFill>
                  <a:schemeClr val="bg2">
                    <a:lumMod val="75000"/>
                  </a:schemeClr>
                </a:solidFill>
                <a:latin typeface="Meiryo UI" panose="020B0604030504040204" pitchFamily="50" charset="-128"/>
                <a:ea typeface="Meiryo UI" panose="020B0604030504040204" pitchFamily="50" charset="-128"/>
              </a:rPr>
              <a:t>か</a:t>
            </a:r>
            <a:endParaRPr lang="ja-JP" altLang="ja-JP" sz="2400" dirty="0">
              <a:solidFill>
                <a:schemeClr val="bg2">
                  <a:lumMod val="75000"/>
                </a:schemeClr>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4111777" y="1976229"/>
            <a:ext cx="3789257" cy="1384995"/>
          </a:xfrm>
          <a:prstGeom prst="rect">
            <a:avLst/>
          </a:prstGeom>
        </p:spPr>
        <p:txBody>
          <a:bodyPr wrap="square">
            <a:spAutoFit/>
          </a:bodyPr>
          <a:lstStyle/>
          <a:p>
            <a:r>
              <a:rPr lang="ja-JP" altLang="en-US" sz="2800" b="1" dirty="0" smtClean="0">
                <a:solidFill>
                  <a:schemeClr val="bg2">
                    <a:lumMod val="75000"/>
                  </a:schemeClr>
                </a:solidFill>
                <a:latin typeface="Meiryo UI" panose="020B0604030504040204" pitchFamily="50" charset="-128"/>
                <a:ea typeface="Meiryo UI" panose="020B0604030504040204" pitchFamily="50" charset="-128"/>
              </a:rPr>
              <a:t>親子の</a:t>
            </a:r>
            <a:r>
              <a:rPr lang="ja-JP" altLang="ja-JP" sz="2800" b="1" dirty="0" smtClean="0">
                <a:solidFill>
                  <a:schemeClr val="bg2">
                    <a:lumMod val="75000"/>
                  </a:schemeClr>
                </a:solidFill>
                <a:latin typeface="Meiryo UI" panose="020B0604030504040204" pitchFamily="50" charset="-128"/>
                <a:ea typeface="Meiryo UI" panose="020B0604030504040204" pitchFamily="50" charset="-128"/>
              </a:rPr>
              <a:t>コミュニケーションのきっかけとなるもの</a:t>
            </a:r>
            <a:endParaRPr lang="en-US" altLang="ja-JP" sz="2800" b="1" dirty="0" smtClean="0">
              <a:solidFill>
                <a:schemeClr val="bg2">
                  <a:lumMod val="75000"/>
                </a:schemeClr>
              </a:solidFill>
              <a:latin typeface="Meiryo UI" panose="020B0604030504040204" pitchFamily="50" charset="-128"/>
              <a:ea typeface="Meiryo UI" panose="020B0604030504040204" pitchFamily="50" charset="-128"/>
            </a:endParaRPr>
          </a:p>
          <a:p>
            <a:r>
              <a:rPr lang="ja-JP" altLang="ja-JP" sz="2800" b="1" dirty="0" smtClean="0">
                <a:solidFill>
                  <a:schemeClr val="bg2">
                    <a:lumMod val="75000"/>
                  </a:schemeClr>
                </a:solidFill>
                <a:latin typeface="Meiryo UI" panose="020B0604030504040204" pitchFamily="50" charset="-128"/>
                <a:ea typeface="Meiryo UI" panose="020B0604030504040204" pitchFamily="50" charset="-128"/>
              </a:rPr>
              <a:t>が必要だ。</a:t>
            </a:r>
            <a:endParaRPr lang="ja-JP" altLang="ja-JP" sz="3200" b="1" dirty="0">
              <a:solidFill>
                <a:schemeClr val="bg2">
                  <a:lumMod val="75000"/>
                </a:schemeClr>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7677" y="4396011"/>
            <a:ext cx="9815566" cy="1077218"/>
          </a:xfrm>
          <a:prstGeom prst="rect">
            <a:avLst/>
          </a:prstGeom>
          <a:ln w="57150">
            <a:solidFill>
              <a:srgbClr val="FF9966"/>
            </a:solidFill>
          </a:ln>
        </p:spPr>
        <p:txBody>
          <a:bodyPr wrap="square">
            <a:spAutoFit/>
          </a:bodyPr>
          <a:lstStyle/>
          <a:p>
            <a:r>
              <a:rPr lang="ja-JP" altLang="ja-JP" sz="3200" b="1" dirty="0" smtClean="0">
                <a:latin typeface="Meiryo UI" panose="020B0604030504040204" pitchFamily="50" charset="-128"/>
                <a:ea typeface="Meiryo UI" panose="020B0604030504040204" pitchFamily="50" charset="-128"/>
              </a:rPr>
              <a:t>絵本</a:t>
            </a:r>
            <a:r>
              <a:rPr lang="ja-JP" altLang="ja-JP" sz="3200" b="1" dirty="0">
                <a:latin typeface="Meiryo UI" panose="020B0604030504040204" pitchFamily="50" charset="-128"/>
                <a:ea typeface="Meiryo UI" panose="020B0604030504040204" pitchFamily="50" charset="-128"/>
              </a:rPr>
              <a:t>の読み聞かせを用いたコミュニケーション促進アプリを提案</a:t>
            </a:r>
            <a:r>
              <a:rPr lang="ja-JP" altLang="ja-JP" sz="3200" b="1" dirty="0" smtClean="0">
                <a:latin typeface="Meiryo UI" panose="020B0604030504040204" pitchFamily="50" charset="-128"/>
                <a:ea typeface="Meiryo UI" panose="020B0604030504040204" pitchFamily="50" charset="-128"/>
              </a:rPr>
              <a:t>する。</a:t>
            </a:r>
            <a:endParaRPr lang="en-US" altLang="ja-JP" sz="3200" b="1" dirty="0" smtClean="0"/>
          </a:p>
        </p:txBody>
      </p:sp>
    </p:spTree>
    <p:extLst>
      <p:ext uri="{BB962C8B-B14F-4D97-AF65-F5344CB8AC3E}">
        <p14:creationId xmlns:p14="http://schemas.microsoft.com/office/powerpoint/2010/main" val="3180406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4514" y="262191"/>
            <a:ext cx="6146238" cy="830997"/>
          </a:xfrm>
          <a:prstGeom prst="rect">
            <a:avLst/>
          </a:prstGeom>
        </p:spPr>
        <p:txBody>
          <a:bodyPr wrap="square">
            <a:spAutoFit/>
          </a:bodyPr>
          <a:lstStyle/>
          <a:p>
            <a:r>
              <a:rPr lang="ja-JP" altLang="ja-JP" sz="4800" b="1" dirty="0">
                <a:latin typeface="Meiryo UI" panose="020B0604030504040204" pitchFamily="50" charset="-128"/>
                <a:ea typeface="Meiryo UI" panose="020B0604030504040204" pitchFamily="50" charset="-128"/>
              </a:rPr>
              <a:t>４．アプリの基本</a:t>
            </a:r>
            <a:r>
              <a:rPr lang="ja-JP" altLang="ja-JP" sz="4800" b="1" dirty="0" smtClean="0">
                <a:latin typeface="Meiryo UI" panose="020B0604030504040204" pitchFamily="50" charset="-128"/>
                <a:ea typeface="Meiryo UI" panose="020B0604030504040204" pitchFamily="50" charset="-128"/>
              </a:rPr>
              <a:t>性能</a:t>
            </a:r>
            <a:endParaRPr lang="ja-JP" altLang="ja-JP" sz="4800" dirty="0">
              <a:latin typeface="Meiryo UI" panose="020B0604030504040204" pitchFamily="50" charset="-128"/>
              <a:ea typeface="Meiryo UI" panose="020B0604030504040204" pitchFamily="50" charset="-128"/>
            </a:endParaRPr>
          </a:p>
        </p:txBody>
      </p:sp>
      <p:sp>
        <p:nvSpPr>
          <p:cNvPr id="4" name="正方形/長方形 3"/>
          <p:cNvSpPr/>
          <p:nvPr/>
        </p:nvSpPr>
        <p:spPr>
          <a:xfrm>
            <a:off x="1333129" y="1843288"/>
            <a:ext cx="9311867" cy="4031873"/>
          </a:xfrm>
          <a:prstGeom prst="rect">
            <a:avLst/>
          </a:prstGeom>
        </p:spPr>
        <p:txBody>
          <a:bodyPr wrap="square">
            <a:spAutoFit/>
          </a:bodyPr>
          <a:lstStyle/>
          <a:p>
            <a:r>
              <a:rPr lang="ja-JP" altLang="ja-JP" sz="3200" dirty="0" smtClean="0">
                <a:latin typeface="Meiryo UI" panose="020B0604030504040204" pitchFamily="50" charset="-128"/>
                <a:ea typeface="Meiryo UI" panose="020B0604030504040204" pitchFamily="50" charset="-128"/>
              </a:rPr>
              <a:t>絵本</a:t>
            </a:r>
            <a:r>
              <a:rPr lang="ja-JP" altLang="ja-JP" sz="3200" dirty="0">
                <a:latin typeface="Meiryo UI" panose="020B0604030504040204" pitchFamily="50" charset="-128"/>
                <a:ea typeface="Meiryo UI" panose="020B0604030504040204" pitchFamily="50" charset="-128"/>
              </a:rPr>
              <a:t>の読み聞かせ行為を</a:t>
            </a:r>
            <a:r>
              <a:rPr lang="ja-JP" altLang="ja-JP" sz="3200" dirty="0" smtClean="0">
                <a:latin typeface="Meiryo UI" panose="020B0604030504040204" pitchFamily="50" charset="-128"/>
                <a:ea typeface="Meiryo UI" panose="020B0604030504040204" pitchFamily="50" charset="-128"/>
              </a:rPr>
              <a:t>、</a:t>
            </a:r>
            <a:r>
              <a:rPr lang="ja-JP" altLang="en-US" sz="3200" dirty="0" smtClean="0">
                <a:latin typeface="Meiryo UI" panose="020B0604030504040204" pitchFamily="50" charset="-128"/>
                <a:ea typeface="Meiryo UI" panose="020B0604030504040204" pitchFamily="50" charset="-128"/>
              </a:rPr>
              <a:t>記録する。</a:t>
            </a:r>
            <a:endParaRPr lang="en-US" altLang="ja-JP" sz="3200" dirty="0" smtClean="0">
              <a:latin typeface="Meiryo UI" panose="020B0604030504040204" pitchFamily="50" charset="-128"/>
              <a:ea typeface="Meiryo UI" panose="020B0604030504040204" pitchFamily="50" charset="-128"/>
            </a:endParaRPr>
          </a:p>
          <a:p>
            <a:r>
              <a:rPr lang="ja-JP" altLang="en-US" sz="3200" dirty="0" smtClean="0">
                <a:latin typeface="Meiryo UI" panose="020B0604030504040204" pitchFamily="50" charset="-128"/>
                <a:ea typeface="Meiryo UI" panose="020B0604030504040204" pitchFamily="50" charset="-128"/>
              </a:rPr>
              <a:t>その時、</a:t>
            </a:r>
            <a:r>
              <a:rPr lang="ja-JP" altLang="ja-JP" sz="3200" dirty="0" smtClean="0">
                <a:latin typeface="Meiryo UI" panose="020B0604030504040204" pitchFamily="50" charset="-128"/>
                <a:ea typeface="Meiryo UI" panose="020B0604030504040204" pitchFamily="50" charset="-128"/>
              </a:rPr>
              <a:t>子供</a:t>
            </a:r>
            <a:r>
              <a:rPr lang="ja-JP" altLang="ja-JP" sz="3200" dirty="0">
                <a:latin typeface="Meiryo UI" panose="020B0604030504040204" pitchFamily="50" charset="-128"/>
                <a:ea typeface="Meiryo UI" panose="020B0604030504040204" pitchFamily="50" charset="-128"/>
              </a:rPr>
              <a:t>の日々変化していく</a:t>
            </a:r>
            <a:r>
              <a:rPr lang="ja-JP" altLang="ja-JP" sz="3200" dirty="0" smtClean="0">
                <a:latin typeface="Meiryo UI" panose="020B0604030504040204" pitchFamily="50" charset="-128"/>
                <a:ea typeface="Meiryo UI" panose="020B0604030504040204" pitchFamily="50" charset="-128"/>
              </a:rPr>
              <a:t>反応</a:t>
            </a:r>
            <a:r>
              <a:rPr lang="ja-JP" altLang="en-US" sz="3200" dirty="0" smtClean="0">
                <a:latin typeface="Meiryo UI" panose="020B0604030504040204" pitchFamily="50" charset="-128"/>
                <a:ea typeface="Meiryo UI" panose="020B0604030504040204" pitchFamily="50" charset="-128"/>
              </a:rPr>
              <a:t>を</a:t>
            </a:r>
            <a:r>
              <a:rPr lang="ja-JP" altLang="ja-JP" sz="3200" dirty="0" smtClean="0">
                <a:latin typeface="Meiryo UI" panose="020B0604030504040204" pitchFamily="50" charset="-128"/>
                <a:ea typeface="Meiryo UI" panose="020B0604030504040204" pitchFamily="50" charset="-128"/>
              </a:rPr>
              <a:t>一緒に</a:t>
            </a:r>
            <a:r>
              <a:rPr lang="ja-JP" altLang="en-US" sz="3200" dirty="0" smtClean="0">
                <a:latin typeface="Meiryo UI" panose="020B0604030504040204" pitchFamily="50" charset="-128"/>
                <a:ea typeface="Meiryo UI" panose="020B0604030504040204" pitchFamily="50" charset="-128"/>
              </a:rPr>
              <a:t>残していく。</a:t>
            </a:r>
            <a:endParaRPr lang="en-US" altLang="ja-JP" sz="3200" dirty="0" smtClean="0">
              <a:latin typeface="Meiryo UI" panose="020B0604030504040204" pitchFamily="50" charset="-128"/>
              <a:ea typeface="Meiryo UI" panose="020B0604030504040204" pitchFamily="50" charset="-128"/>
            </a:endParaRPr>
          </a:p>
          <a:p>
            <a:endParaRPr lang="en-US" altLang="ja-JP" sz="3200" dirty="0">
              <a:latin typeface="Meiryo UI" panose="020B0604030504040204" pitchFamily="50" charset="-128"/>
              <a:ea typeface="Meiryo UI" panose="020B0604030504040204" pitchFamily="50" charset="-128"/>
            </a:endParaRPr>
          </a:p>
          <a:p>
            <a:r>
              <a:rPr lang="ja-JP" altLang="en-US" sz="3200" dirty="0" smtClean="0">
                <a:latin typeface="Meiryo UI" panose="020B0604030504040204" pitchFamily="50" charset="-128"/>
                <a:ea typeface="Meiryo UI" panose="020B0604030504040204" pitchFamily="50" charset="-128"/>
              </a:rPr>
              <a:t>⇒</a:t>
            </a:r>
            <a:r>
              <a:rPr lang="ja-JP" altLang="ja-JP" sz="3200" dirty="0" smtClean="0">
                <a:latin typeface="Meiryo UI" panose="020B0604030504040204" pitchFamily="50" charset="-128"/>
                <a:ea typeface="Meiryo UI" panose="020B0604030504040204" pitchFamily="50" charset="-128"/>
              </a:rPr>
              <a:t>母子</a:t>
            </a:r>
            <a:r>
              <a:rPr lang="ja-JP" altLang="ja-JP" sz="3200" dirty="0">
                <a:latin typeface="Meiryo UI" panose="020B0604030504040204" pitchFamily="50" charset="-128"/>
                <a:ea typeface="Meiryo UI" panose="020B0604030504040204" pitchFamily="50" charset="-128"/>
              </a:rPr>
              <a:t>手帳のように</a:t>
            </a:r>
            <a:r>
              <a:rPr lang="ja-JP" altLang="ja-JP" sz="3200" dirty="0" smtClean="0">
                <a:latin typeface="Meiryo UI" panose="020B0604030504040204" pitchFamily="50" charset="-128"/>
                <a:ea typeface="Meiryo UI" panose="020B0604030504040204" pitchFamily="50" charset="-128"/>
              </a:rPr>
              <a:t>記録</a:t>
            </a:r>
            <a:r>
              <a:rPr lang="ja-JP" altLang="en-US" sz="3200" dirty="0" smtClean="0">
                <a:latin typeface="Meiryo UI" panose="020B0604030504040204" pitchFamily="50" charset="-128"/>
                <a:ea typeface="Meiryo UI" panose="020B0604030504040204" pitchFamily="50" charset="-128"/>
              </a:rPr>
              <a:t>して</a:t>
            </a:r>
            <a:r>
              <a:rPr lang="ja-JP" altLang="ja-JP" sz="3200" dirty="0" smtClean="0">
                <a:latin typeface="Meiryo UI" panose="020B0604030504040204" pitchFamily="50" charset="-128"/>
                <a:ea typeface="Meiryo UI" panose="020B0604030504040204" pitchFamily="50" charset="-128"/>
              </a:rPr>
              <a:t>いくことで、</a:t>
            </a:r>
            <a:r>
              <a:rPr lang="ja-JP" altLang="ja-JP" sz="3200" dirty="0">
                <a:latin typeface="Meiryo UI" panose="020B0604030504040204" pitchFamily="50" charset="-128"/>
                <a:ea typeface="Meiryo UI" panose="020B0604030504040204" pitchFamily="50" charset="-128"/>
              </a:rPr>
              <a:t>慌ただしい子育ての日々に確かな手ごたえを感じることができるアプリ</a:t>
            </a:r>
            <a:r>
              <a:rPr lang="ja-JP" altLang="ja-JP" sz="3200" dirty="0" smtClean="0">
                <a:latin typeface="Meiryo UI" panose="020B0604030504040204" pitchFamily="50" charset="-128"/>
                <a:ea typeface="Meiryo UI" panose="020B0604030504040204" pitchFamily="50" charset="-128"/>
              </a:rPr>
              <a:t>。</a:t>
            </a:r>
            <a:endParaRPr lang="en-US" altLang="ja-JP" sz="3200" dirty="0" smtClean="0">
              <a:latin typeface="Meiryo UI" panose="020B0604030504040204" pitchFamily="50" charset="-128"/>
              <a:ea typeface="Meiryo UI" panose="020B0604030504040204" pitchFamily="50" charset="-128"/>
            </a:endParaRPr>
          </a:p>
          <a:p>
            <a:endParaRPr lang="en-US" altLang="ja-JP" sz="3200" dirty="0">
              <a:latin typeface="Meiryo UI" panose="020B0604030504040204" pitchFamily="50" charset="-128"/>
              <a:ea typeface="Meiryo UI" panose="020B0604030504040204" pitchFamily="50" charset="-128"/>
            </a:endParaRPr>
          </a:p>
          <a:p>
            <a:r>
              <a:rPr lang="ja-JP" altLang="ja-JP" sz="3200" dirty="0" smtClean="0">
                <a:latin typeface="Meiryo UI" panose="020B0604030504040204" pitchFamily="50" charset="-128"/>
                <a:ea typeface="Meiryo UI" panose="020B0604030504040204" pitchFamily="50" charset="-128"/>
              </a:rPr>
              <a:t>子供</a:t>
            </a:r>
            <a:r>
              <a:rPr lang="ja-JP" altLang="ja-JP" sz="3200" dirty="0">
                <a:latin typeface="Meiryo UI" panose="020B0604030504040204" pitchFamily="50" charset="-128"/>
                <a:ea typeface="Meiryo UI" panose="020B0604030504040204" pitchFamily="50" charset="-128"/>
              </a:rPr>
              <a:t>に触れている喜びを読み聞かせの記録</a:t>
            </a:r>
            <a:r>
              <a:rPr lang="ja-JP" altLang="ja-JP" sz="3200" dirty="0" smtClean="0">
                <a:latin typeface="Meiryo UI" panose="020B0604030504040204" pitchFamily="50" charset="-128"/>
                <a:ea typeface="Meiryo UI" panose="020B0604030504040204" pitchFamily="50" charset="-128"/>
              </a:rPr>
              <a:t>から</a:t>
            </a:r>
            <a:r>
              <a:rPr lang="ja-JP" altLang="en-US" sz="3200" dirty="0" smtClean="0">
                <a:latin typeface="Meiryo UI" panose="020B0604030504040204" pitchFamily="50" charset="-128"/>
                <a:ea typeface="Meiryo UI" panose="020B0604030504040204" pitchFamily="50" charset="-128"/>
              </a:rPr>
              <a:t>、</a:t>
            </a:r>
            <a:r>
              <a:rPr lang="ja-JP" altLang="ja-JP" sz="3200" dirty="0" smtClean="0">
                <a:latin typeface="Meiryo UI" panose="020B0604030504040204" pitchFamily="50" charset="-128"/>
                <a:ea typeface="Meiryo UI" panose="020B0604030504040204" pitchFamily="50" charset="-128"/>
              </a:rPr>
              <a:t>子</a:t>
            </a:r>
            <a:r>
              <a:rPr lang="ja-JP" altLang="ja-JP" sz="3200" dirty="0">
                <a:latin typeface="Meiryo UI" panose="020B0604030504040204" pitchFamily="50" charset="-128"/>
                <a:ea typeface="Meiryo UI" panose="020B0604030504040204" pitchFamily="50" charset="-128"/>
              </a:rPr>
              <a:t>育ての満足感として演出したい</a:t>
            </a:r>
            <a:r>
              <a:rPr lang="ja-JP" altLang="ja-JP" sz="3200" dirty="0" smtClean="0">
                <a:latin typeface="Meiryo UI" panose="020B0604030504040204" pitchFamily="50" charset="-128"/>
                <a:ea typeface="Meiryo UI" panose="020B0604030504040204" pitchFamily="50" charset="-128"/>
              </a:rPr>
              <a:t>。</a:t>
            </a:r>
            <a:endParaRPr lang="ja-JP" altLang="ja-JP"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4134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000441" y="5757706"/>
            <a:ext cx="633892" cy="615332"/>
          </a:xfrm>
          <a:prstGeom prst="round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2">
                    <a:lumMod val="75000"/>
                  </a:schemeClr>
                </a:solidFill>
                <a:latin typeface="Meiryo UI" panose="020B0604030504040204" pitchFamily="50" charset="-128"/>
                <a:ea typeface="Meiryo UI" panose="020B0604030504040204" pitchFamily="50" charset="-128"/>
              </a:rPr>
              <a:t>絵本</a:t>
            </a:r>
            <a:endParaRPr kumimoji="1"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sp>
        <p:nvSpPr>
          <p:cNvPr id="13" name="角丸四角形 12"/>
          <p:cNvSpPr/>
          <p:nvPr/>
        </p:nvSpPr>
        <p:spPr>
          <a:xfrm>
            <a:off x="3712388" y="5757706"/>
            <a:ext cx="633892" cy="615332"/>
          </a:xfrm>
          <a:prstGeom prst="round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75000"/>
                  </a:schemeClr>
                </a:solidFill>
                <a:latin typeface="Meiryo UI" panose="020B0604030504040204" pitchFamily="50" charset="-128"/>
                <a:ea typeface="Meiryo UI" panose="020B0604030504040204" pitchFamily="50" charset="-128"/>
              </a:rPr>
              <a:t>絵本</a:t>
            </a:r>
            <a:endParaRPr kumimoji="1"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sp>
        <p:nvSpPr>
          <p:cNvPr id="14" name="角丸四角形 13"/>
          <p:cNvSpPr/>
          <p:nvPr/>
        </p:nvSpPr>
        <p:spPr>
          <a:xfrm>
            <a:off x="2801735" y="5761206"/>
            <a:ext cx="633892" cy="615332"/>
          </a:xfrm>
          <a:prstGeom prst="round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75000"/>
                  </a:schemeClr>
                </a:solidFill>
                <a:latin typeface="Meiryo UI" panose="020B0604030504040204" pitchFamily="50" charset="-128"/>
                <a:ea typeface="Meiryo UI" panose="020B0604030504040204" pitchFamily="50" charset="-128"/>
              </a:rPr>
              <a:t>絵本</a:t>
            </a:r>
            <a:endParaRPr kumimoji="1"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sp>
        <p:nvSpPr>
          <p:cNvPr id="15" name="角丸四角形 14"/>
          <p:cNvSpPr/>
          <p:nvPr/>
        </p:nvSpPr>
        <p:spPr>
          <a:xfrm>
            <a:off x="1911094" y="5757706"/>
            <a:ext cx="633892" cy="615332"/>
          </a:xfrm>
          <a:prstGeom prst="round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75000"/>
                  </a:schemeClr>
                </a:solidFill>
                <a:latin typeface="Meiryo UI" panose="020B0604030504040204" pitchFamily="50" charset="-128"/>
                <a:ea typeface="Meiryo UI" panose="020B0604030504040204" pitchFamily="50" charset="-128"/>
              </a:rPr>
              <a:t>絵本</a:t>
            </a:r>
            <a:endParaRPr kumimoji="1"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sp>
        <p:nvSpPr>
          <p:cNvPr id="2" name="正方形/長方形 1"/>
          <p:cNvSpPr/>
          <p:nvPr/>
        </p:nvSpPr>
        <p:spPr>
          <a:xfrm>
            <a:off x="244514" y="262191"/>
            <a:ext cx="6146238" cy="830997"/>
          </a:xfrm>
          <a:prstGeom prst="rect">
            <a:avLst/>
          </a:prstGeom>
        </p:spPr>
        <p:txBody>
          <a:bodyPr wrap="square">
            <a:spAutoFit/>
          </a:bodyPr>
          <a:lstStyle/>
          <a:p>
            <a:r>
              <a:rPr lang="ja-JP" altLang="ja-JP" sz="4800" b="1" dirty="0">
                <a:latin typeface="Meiryo UI" panose="020B0604030504040204" pitchFamily="50" charset="-128"/>
                <a:ea typeface="Meiryo UI" panose="020B0604030504040204" pitchFamily="50" charset="-128"/>
              </a:rPr>
              <a:t>４．アプリの基本</a:t>
            </a:r>
            <a:r>
              <a:rPr lang="ja-JP" altLang="ja-JP" sz="4800" b="1" dirty="0" smtClean="0">
                <a:latin typeface="Meiryo UI" panose="020B0604030504040204" pitchFamily="50" charset="-128"/>
                <a:ea typeface="Meiryo UI" panose="020B0604030504040204" pitchFamily="50" charset="-128"/>
              </a:rPr>
              <a:t>性能</a:t>
            </a:r>
            <a:endParaRPr lang="ja-JP" altLang="ja-JP" sz="4800" dirty="0">
              <a:latin typeface="Meiryo UI" panose="020B0604030504040204" pitchFamily="50" charset="-128"/>
              <a:ea typeface="Meiryo UI" panose="020B0604030504040204" pitchFamily="50" charset="-128"/>
            </a:endParaRPr>
          </a:p>
        </p:txBody>
      </p:sp>
      <p:sp>
        <p:nvSpPr>
          <p:cNvPr id="6" name="正方形/長方形 5"/>
          <p:cNvSpPr/>
          <p:nvPr/>
        </p:nvSpPr>
        <p:spPr>
          <a:xfrm>
            <a:off x="565523" y="1550726"/>
            <a:ext cx="9586461" cy="1569660"/>
          </a:xfrm>
          <a:prstGeom prst="rect">
            <a:avLst/>
          </a:prstGeom>
        </p:spPr>
        <p:txBody>
          <a:bodyPr wrap="square">
            <a:spAutoFit/>
          </a:bodyPr>
          <a:lstStyle/>
          <a:p>
            <a:pPr lvl="0"/>
            <a:r>
              <a:rPr lang="ja-JP" altLang="en-US" sz="3200" dirty="0" smtClean="0">
                <a:latin typeface="Meiryo UI" panose="020B0604030504040204" pitchFamily="50" charset="-128"/>
                <a:ea typeface="Meiryo UI" panose="020B0604030504040204" pitchFamily="50" charset="-128"/>
              </a:rPr>
              <a:t>①絵本</a:t>
            </a:r>
            <a:r>
              <a:rPr lang="ja-JP" altLang="ja-JP" sz="3200" dirty="0" smtClean="0">
                <a:latin typeface="Meiryo UI" panose="020B0604030504040204" pitchFamily="50" charset="-128"/>
                <a:ea typeface="Meiryo UI" panose="020B0604030504040204" pitchFamily="50" charset="-128"/>
              </a:rPr>
              <a:t>選び</a:t>
            </a:r>
            <a:r>
              <a:rPr lang="ja-JP" altLang="en-US" sz="3200" dirty="0" smtClean="0">
                <a:latin typeface="Meiryo UI" panose="020B0604030504040204" pitchFamily="50" charset="-128"/>
                <a:ea typeface="Meiryo UI" panose="020B0604030504040204" pitchFamily="50" charset="-128"/>
              </a:rPr>
              <a:t>のアドバイス</a:t>
            </a:r>
            <a:endParaRPr lang="ja-JP" altLang="ja-JP" sz="3200" dirty="0">
              <a:latin typeface="Meiryo UI" panose="020B0604030504040204" pitchFamily="50" charset="-128"/>
              <a:ea typeface="Meiryo UI" panose="020B0604030504040204" pitchFamily="50" charset="-128"/>
            </a:endParaRPr>
          </a:p>
          <a:p>
            <a:r>
              <a:rPr lang="ja-JP" altLang="en-US" sz="3200" dirty="0" smtClean="0">
                <a:latin typeface="Meiryo UI" panose="020B0604030504040204" pitchFamily="50" charset="-128"/>
                <a:ea typeface="Meiryo UI" panose="020B0604030504040204" pitchFamily="50" charset="-128"/>
              </a:rPr>
              <a:t>　</a:t>
            </a:r>
            <a:r>
              <a:rPr lang="ja-JP" altLang="ja-JP" sz="3200" dirty="0" smtClean="0">
                <a:latin typeface="Meiryo UI" panose="020B0604030504040204" pitchFamily="50" charset="-128"/>
                <a:ea typeface="Meiryo UI" panose="020B0604030504040204" pitchFamily="50" charset="-128"/>
              </a:rPr>
              <a:t>絵本</a:t>
            </a:r>
            <a:r>
              <a:rPr lang="ja-JP" altLang="ja-JP" sz="3200" dirty="0">
                <a:latin typeface="Meiryo UI" panose="020B0604030504040204" pitchFamily="50" charset="-128"/>
                <a:ea typeface="Meiryo UI" panose="020B0604030504040204" pitchFamily="50" charset="-128"/>
              </a:rPr>
              <a:t>選びというハードルに</a:t>
            </a:r>
            <a:r>
              <a:rPr lang="ja-JP" altLang="ja-JP" sz="3200" dirty="0" smtClean="0">
                <a:latin typeface="Meiryo UI" panose="020B0604030504040204" pitchFamily="50" charset="-128"/>
                <a:ea typeface="Meiryo UI" panose="020B0604030504040204" pitchFamily="50" charset="-128"/>
              </a:rPr>
              <a:t>対して</a:t>
            </a:r>
            <a:r>
              <a:rPr lang="ja-JP" altLang="en-US" sz="3200" dirty="0" smtClean="0">
                <a:latin typeface="Meiryo UI" panose="020B0604030504040204" pitchFamily="50" charset="-128"/>
                <a:ea typeface="Meiryo UI" panose="020B0604030504040204" pitchFamily="50" charset="-128"/>
              </a:rPr>
              <a:t>、</a:t>
            </a:r>
            <a:r>
              <a:rPr lang="ja-JP" altLang="ja-JP" sz="3200" dirty="0" smtClean="0">
                <a:latin typeface="Meiryo UI" panose="020B0604030504040204" pitchFamily="50" charset="-128"/>
                <a:ea typeface="Meiryo UI" panose="020B0604030504040204" pitchFamily="50" charset="-128"/>
              </a:rPr>
              <a:t>子供</a:t>
            </a:r>
            <a:r>
              <a:rPr lang="ja-JP" altLang="ja-JP" sz="3200" dirty="0">
                <a:latin typeface="Meiryo UI" panose="020B0604030504040204" pitchFamily="50" charset="-128"/>
                <a:ea typeface="Meiryo UI" panose="020B0604030504040204" pitchFamily="50" charset="-128"/>
              </a:rPr>
              <a:t>の年齢・発育</a:t>
            </a:r>
            <a:r>
              <a:rPr lang="ja-JP" altLang="ja-JP" sz="3200" dirty="0" smtClean="0">
                <a:latin typeface="Meiryo UI" panose="020B0604030504040204" pitchFamily="50" charset="-128"/>
                <a:ea typeface="Meiryo UI" panose="020B0604030504040204" pitchFamily="50" charset="-128"/>
              </a:rPr>
              <a:t>状況</a:t>
            </a:r>
            <a:r>
              <a:rPr lang="ja-JP" altLang="en-US" sz="3200" dirty="0" smtClean="0">
                <a:latin typeface="Meiryo UI" panose="020B0604030504040204" pitchFamily="50" charset="-128"/>
                <a:ea typeface="Meiryo UI" panose="020B0604030504040204" pitchFamily="50" charset="-128"/>
              </a:rPr>
              <a:t>　　</a:t>
            </a:r>
            <a:r>
              <a:rPr lang="ja-JP" altLang="ja-JP" sz="3200" dirty="0" smtClean="0">
                <a:latin typeface="Meiryo UI" panose="020B0604030504040204" pitchFamily="50" charset="-128"/>
                <a:ea typeface="Meiryo UI" panose="020B0604030504040204" pitchFamily="50" charset="-128"/>
              </a:rPr>
              <a:t>に</a:t>
            </a:r>
            <a:r>
              <a:rPr lang="ja-JP" altLang="ja-JP" sz="3200" dirty="0">
                <a:latin typeface="Meiryo UI" panose="020B0604030504040204" pitchFamily="50" charset="-128"/>
                <a:ea typeface="Meiryo UI" panose="020B0604030504040204" pitchFamily="50" charset="-128"/>
              </a:rPr>
              <a:t>合わせて対象となる絵本を紹介する</a:t>
            </a:r>
            <a:r>
              <a:rPr lang="ja-JP" altLang="ja-JP" sz="3200" dirty="0" smtClean="0">
                <a:latin typeface="Meiryo UI" panose="020B0604030504040204" pitchFamily="50" charset="-128"/>
                <a:ea typeface="Meiryo UI" panose="020B0604030504040204" pitchFamily="50" charset="-128"/>
              </a:rPr>
              <a:t>。</a:t>
            </a:r>
            <a:endParaRPr lang="ja-JP" altLang="ja-JP" sz="3600" dirty="0">
              <a:latin typeface="Meiryo UI" panose="020B0604030504040204" pitchFamily="50" charset="-128"/>
              <a:ea typeface="Meiryo UI" panose="020B0604030504040204" pitchFamily="50" charset="-128"/>
            </a:endParaRPr>
          </a:p>
        </p:txBody>
      </p:sp>
      <p:sp>
        <p:nvSpPr>
          <p:cNvPr id="8" name="角丸四角形 7"/>
          <p:cNvSpPr/>
          <p:nvPr/>
        </p:nvSpPr>
        <p:spPr>
          <a:xfrm>
            <a:off x="1457017" y="3668356"/>
            <a:ext cx="1858945" cy="1416818"/>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2">
                    <a:lumMod val="75000"/>
                  </a:schemeClr>
                </a:solidFill>
                <a:latin typeface="Meiryo UI" panose="020B0604030504040204" pitchFamily="50" charset="-128"/>
                <a:ea typeface="Meiryo UI" panose="020B0604030504040204" pitchFamily="50" charset="-128"/>
              </a:rPr>
              <a:t>０～１歳</a:t>
            </a:r>
            <a:endParaRPr kumimoji="1" lang="ja-JP" altLang="en-US" dirty="0">
              <a:solidFill>
                <a:schemeClr val="bg2">
                  <a:lumMod val="75000"/>
                </a:schemeClr>
              </a:solidFill>
              <a:latin typeface="Meiryo UI" panose="020B0604030504040204" pitchFamily="50" charset="-128"/>
              <a:ea typeface="Meiryo UI" panose="020B0604030504040204" pitchFamily="50" charset="-128"/>
            </a:endParaRPr>
          </a:p>
        </p:txBody>
      </p:sp>
      <p:sp>
        <p:nvSpPr>
          <p:cNvPr id="9" name="角丸四角形 8"/>
          <p:cNvSpPr/>
          <p:nvPr/>
        </p:nvSpPr>
        <p:spPr>
          <a:xfrm>
            <a:off x="8866201" y="3668356"/>
            <a:ext cx="1858945" cy="1416818"/>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2">
                    <a:lumMod val="75000"/>
                  </a:schemeClr>
                </a:solidFill>
                <a:latin typeface="Meiryo UI" panose="020B0604030504040204" pitchFamily="50" charset="-128"/>
                <a:ea typeface="Meiryo UI" panose="020B0604030504040204" pitchFamily="50" charset="-128"/>
              </a:rPr>
              <a:t>５～</a:t>
            </a:r>
            <a:r>
              <a:rPr lang="ja-JP" altLang="en-US" dirty="0">
                <a:solidFill>
                  <a:schemeClr val="bg2">
                    <a:lumMod val="75000"/>
                  </a:schemeClr>
                </a:solidFill>
                <a:latin typeface="Meiryo UI" panose="020B0604030504040204" pitchFamily="50" charset="-128"/>
                <a:ea typeface="Meiryo UI" panose="020B0604030504040204" pitchFamily="50" charset="-128"/>
              </a:rPr>
              <a:t>６</a:t>
            </a:r>
            <a:r>
              <a:rPr kumimoji="1" lang="ja-JP" altLang="en-US" dirty="0" smtClean="0">
                <a:solidFill>
                  <a:schemeClr val="bg2">
                    <a:lumMod val="75000"/>
                  </a:schemeClr>
                </a:solidFill>
                <a:latin typeface="Meiryo UI" panose="020B0604030504040204" pitchFamily="50" charset="-128"/>
                <a:ea typeface="Meiryo UI" panose="020B0604030504040204" pitchFamily="50" charset="-128"/>
              </a:rPr>
              <a:t>歳</a:t>
            </a:r>
            <a:endParaRPr kumimoji="1" lang="ja-JP" altLang="en-US" dirty="0">
              <a:solidFill>
                <a:schemeClr val="bg2">
                  <a:lumMod val="75000"/>
                </a:schemeClr>
              </a:solidFill>
              <a:latin typeface="Meiryo UI" panose="020B0604030504040204" pitchFamily="50" charset="-128"/>
              <a:ea typeface="Meiryo UI" panose="020B0604030504040204" pitchFamily="50" charset="-128"/>
            </a:endParaRPr>
          </a:p>
        </p:txBody>
      </p:sp>
      <p:sp>
        <p:nvSpPr>
          <p:cNvPr id="10" name="角丸四角形 9"/>
          <p:cNvSpPr/>
          <p:nvPr/>
        </p:nvSpPr>
        <p:spPr>
          <a:xfrm>
            <a:off x="6411005" y="3720589"/>
            <a:ext cx="1858945" cy="1416818"/>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bg2">
                    <a:lumMod val="75000"/>
                  </a:schemeClr>
                </a:solidFill>
                <a:latin typeface="Meiryo UI" panose="020B0604030504040204" pitchFamily="50" charset="-128"/>
                <a:ea typeface="Meiryo UI" panose="020B0604030504040204" pitchFamily="50" charset="-128"/>
              </a:rPr>
              <a:t>３</a:t>
            </a:r>
            <a:r>
              <a:rPr kumimoji="1" lang="ja-JP" altLang="en-US" dirty="0" smtClean="0">
                <a:solidFill>
                  <a:schemeClr val="bg2">
                    <a:lumMod val="75000"/>
                  </a:schemeClr>
                </a:solidFill>
                <a:latin typeface="Meiryo UI" panose="020B0604030504040204" pitchFamily="50" charset="-128"/>
                <a:ea typeface="Meiryo UI" panose="020B0604030504040204" pitchFamily="50" charset="-128"/>
              </a:rPr>
              <a:t>～</a:t>
            </a:r>
            <a:r>
              <a:rPr lang="ja-JP" altLang="en-US" dirty="0" smtClean="0">
                <a:solidFill>
                  <a:schemeClr val="bg2">
                    <a:lumMod val="75000"/>
                  </a:schemeClr>
                </a:solidFill>
                <a:latin typeface="Meiryo UI" panose="020B0604030504040204" pitchFamily="50" charset="-128"/>
                <a:ea typeface="Meiryo UI" panose="020B0604030504040204" pitchFamily="50" charset="-128"/>
              </a:rPr>
              <a:t>４</a:t>
            </a:r>
            <a:r>
              <a:rPr kumimoji="1" lang="ja-JP" altLang="en-US" dirty="0" smtClean="0">
                <a:solidFill>
                  <a:schemeClr val="bg2">
                    <a:lumMod val="75000"/>
                  </a:schemeClr>
                </a:solidFill>
                <a:latin typeface="Meiryo UI" panose="020B0604030504040204" pitchFamily="50" charset="-128"/>
                <a:ea typeface="Meiryo UI" panose="020B0604030504040204" pitchFamily="50" charset="-128"/>
              </a:rPr>
              <a:t>歳</a:t>
            </a:r>
            <a:endParaRPr kumimoji="1" lang="ja-JP" altLang="en-US" dirty="0">
              <a:solidFill>
                <a:schemeClr val="bg2">
                  <a:lumMod val="75000"/>
                </a:schemeClr>
              </a:solidFill>
              <a:latin typeface="Meiryo UI" panose="020B0604030504040204" pitchFamily="50" charset="-128"/>
              <a:ea typeface="Meiryo UI" panose="020B0604030504040204" pitchFamily="50" charset="-128"/>
            </a:endParaRPr>
          </a:p>
        </p:txBody>
      </p:sp>
      <p:sp>
        <p:nvSpPr>
          <p:cNvPr id="11" name="角丸四角形 10"/>
          <p:cNvSpPr/>
          <p:nvPr/>
        </p:nvSpPr>
        <p:spPr>
          <a:xfrm>
            <a:off x="3912213" y="3668356"/>
            <a:ext cx="1858945" cy="1416818"/>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bg2">
                    <a:lumMod val="75000"/>
                  </a:schemeClr>
                </a:solidFill>
                <a:latin typeface="Meiryo UI" panose="020B0604030504040204" pitchFamily="50" charset="-128"/>
                <a:ea typeface="Meiryo UI" panose="020B0604030504040204" pitchFamily="50" charset="-128"/>
              </a:rPr>
              <a:t>２～３</a:t>
            </a:r>
            <a:r>
              <a:rPr kumimoji="1" lang="ja-JP" altLang="en-US" dirty="0" smtClean="0">
                <a:solidFill>
                  <a:schemeClr val="bg2">
                    <a:lumMod val="75000"/>
                  </a:schemeClr>
                </a:solidFill>
                <a:latin typeface="Meiryo UI" panose="020B0604030504040204" pitchFamily="50" charset="-128"/>
                <a:ea typeface="Meiryo UI" panose="020B0604030504040204" pitchFamily="50" charset="-128"/>
              </a:rPr>
              <a:t>歳</a:t>
            </a:r>
            <a:endParaRPr kumimoji="1" lang="ja-JP" altLang="en-US" dirty="0">
              <a:solidFill>
                <a:schemeClr val="bg2">
                  <a:lumMod val="75000"/>
                </a:schemeClr>
              </a:solidFill>
              <a:latin typeface="Meiryo UI" panose="020B0604030504040204" pitchFamily="50" charset="-128"/>
              <a:ea typeface="Meiryo UI" panose="020B0604030504040204" pitchFamily="50" charset="-128"/>
            </a:endParaRPr>
          </a:p>
        </p:txBody>
      </p:sp>
      <p:sp>
        <p:nvSpPr>
          <p:cNvPr id="16" name="角丸四角形 15"/>
          <p:cNvSpPr/>
          <p:nvPr/>
        </p:nvSpPr>
        <p:spPr>
          <a:xfrm>
            <a:off x="4530762" y="5757706"/>
            <a:ext cx="633892" cy="615332"/>
          </a:xfrm>
          <a:prstGeom prst="round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75000"/>
                  </a:schemeClr>
                </a:solidFill>
                <a:latin typeface="Meiryo UI" panose="020B0604030504040204" pitchFamily="50" charset="-128"/>
                <a:ea typeface="Meiryo UI" panose="020B0604030504040204" pitchFamily="50" charset="-128"/>
              </a:rPr>
              <a:t>絵本</a:t>
            </a:r>
            <a:endParaRPr kumimoji="1"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sp>
        <p:nvSpPr>
          <p:cNvPr id="17" name="角丸四角形 16"/>
          <p:cNvSpPr/>
          <p:nvPr/>
        </p:nvSpPr>
        <p:spPr>
          <a:xfrm>
            <a:off x="5349136" y="5757706"/>
            <a:ext cx="633892" cy="615332"/>
          </a:xfrm>
          <a:prstGeom prst="round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75000"/>
                  </a:schemeClr>
                </a:solidFill>
                <a:latin typeface="Meiryo UI" panose="020B0604030504040204" pitchFamily="50" charset="-128"/>
                <a:ea typeface="Meiryo UI" panose="020B0604030504040204" pitchFamily="50" charset="-128"/>
              </a:rPr>
              <a:t>絵本</a:t>
            </a:r>
            <a:endParaRPr kumimoji="1"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sp>
        <p:nvSpPr>
          <p:cNvPr id="18" name="角丸四角形 17"/>
          <p:cNvSpPr/>
          <p:nvPr/>
        </p:nvSpPr>
        <p:spPr>
          <a:xfrm>
            <a:off x="6196005" y="5757706"/>
            <a:ext cx="633892" cy="615332"/>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75000"/>
                  </a:schemeClr>
                </a:solidFill>
                <a:latin typeface="Meiryo UI" panose="020B0604030504040204" pitchFamily="50" charset="-128"/>
                <a:ea typeface="Meiryo UI" panose="020B0604030504040204" pitchFamily="50" charset="-128"/>
              </a:rPr>
              <a:t>絵本</a:t>
            </a:r>
            <a:endParaRPr kumimoji="1"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sp>
        <p:nvSpPr>
          <p:cNvPr id="19" name="角丸四角形 18"/>
          <p:cNvSpPr/>
          <p:nvPr/>
        </p:nvSpPr>
        <p:spPr>
          <a:xfrm>
            <a:off x="7014379" y="5757706"/>
            <a:ext cx="633892" cy="615332"/>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75000"/>
                  </a:schemeClr>
                </a:solidFill>
                <a:latin typeface="Meiryo UI" panose="020B0604030504040204" pitchFamily="50" charset="-128"/>
                <a:ea typeface="Meiryo UI" panose="020B0604030504040204" pitchFamily="50" charset="-128"/>
              </a:rPr>
              <a:t>絵本</a:t>
            </a:r>
            <a:endParaRPr kumimoji="1"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sp>
        <p:nvSpPr>
          <p:cNvPr id="20" name="角丸四角形 19"/>
          <p:cNvSpPr/>
          <p:nvPr/>
        </p:nvSpPr>
        <p:spPr>
          <a:xfrm>
            <a:off x="7832753" y="5757706"/>
            <a:ext cx="633892" cy="615332"/>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75000"/>
                  </a:schemeClr>
                </a:solidFill>
                <a:latin typeface="Meiryo UI" panose="020B0604030504040204" pitchFamily="50" charset="-128"/>
                <a:ea typeface="Meiryo UI" panose="020B0604030504040204" pitchFamily="50" charset="-128"/>
              </a:rPr>
              <a:t>絵本</a:t>
            </a:r>
            <a:endParaRPr kumimoji="1"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sp>
        <p:nvSpPr>
          <p:cNvPr id="21" name="角丸四角形 20"/>
          <p:cNvSpPr/>
          <p:nvPr/>
        </p:nvSpPr>
        <p:spPr>
          <a:xfrm>
            <a:off x="8699719" y="5757706"/>
            <a:ext cx="633892" cy="615332"/>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75000"/>
                  </a:schemeClr>
                </a:solidFill>
                <a:latin typeface="Meiryo UI" panose="020B0604030504040204" pitchFamily="50" charset="-128"/>
                <a:ea typeface="Meiryo UI" panose="020B0604030504040204" pitchFamily="50" charset="-128"/>
              </a:rPr>
              <a:t>絵本</a:t>
            </a:r>
            <a:endParaRPr kumimoji="1"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sp>
        <p:nvSpPr>
          <p:cNvPr id="22" name="角丸四角形 21"/>
          <p:cNvSpPr/>
          <p:nvPr/>
        </p:nvSpPr>
        <p:spPr>
          <a:xfrm>
            <a:off x="9518093" y="5757706"/>
            <a:ext cx="633892" cy="615332"/>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75000"/>
                  </a:schemeClr>
                </a:solidFill>
                <a:latin typeface="Meiryo UI" panose="020B0604030504040204" pitchFamily="50" charset="-128"/>
                <a:ea typeface="Meiryo UI" panose="020B0604030504040204" pitchFamily="50" charset="-128"/>
              </a:rPr>
              <a:t>絵本</a:t>
            </a:r>
            <a:endParaRPr kumimoji="1"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sp>
        <p:nvSpPr>
          <p:cNvPr id="23" name="角丸四角形 22"/>
          <p:cNvSpPr/>
          <p:nvPr/>
        </p:nvSpPr>
        <p:spPr>
          <a:xfrm>
            <a:off x="10336467" y="5757706"/>
            <a:ext cx="633892" cy="615332"/>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lumMod val="75000"/>
                  </a:schemeClr>
                </a:solidFill>
                <a:latin typeface="Meiryo UI" panose="020B0604030504040204" pitchFamily="50" charset="-128"/>
                <a:ea typeface="Meiryo UI" panose="020B0604030504040204" pitchFamily="50" charset="-128"/>
              </a:rPr>
              <a:t>絵本</a:t>
            </a:r>
            <a:endParaRPr kumimoji="1"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cxnSp>
        <p:nvCxnSpPr>
          <p:cNvPr id="25" name="直線コネクタ 24"/>
          <p:cNvCxnSpPr>
            <a:stCxn id="12" idx="0"/>
            <a:endCxn id="8" idx="2"/>
          </p:cNvCxnSpPr>
          <p:nvPr/>
        </p:nvCxnSpPr>
        <p:spPr>
          <a:xfrm flipV="1">
            <a:off x="1317387" y="5085174"/>
            <a:ext cx="1069103" cy="672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14" idx="0"/>
            <a:endCxn id="8" idx="2"/>
          </p:cNvCxnSpPr>
          <p:nvPr/>
        </p:nvCxnSpPr>
        <p:spPr>
          <a:xfrm flipH="1" flipV="1">
            <a:off x="2386490" y="5085174"/>
            <a:ext cx="732191" cy="6760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13" idx="0"/>
            <a:endCxn id="11" idx="2"/>
          </p:cNvCxnSpPr>
          <p:nvPr/>
        </p:nvCxnSpPr>
        <p:spPr>
          <a:xfrm flipV="1">
            <a:off x="4029334" y="5085174"/>
            <a:ext cx="812352" cy="672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5" idx="0"/>
            <a:endCxn id="8" idx="2"/>
          </p:cNvCxnSpPr>
          <p:nvPr/>
        </p:nvCxnSpPr>
        <p:spPr>
          <a:xfrm flipV="1">
            <a:off x="2228040" y="5085174"/>
            <a:ext cx="158450" cy="672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14" idx="0"/>
            <a:endCxn id="11" idx="2"/>
          </p:cNvCxnSpPr>
          <p:nvPr/>
        </p:nvCxnSpPr>
        <p:spPr>
          <a:xfrm flipV="1">
            <a:off x="3118681" y="5085174"/>
            <a:ext cx="1723005" cy="6760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16" idx="0"/>
            <a:endCxn id="11" idx="2"/>
          </p:cNvCxnSpPr>
          <p:nvPr/>
        </p:nvCxnSpPr>
        <p:spPr>
          <a:xfrm flipH="1" flipV="1">
            <a:off x="4841686" y="5085174"/>
            <a:ext cx="6022" cy="672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18" idx="0"/>
            <a:endCxn id="10" idx="2"/>
          </p:cNvCxnSpPr>
          <p:nvPr/>
        </p:nvCxnSpPr>
        <p:spPr>
          <a:xfrm flipV="1">
            <a:off x="6512951" y="5137407"/>
            <a:ext cx="827527" cy="62029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19" idx="0"/>
            <a:endCxn id="10" idx="2"/>
          </p:cNvCxnSpPr>
          <p:nvPr/>
        </p:nvCxnSpPr>
        <p:spPr>
          <a:xfrm flipV="1">
            <a:off x="7331325" y="5137407"/>
            <a:ext cx="9153" cy="62029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7" idx="0"/>
            <a:endCxn id="10" idx="2"/>
          </p:cNvCxnSpPr>
          <p:nvPr/>
        </p:nvCxnSpPr>
        <p:spPr>
          <a:xfrm flipV="1">
            <a:off x="5666082" y="5137407"/>
            <a:ext cx="1674396" cy="62029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18" idx="0"/>
            <a:endCxn id="11" idx="2"/>
          </p:cNvCxnSpPr>
          <p:nvPr/>
        </p:nvCxnSpPr>
        <p:spPr>
          <a:xfrm flipH="1" flipV="1">
            <a:off x="4841686" y="5085174"/>
            <a:ext cx="1671265" cy="672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17" idx="0"/>
            <a:endCxn id="11" idx="2"/>
          </p:cNvCxnSpPr>
          <p:nvPr/>
        </p:nvCxnSpPr>
        <p:spPr>
          <a:xfrm flipH="1" flipV="1">
            <a:off x="4841686" y="5085174"/>
            <a:ext cx="824396" cy="672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21" idx="0"/>
            <a:endCxn id="9" idx="2"/>
          </p:cNvCxnSpPr>
          <p:nvPr/>
        </p:nvCxnSpPr>
        <p:spPr>
          <a:xfrm flipV="1">
            <a:off x="9016665" y="5085174"/>
            <a:ext cx="779009" cy="672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13" idx="0"/>
            <a:endCxn id="8" idx="2"/>
          </p:cNvCxnSpPr>
          <p:nvPr/>
        </p:nvCxnSpPr>
        <p:spPr>
          <a:xfrm flipH="1" flipV="1">
            <a:off x="2386490" y="5085174"/>
            <a:ext cx="1642844" cy="672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22" idx="0"/>
            <a:endCxn id="9" idx="2"/>
          </p:cNvCxnSpPr>
          <p:nvPr/>
        </p:nvCxnSpPr>
        <p:spPr>
          <a:xfrm flipH="1" flipV="1">
            <a:off x="9795674" y="5085174"/>
            <a:ext cx="39365" cy="672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stCxn id="20" idx="0"/>
            <a:endCxn id="10" idx="2"/>
          </p:cNvCxnSpPr>
          <p:nvPr/>
        </p:nvCxnSpPr>
        <p:spPr>
          <a:xfrm flipH="1" flipV="1">
            <a:off x="7340478" y="5137407"/>
            <a:ext cx="809221" cy="62029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23" idx="0"/>
            <a:endCxn id="9" idx="2"/>
          </p:cNvCxnSpPr>
          <p:nvPr/>
        </p:nvCxnSpPr>
        <p:spPr>
          <a:xfrm flipH="1" flipV="1">
            <a:off x="9795674" y="5085174"/>
            <a:ext cx="857739" cy="672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a:stCxn id="9" idx="2"/>
            <a:endCxn id="20" idx="0"/>
          </p:cNvCxnSpPr>
          <p:nvPr/>
        </p:nvCxnSpPr>
        <p:spPr>
          <a:xfrm flipH="1">
            <a:off x="8149699" y="5085174"/>
            <a:ext cx="1645975" cy="672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a:stCxn id="9" idx="2"/>
            <a:endCxn id="19" idx="0"/>
          </p:cNvCxnSpPr>
          <p:nvPr/>
        </p:nvCxnSpPr>
        <p:spPr>
          <a:xfrm flipH="1">
            <a:off x="7331325" y="5085174"/>
            <a:ext cx="2464349" cy="672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16" idx="0"/>
            <a:endCxn id="10" idx="2"/>
          </p:cNvCxnSpPr>
          <p:nvPr/>
        </p:nvCxnSpPr>
        <p:spPr>
          <a:xfrm flipV="1">
            <a:off x="4847708" y="5137407"/>
            <a:ext cx="2492770" cy="62029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a:stCxn id="22" idx="0"/>
            <a:endCxn id="10" idx="2"/>
          </p:cNvCxnSpPr>
          <p:nvPr/>
        </p:nvCxnSpPr>
        <p:spPr>
          <a:xfrm flipH="1" flipV="1">
            <a:off x="7340478" y="5137407"/>
            <a:ext cx="2494561" cy="62029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21" idx="0"/>
            <a:endCxn id="10" idx="2"/>
          </p:cNvCxnSpPr>
          <p:nvPr/>
        </p:nvCxnSpPr>
        <p:spPr>
          <a:xfrm flipH="1" flipV="1">
            <a:off x="7340478" y="5137407"/>
            <a:ext cx="1676187" cy="62029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355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4514" y="262191"/>
            <a:ext cx="6146238" cy="830997"/>
          </a:xfrm>
          <a:prstGeom prst="rect">
            <a:avLst/>
          </a:prstGeom>
        </p:spPr>
        <p:txBody>
          <a:bodyPr wrap="square">
            <a:spAutoFit/>
          </a:bodyPr>
          <a:lstStyle/>
          <a:p>
            <a:r>
              <a:rPr lang="ja-JP" altLang="ja-JP" sz="4800" b="1" dirty="0">
                <a:latin typeface="Meiryo UI" panose="020B0604030504040204" pitchFamily="50" charset="-128"/>
                <a:ea typeface="Meiryo UI" panose="020B0604030504040204" pitchFamily="50" charset="-128"/>
              </a:rPr>
              <a:t>４．アプリの基本</a:t>
            </a:r>
            <a:r>
              <a:rPr lang="ja-JP" altLang="ja-JP" sz="4800" b="1" dirty="0" smtClean="0">
                <a:latin typeface="Meiryo UI" panose="020B0604030504040204" pitchFamily="50" charset="-128"/>
                <a:ea typeface="Meiryo UI" panose="020B0604030504040204" pitchFamily="50" charset="-128"/>
              </a:rPr>
              <a:t>性能</a:t>
            </a:r>
            <a:endParaRPr lang="ja-JP" altLang="ja-JP" sz="4800" dirty="0">
              <a:latin typeface="Meiryo UI" panose="020B0604030504040204" pitchFamily="50" charset="-128"/>
              <a:ea typeface="Meiryo UI" panose="020B0604030504040204" pitchFamily="50" charset="-128"/>
            </a:endParaRPr>
          </a:p>
        </p:txBody>
      </p:sp>
      <p:sp>
        <p:nvSpPr>
          <p:cNvPr id="7" name="正方形/長方形 6"/>
          <p:cNvSpPr/>
          <p:nvPr/>
        </p:nvSpPr>
        <p:spPr>
          <a:xfrm>
            <a:off x="658168" y="1394136"/>
            <a:ext cx="8107763" cy="584775"/>
          </a:xfrm>
          <a:prstGeom prst="rect">
            <a:avLst/>
          </a:prstGeom>
        </p:spPr>
        <p:txBody>
          <a:bodyPr wrap="square">
            <a:spAutoFit/>
          </a:bodyPr>
          <a:lstStyle/>
          <a:p>
            <a:pPr lvl="0"/>
            <a:r>
              <a:rPr lang="ja-JP" altLang="en-US" sz="3200" dirty="0" smtClean="0"/>
              <a:t>②</a:t>
            </a:r>
            <a:r>
              <a:rPr lang="ja-JP" altLang="ja-JP" sz="3200" dirty="0" smtClean="0"/>
              <a:t>絵本</a:t>
            </a:r>
            <a:r>
              <a:rPr lang="ja-JP" altLang="ja-JP" sz="3200" dirty="0"/>
              <a:t>の読み聞かせ状況の</a:t>
            </a:r>
            <a:r>
              <a:rPr lang="ja-JP" altLang="ja-JP" sz="3200" dirty="0" smtClean="0"/>
              <a:t>記録</a:t>
            </a:r>
            <a:endParaRPr lang="ja-JP" altLang="ja-JP" sz="3200" dirty="0"/>
          </a:p>
        </p:txBody>
      </p:sp>
      <p:sp>
        <p:nvSpPr>
          <p:cNvPr id="8" name="正方形/長方形 7"/>
          <p:cNvSpPr/>
          <p:nvPr/>
        </p:nvSpPr>
        <p:spPr>
          <a:xfrm>
            <a:off x="749854" y="2245012"/>
            <a:ext cx="5262757" cy="2092881"/>
          </a:xfrm>
          <a:prstGeom prst="rect">
            <a:avLst/>
          </a:prstGeom>
        </p:spPr>
        <p:txBody>
          <a:bodyPr wrap="square">
            <a:spAutoFit/>
          </a:bodyPr>
          <a:lstStyle/>
          <a:p>
            <a:pPr lvl="0"/>
            <a:r>
              <a:rPr lang="ja-JP" altLang="ja-JP" sz="2800" dirty="0" smtClean="0">
                <a:latin typeface="Meiryo UI" panose="020B0604030504040204" pitchFamily="50" charset="-128"/>
                <a:ea typeface="Meiryo UI" panose="020B0604030504040204" pitchFamily="50" charset="-128"/>
              </a:rPr>
              <a:t>絵本</a:t>
            </a:r>
            <a:r>
              <a:rPr lang="ja-JP" altLang="ja-JP" sz="2800" dirty="0">
                <a:latin typeface="Meiryo UI" panose="020B0604030504040204" pitchFamily="50" charset="-128"/>
                <a:ea typeface="Meiryo UI" panose="020B0604030504040204" pitchFamily="50" charset="-128"/>
              </a:rPr>
              <a:t>を読んだ</a:t>
            </a:r>
            <a:r>
              <a:rPr lang="ja-JP" altLang="ja-JP" sz="2800" dirty="0" smtClean="0">
                <a:latin typeface="Meiryo UI" panose="020B0604030504040204" pitchFamily="50" charset="-128"/>
                <a:ea typeface="Meiryo UI" panose="020B0604030504040204" pitchFamily="50" charset="-128"/>
              </a:rPr>
              <a:t>後</a:t>
            </a:r>
            <a:r>
              <a:rPr lang="ja-JP" altLang="en-US" sz="2800" dirty="0" smtClean="0">
                <a:latin typeface="Meiryo UI" panose="020B0604030504040204" pitchFamily="50" charset="-128"/>
                <a:ea typeface="Meiryo UI" panose="020B0604030504040204" pitchFamily="50" charset="-128"/>
              </a:rPr>
              <a:t>、</a:t>
            </a:r>
            <a:r>
              <a:rPr lang="ja-JP" altLang="ja-JP" sz="2800" dirty="0" smtClean="0">
                <a:latin typeface="Meiryo UI" panose="020B0604030504040204" pitchFamily="50" charset="-128"/>
                <a:ea typeface="Meiryo UI" panose="020B0604030504040204" pitchFamily="50" charset="-128"/>
              </a:rPr>
              <a:t>絵本</a:t>
            </a:r>
            <a:r>
              <a:rPr lang="ja-JP" altLang="ja-JP" sz="2800" dirty="0">
                <a:latin typeface="Meiryo UI" panose="020B0604030504040204" pitchFamily="50" charset="-128"/>
                <a:ea typeface="Meiryo UI" panose="020B0604030504040204" pitchFamily="50" charset="-128"/>
              </a:rPr>
              <a:t>の一次元バーコードをスマートフォンで読み込むことで、本のタイトル・作者・読んだ日を登録する。</a:t>
            </a:r>
          </a:p>
          <a:p>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バーコード対応していないものは入力していただく</a:t>
            </a:r>
            <a:r>
              <a:rPr lang="en-US" altLang="ja-JP" dirty="0" smtClean="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p:txBody>
      </p:sp>
      <p:sp>
        <p:nvSpPr>
          <p:cNvPr id="9" name="正方形/長方形 8"/>
          <p:cNvSpPr/>
          <p:nvPr/>
        </p:nvSpPr>
        <p:spPr>
          <a:xfrm>
            <a:off x="6511519" y="5294486"/>
            <a:ext cx="4806335" cy="954107"/>
          </a:xfrm>
          <a:prstGeom prst="rect">
            <a:avLst/>
          </a:prstGeom>
        </p:spPr>
        <p:txBody>
          <a:bodyPr wrap="square">
            <a:spAutoFit/>
          </a:bodyPr>
          <a:lstStyle/>
          <a:p>
            <a:r>
              <a:rPr lang="en-US" altLang="ja-JP" sz="2800" dirty="0" smtClean="0">
                <a:latin typeface="Meiryo UI" panose="020B0604030504040204" pitchFamily="50" charset="-128"/>
                <a:ea typeface="Meiryo UI" panose="020B0604030504040204" pitchFamily="50" charset="-128"/>
              </a:rPr>
              <a:t>150</a:t>
            </a:r>
            <a:r>
              <a:rPr lang="ja-JP" altLang="ja-JP" sz="2800" dirty="0">
                <a:latin typeface="Meiryo UI" panose="020B0604030504040204" pitchFamily="50" charset="-128"/>
                <a:ea typeface="Meiryo UI" panose="020B0604030504040204" pitchFamily="50" charset="-128"/>
              </a:rPr>
              <a:t>字程度のコメントを付け加えることも可能とする。</a:t>
            </a:r>
          </a:p>
        </p:txBody>
      </p:sp>
      <p:sp>
        <p:nvSpPr>
          <p:cNvPr id="10" name="正方形/長方形 9"/>
          <p:cNvSpPr/>
          <p:nvPr/>
        </p:nvSpPr>
        <p:spPr>
          <a:xfrm>
            <a:off x="912771" y="5010240"/>
            <a:ext cx="4970269" cy="1384995"/>
          </a:xfrm>
          <a:prstGeom prst="rect">
            <a:avLst/>
          </a:prstGeom>
        </p:spPr>
        <p:txBody>
          <a:bodyPr wrap="square">
            <a:spAutoFit/>
          </a:bodyPr>
          <a:lstStyle/>
          <a:p>
            <a:r>
              <a:rPr lang="ja-JP" altLang="ja-JP" sz="2800" dirty="0" smtClean="0">
                <a:latin typeface="Meiryo UI" panose="020B0604030504040204" pitchFamily="50" charset="-128"/>
                <a:ea typeface="Meiryo UI" panose="020B0604030504040204" pitchFamily="50" charset="-128"/>
              </a:rPr>
              <a:t>その</a:t>
            </a:r>
            <a:r>
              <a:rPr lang="ja-JP" altLang="ja-JP" sz="2800" dirty="0">
                <a:latin typeface="Meiryo UI" panose="020B0604030504040204" pitchFamily="50" charset="-128"/>
                <a:ea typeface="Meiryo UI" panose="020B0604030504040204" pitchFamily="50" charset="-128"/>
              </a:rPr>
              <a:t>タイミングでカメラが時間制限付きで起動し、読み聞かせた後の子供の顔を撮影・登録できる</a:t>
            </a:r>
            <a:r>
              <a:rPr lang="ja-JP" altLang="ja-JP" sz="2800" dirty="0" smtClean="0">
                <a:latin typeface="Meiryo UI" panose="020B0604030504040204" pitchFamily="50" charset="-128"/>
                <a:ea typeface="Meiryo UI" panose="020B0604030504040204" pitchFamily="50" charset="-128"/>
              </a:rPr>
              <a:t>。</a:t>
            </a:r>
            <a:endParaRPr lang="ja-JP" altLang="ja-JP" sz="28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7173" y="2314364"/>
            <a:ext cx="4331882" cy="2887922"/>
          </a:xfrm>
          <a:prstGeom prst="rect">
            <a:avLst/>
          </a:prstGeom>
        </p:spPr>
      </p:pic>
      <p:sp>
        <p:nvSpPr>
          <p:cNvPr id="13" name="下矢印 12"/>
          <p:cNvSpPr/>
          <p:nvPr/>
        </p:nvSpPr>
        <p:spPr>
          <a:xfrm>
            <a:off x="2734570" y="4337893"/>
            <a:ext cx="1293962" cy="542957"/>
          </a:xfrm>
          <a:prstGeom prst="downArrow">
            <a:avLst>
              <a:gd name="adj1" fmla="val 7133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5549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4514" y="262191"/>
            <a:ext cx="6146238" cy="830997"/>
          </a:xfrm>
          <a:prstGeom prst="rect">
            <a:avLst/>
          </a:prstGeom>
        </p:spPr>
        <p:txBody>
          <a:bodyPr wrap="square">
            <a:spAutoFit/>
          </a:bodyPr>
          <a:lstStyle/>
          <a:p>
            <a:r>
              <a:rPr lang="ja-JP" altLang="ja-JP" sz="4800" b="1" dirty="0">
                <a:latin typeface="Meiryo UI" panose="020B0604030504040204" pitchFamily="50" charset="-128"/>
                <a:ea typeface="Meiryo UI" panose="020B0604030504040204" pitchFamily="50" charset="-128"/>
              </a:rPr>
              <a:t>４．アプリの基本</a:t>
            </a:r>
            <a:r>
              <a:rPr lang="ja-JP" altLang="ja-JP" sz="4800" b="1" dirty="0" smtClean="0">
                <a:latin typeface="Meiryo UI" panose="020B0604030504040204" pitchFamily="50" charset="-128"/>
                <a:ea typeface="Meiryo UI" panose="020B0604030504040204" pitchFamily="50" charset="-128"/>
              </a:rPr>
              <a:t>性能</a:t>
            </a:r>
            <a:endParaRPr lang="ja-JP" altLang="ja-JP" sz="4800" dirty="0">
              <a:latin typeface="Meiryo UI" panose="020B0604030504040204" pitchFamily="50" charset="-128"/>
              <a:ea typeface="Meiryo UI" panose="020B0604030504040204" pitchFamily="50" charset="-128"/>
            </a:endParaRPr>
          </a:p>
        </p:txBody>
      </p:sp>
      <p:sp>
        <p:nvSpPr>
          <p:cNvPr id="4" name="正方形/長方形 3"/>
          <p:cNvSpPr/>
          <p:nvPr/>
        </p:nvSpPr>
        <p:spPr>
          <a:xfrm>
            <a:off x="1170633" y="2120313"/>
            <a:ext cx="9602873" cy="1077218"/>
          </a:xfrm>
          <a:prstGeom prst="rect">
            <a:avLst/>
          </a:prstGeom>
        </p:spPr>
        <p:txBody>
          <a:bodyPr wrap="square">
            <a:spAutoFit/>
          </a:bodyPr>
          <a:lstStyle/>
          <a:p>
            <a:pPr lvl="0"/>
            <a:r>
              <a:rPr lang="ja-JP" altLang="ja-JP" sz="3200" dirty="0" smtClean="0">
                <a:latin typeface="Meiryo UI" panose="020B0604030504040204" pitchFamily="50" charset="-128"/>
                <a:ea typeface="Meiryo UI" panose="020B0604030504040204" pitchFamily="50" charset="-128"/>
              </a:rPr>
              <a:t>子供</a:t>
            </a:r>
            <a:r>
              <a:rPr lang="ja-JP" altLang="ja-JP" sz="3200" dirty="0">
                <a:latin typeface="Meiryo UI" panose="020B0604030504040204" pitchFamily="50" charset="-128"/>
                <a:ea typeface="Meiryo UI" panose="020B0604030504040204" pitchFamily="50" charset="-128"/>
              </a:rPr>
              <a:t>の年齢・絵本の内容等を考慮し、どう読み聞かせたらよいか？というアドバイスをする</a:t>
            </a:r>
            <a:r>
              <a:rPr lang="ja-JP" altLang="ja-JP" sz="3200" dirty="0" smtClean="0">
                <a:latin typeface="Meiryo UI" panose="020B0604030504040204" pitchFamily="50" charset="-128"/>
                <a:ea typeface="Meiryo UI" panose="020B0604030504040204" pitchFamily="50" charset="-128"/>
              </a:rPr>
              <a:t>。</a:t>
            </a:r>
            <a:endParaRPr lang="ja-JP" altLang="ja-JP" sz="3600" dirty="0">
              <a:latin typeface="Meiryo UI" panose="020B0604030504040204" pitchFamily="50" charset="-128"/>
              <a:ea typeface="Meiryo UI" panose="020B0604030504040204" pitchFamily="50" charset="-128"/>
            </a:endParaRPr>
          </a:p>
        </p:txBody>
      </p:sp>
      <p:sp>
        <p:nvSpPr>
          <p:cNvPr id="6" name="正方形/長方形 5"/>
          <p:cNvSpPr/>
          <p:nvPr/>
        </p:nvSpPr>
        <p:spPr>
          <a:xfrm>
            <a:off x="1010698" y="1460361"/>
            <a:ext cx="3444074" cy="584775"/>
          </a:xfrm>
          <a:prstGeom prst="rect">
            <a:avLst/>
          </a:prstGeom>
        </p:spPr>
        <p:txBody>
          <a:bodyPr wrap="square">
            <a:spAutoFit/>
          </a:bodyPr>
          <a:lstStyle/>
          <a:p>
            <a:r>
              <a:rPr lang="ja-JP" altLang="en-US" sz="3200" dirty="0" smtClean="0">
                <a:latin typeface="Meiryo UI" panose="020B0604030504040204" pitchFamily="50" charset="-128"/>
                <a:ea typeface="Meiryo UI" panose="020B0604030504040204" pitchFamily="50" charset="-128"/>
              </a:rPr>
              <a:t>③</a:t>
            </a:r>
            <a:r>
              <a:rPr lang="ja-JP" altLang="ja-JP" sz="3200" dirty="0" smtClean="0">
                <a:latin typeface="Meiryo UI" panose="020B0604030504040204" pitchFamily="50" charset="-128"/>
                <a:ea typeface="Meiryo UI" panose="020B0604030504040204" pitchFamily="50" charset="-128"/>
              </a:rPr>
              <a:t>読み</a:t>
            </a:r>
            <a:r>
              <a:rPr lang="ja-JP" altLang="ja-JP" sz="3200" dirty="0">
                <a:latin typeface="Meiryo UI" panose="020B0604030504040204" pitchFamily="50" charset="-128"/>
                <a:ea typeface="Meiryo UI" panose="020B0604030504040204" pitchFamily="50" charset="-128"/>
              </a:rPr>
              <a:t>聞かせ</a:t>
            </a:r>
            <a:r>
              <a:rPr lang="ja-JP" altLang="ja-JP" sz="3200" dirty="0" smtClean="0">
                <a:latin typeface="Meiryo UI" panose="020B0604030504040204" pitchFamily="50" charset="-128"/>
                <a:ea typeface="Meiryo UI" panose="020B0604030504040204" pitchFamily="50" charset="-128"/>
              </a:rPr>
              <a:t>指南</a:t>
            </a:r>
            <a:endParaRPr lang="ja-JP" altLang="ja-JP" sz="3200" dirty="0">
              <a:latin typeface="Meiryo UI" panose="020B0604030504040204" pitchFamily="50" charset="-128"/>
              <a:ea typeface="Meiryo UI" panose="020B0604030504040204" pitchFamily="50" charset="-128"/>
            </a:endParaRPr>
          </a:p>
        </p:txBody>
      </p:sp>
      <p:sp>
        <p:nvSpPr>
          <p:cNvPr id="7" name="正方形/長方形 6"/>
          <p:cNvSpPr/>
          <p:nvPr/>
        </p:nvSpPr>
        <p:spPr>
          <a:xfrm>
            <a:off x="1110248" y="3797214"/>
            <a:ext cx="9993085" cy="1815882"/>
          </a:xfrm>
          <a:prstGeom prst="rect">
            <a:avLst/>
          </a:prstGeom>
        </p:spPr>
        <p:txBody>
          <a:bodyPr wrap="square">
            <a:spAutoFit/>
          </a:bodyPr>
          <a:lstStyle/>
          <a:p>
            <a:r>
              <a:rPr lang="ja-JP" altLang="ja-JP" sz="2800" dirty="0" smtClean="0">
                <a:latin typeface="Meiryo UI" panose="020B0604030504040204" pitchFamily="50" charset="-128"/>
                <a:ea typeface="Meiryo UI" panose="020B0604030504040204" pitchFamily="50" charset="-128"/>
              </a:rPr>
              <a:t>絵本</a:t>
            </a:r>
            <a:r>
              <a:rPr lang="ja-JP" altLang="ja-JP" sz="2800" dirty="0">
                <a:latin typeface="Meiryo UI" panose="020B0604030504040204" pitchFamily="50" charset="-128"/>
                <a:ea typeface="Meiryo UI" panose="020B0604030504040204" pitchFamily="50" charset="-128"/>
              </a:rPr>
              <a:t>の一次バーコードを</a:t>
            </a:r>
            <a:r>
              <a:rPr lang="ja-JP" altLang="ja-JP" sz="2800" dirty="0" smtClean="0">
                <a:latin typeface="Meiryo UI" panose="020B0604030504040204" pitchFamily="50" charset="-128"/>
                <a:ea typeface="Meiryo UI" panose="020B0604030504040204" pitchFamily="50" charset="-128"/>
              </a:rPr>
              <a:t>読み取り</a:t>
            </a:r>
            <a:r>
              <a:rPr lang="ja-JP" altLang="en-US" sz="2800" dirty="0" smtClean="0">
                <a:latin typeface="Meiryo UI" panose="020B0604030504040204" pitchFamily="50" charset="-128"/>
                <a:ea typeface="Meiryo UI" panose="020B0604030504040204" pitchFamily="50" charset="-128"/>
              </a:rPr>
              <a:t>、</a:t>
            </a:r>
            <a:r>
              <a:rPr lang="ja-JP" altLang="ja-JP" sz="2800" dirty="0" smtClean="0">
                <a:latin typeface="Meiryo UI" panose="020B0604030504040204" pitchFamily="50" charset="-128"/>
                <a:ea typeface="Meiryo UI" panose="020B0604030504040204" pitchFamily="50" charset="-128"/>
              </a:rPr>
              <a:t>対象</a:t>
            </a:r>
            <a:r>
              <a:rPr lang="ja-JP" altLang="ja-JP" sz="2800" dirty="0">
                <a:latin typeface="Meiryo UI" panose="020B0604030504040204" pitchFamily="50" charset="-128"/>
                <a:ea typeface="Meiryo UI" panose="020B0604030504040204" pitchFamily="50" charset="-128"/>
              </a:rPr>
              <a:t>の子供の年齢を入力すると、１ページあたりの文字数や子供の年齢による理解度</a:t>
            </a:r>
            <a:r>
              <a:rPr lang="ja-JP" altLang="ja-JP" sz="2800" dirty="0" smtClean="0">
                <a:latin typeface="Meiryo UI" panose="020B0604030504040204" pitchFamily="50" charset="-128"/>
                <a:ea typeface="Meiryo UI" panose="020B0604030504040204" pitchFamily="50" charset="-128"/>
              </a:rPr>
              <a:t>（</a:t>
            </a:r>
            <a:r>
              <a:rPr lang="en-US" altLang="ja-JP" sz="2800" dirty="0" smtClean="0">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1</a:t>
            </a:r>
            <a:r>
              <a:rPr lang="ja-JP" altLang="ja-JP" sz="2800" dirty="0" smtClean="0">
                <a:latin typeface="Meiryo UI" panose="020B0604030504040204" pitchFamily="50" charset="-128"/>
                <a:ea typeface="Meiryo UI" panose="020B0604030504040204" pitchFamily="50" charset="-128"/>
              </a:rPr>
              <a:t>）</a:t>
            </a:r>
            <a:r>
              <a:rPr lang="ja-JP" altLang="ja-JP" sz="2800" dirty="0">
                <a:latin typeface="Meiryo UI" panose="020B0604030504040204" pitchFamily="50" charset="-128"/>
                <a:ea typeface="Meiryo UI" panose="020B0604030504040204" pitchFamily="50" charset="-128"/>
              </a:rPr>
              <a:t>から、絵本の読み聞かせスピード・ページをめくる速度などをタイマー表示しながらアドバイスしてくれる</a:t>
            </a:r>
            <a:r>
              <a:rPr lang="ja-JP" altLang="ja-JP" sz="2800" dirty="0" smtClean="0">
                <a:latin typeface="Meiryo UI" panose="020B0604030504040204" pitchFamily="50" charset="-128"/>
                <a:ea typeface="Meiryo UI" panose="020B0604030504040204" pitchFamily="50" charset="-128"/>
              </a:rPr>
              <a:t>。</a:t>
            </a:r>
            <a:endParaRPr lang="ja-JP" altLang="ja-JP" sz="3200" dirty="0">
              <a:latin typeface="Meiryo UI" panose="020B0604030504040204" pitchFamily="50" charset="-128"/>
              <a:ea typeface="Meiryo UI" panose="020B0604030504040204" pitchFamily="50" charset="-128"/>
            </a:endParaRPr>
          </a:p>
        </p:txBody>
      </p:sp>
      <p:sp>
        <p:nvSpPr>
          <p:cNvPr id="8" name="正方形/長方形 7"/>
          <p:cNvSpPr/>
          <p:nvPr/>
        </p:nvSpPr>
        <p:spPr>
          <a:xfrm>
            <a:off x="1170632" y="5710995"/>
            <a:ext cx="9500415"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rPr>
              <a:t>色</a:t>
            </a:r>
            <a:r>
              <a:rPr lang="ja-JP" altLang="ja-JP" dirty="0">
                <a:latin typeface="Meiryo UI" panose="020B0604030504040204" pitchFamily="50" charset="-128"/>
                <a:ea typeface="Meiryo UI" panose="020B0604030504040204" pitchFamily="50" charset="-128"/>
              </a:rPr>
              <a:t>・形による認識の度合い、関心の方向性等は年齢によって段階を経ていくことが知られて</a:t>
            </a:r>
            <a:r>
              <a:rPr lang="ja-JP" altLang="ja-JP" dirty="0" smtClean="0">
                <a:latin typeface="Meiryo UI" panose="020B0604030504040204" pitchFamily="50" charset="-128"/>
                <a:ea typeface="Meiryo UI" panose="020B0604030504040204" pitchFamily="50" charset="-128"/>
              </a:rPr>
              <a:t>いる</a:t>
            </a:r>
            <a:endParaRPr lang="ja-JP"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014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4514" y="262191"/>
            <a:ext cx="6146238" cy="830997"/>
          </a:xfrm>
          <a:prstGeom prst="rect">
            <a:avLst/>
          </a:prstGeom>
        </p:spPr>
        <p:txBody>
          <a:bodyPr wrap="square">
            <a:spAutoFit/>
          </a:bodyPr>
          <a:lstStyle/>
          <a:p>
            <a:r>
              <a:rPr lang="ja-JP" altLang="ja-JP" sz="4800" b="1" dirty="0">
                <a:latin typeface="Meiryo UI" panose="020B0604030504040204" pitchFamily="50" charset="-128"/>
                <a:ea typeface="Meiryo UI" panose="020B0604030504040204" pitchFamily="50" charset="-128"/>
              </a:rPr>
              <a:t>４．アプリの基本</a:t>
            </a:r>
            <a:r>
              <a:rPr lang="ja-JP" altLang="ja-JP" sz="4800" b="1" dirty="0" smtClean="0">
                <a:latin typeface="Meiryo UI" panose="020B0604030504040204" pitchFamily="50" charset="-128"/>
                <a:ea typeface="Meiryo UI" panose="020B0604030504040204" pitchFamily="50" charset="-128"/>
              </a:rPr>
              <a:t>性能</a:t>
            </a:r>
            <a:endParaRPr lang="ja-JP" altLang="ja-JP" sz="4800" dirty="0">
              <a:latin typeface="Meiryo UI" panose="020B0604030504040204" pitchFamily="50" charset="-128"/>
              <a:ea typeface="Meiryo UI" panose="020B0604030504040204" pitchFamily="50" charset="-128"/>
            </a:endParaRPr>
          </a:p>
        </p:txBody>
      </p:sp>
      <p:sp>
        <p:nvSpPr>
          <p:cNvPr id="6" name="正方形/長方形 5"/>
          <p:cNvSpPr/>
          <p:nvPr/>
        </p:nvSpPr>
        <p:spPr>
          <a:xfrm>
            <a:off x="582806" y="1440946"/>
            <a:ext cx="9455498" cy="584775"/>
          </a:xfrm>
          <a:prstGeom prst="rect">
            <a:avLst/>
          </a:prstGeom>
        </p:spPr>
        <p:txBody>
          <a:bodyPr wrap="square">
            <a:spAutoFit/>
          </a:bodyPr>
          <a:lstStyle/>
          <a:p>
            <a:pPr lvl="0"/>
            <a:r>
              <a:rPr lang="ja-JP" altLang="en-US" sz="3200" dirty="0" smtClean="0">
                <a:latin typeface="Meiryo UI" panose="020B0604030504040204" pitchFamily="50" charset="-128"/>
                <a:ea typeface="Meiryo UI" panose="020B0604030504040204" pitchFamily="50" charset="-128"/>
              </a:rPr>
              <a:t>④</a:t>
            </a:r>
            <a:r>
              <a:rPr lang="ja-JP" altLang="ja-JP" sz="3200" dirty="0" smtClean="0">
                <a:latin typeface="Meiryo UI" panose="020B0604030504040204" pitchFamily="50" charset="-128"/>
                <a:ea typeface="Meiryo UI" panose="020B0604030504040204" pitchFamily="50" charset="-128"/>
              </a:rPr>
              <a:t>絵本</a:t>
            </a:r>
            <a:r>
              <a:rPr lang="ja-JP" altLang="ja-JP" sz="3200" dirty="0">
                <a:latin typeface="Meiryo UI" panose="020B0604030504040204" pitchFamily="50" charset="-128"/>
                <a:ea typeface="Meiryo UI" panose="020B0604030504040204" pitchFamily="50" charset="-128"/>
              </a:rPr>
              <a:t>の読み聞かせ記録の成長を促す</a:t>
            </a:r>
            <a:r>
              <a:rPr lang="ja-JP" altLang="ja-JP" sz="3200" dirty="0" smtClean="0">
                <a:latin typeface="Meiryo UI" panose="020B0604030504040204" pitchFamily="50" charset="-128"/>
                <a:ea typeface="Meiryo UI" panose="020B0604030504040204" pitchFamily="50" charset="-128"/>
              </a:rPr>
              <a:t>仕組み</a:t>
            </a:r>
            <a:r>
              <a:rPr lang="ja-JP" altLang="en-US" sz="3200" dirty="0">
                <a:latin typeface="Meiryo UI" panose="020B0604030504040204" pitchFamily="50" charset="-128"/>
                <a:ea typeface="Meiryo UI" panose="020B0604030504040204" pitchFamily="50" charset="-128"/>
              </a:rPr>
              <a:t>　</a:t>
            </a:r>
            <a:r>
              <a:rPr lang="ja-JP" altLang="en-US" sz="3200" dirty="0" smtClean="0">
                <a:latin typeface="Meiryo UI" panose="020B0604030504040204" pitchFamily="50" charset="-128"/>
                <a:ea typeface="Meiryo UI" panose="020B0604030504040204" pitchFamily="50" charset="-128"/>
              </a:rPr>
              <a:t>その１</a:t>
            </a:r>
            <a:endParaRPr lang="ja-JP" altLang="ja-JP" sz="3200" dirty="0">
              <a:latin typeface="Meiryo UI" panose="020B0604030504040204" pitchFamily="50" charset="-128"/>
              <a:ea typeface="Meiryo UI" panose="020B0604030504040204" pitchFamily="50" charset="-128"/>
            </a:endParaRPr>
          </a:p>
        </p:txBody>
      </p:sp>
      <p:sp>
        <p:nvSpPr>
          <p:cNvPr id="5" name="正方形/長方形 4"/>
          <p:cNvSpPr/>
          <p:nvPr/>
        </p:nvSpPr>
        <p:spPr>
          <a:xfrm>
            <a:off x="429775" y="2454991"/>
            <a:ext cx="3871127" cy="1384995"/>
          </a:xfrm>
          <a:prstGeom prst="rect">
            <a:avLst/>
          </a:prstGeom>
        </p:spPr>
        <p:txBody>
          <a:bodyPr wrap="square">
            <a:spAutoFit/>
          </a:bodyPr>
          <a:lstStyle/>
          <a:p>
            <a:r>
              <a:rPr lang="ja-JP" altLang="ja-JP" sz="2800" dirty="0" smtClean="0">
                <a:latin typeface="Meiryo UI" panose="020B0604030504040204" pitchFamily="50" charset="-128"/>
                <a:ea typeface="Meiryo UI" panose="020B0604030504040204" pitchFamily="50" charset="-128"/>
              </a:rPr>
              <a:t>本</a:t>
            </a:r>
            <a:r>
              <a:rPr lang="ja-JP" altLang="ja-JP" sz="2800" dirty="0">
                <a:latin typeface="Meiryo UI" panose="020B0604030504040204" pitchFamily="50" charset="-128"/>
                <a:ea typeface="Meiryo UI" panose="020B0604030504040204" pitchFamily="50" charset="-128"/>
              </a:rPr>
              <a:t>の表紙を木の葉に見たて</a:t>
            </a:r>
            <a:r>
              <a:rPr lang="ja-JP" altLang="ja-JP"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絵</a:t>
            </a:r>
            <a:r>
              <a:rPr lang="ja-JP" altLang="ja-JP" sz="2800" dirty="0" smtClean="0">
                <a:latin typeface="Meiryo UI" panose="020B0604030504040204" pitchFamily="50" charset="-128"/>
                <a:ea typeface="Meiryo UI" panose="020B0604030504040204" pitchFamily="50" charset="-128"/>
              </a:rPr>
              <a:t>本</a:t>
            </a:r>
            <a:r>
              <a:rPr lang="ja-JP" altLang="ja-JP" sz="2800" dirty="0">
                <a:latin typeface="Meiryo UI" panose="020B0604030504040204" pitchFamily="50" charset="-128"/>
                <a:ea typeface="Meiryo UI" panose="020B0604030504040204" pitchFamily="50" charset="-128"/>
              </a:rPr>
              <a:t>を登録するごとに「本の木」は成長する</a:t>
            </a:r>
            <a:r>
              <a:rPr lang="ja-JP" altLang="ja-JP" sz="2800" dirty="0" smtClean="0">
                <a:latin typeface="Meiryo UI" panose="020B0604030504040204" pitchFamily="50" charset="-128"/>
                <a:ea typeface="Meiryo UI" panose="020B0604030504040204" pitchFamily="50" charset="-128"/>
              </a:rPr>
              <a:t>。</a:t>
            </a:r>
            <a:endParaRPr lang="ja-JP" altLang="ja-JP" sz="2800" dirty="0">
              <a:latin typeface="Meiryo UI" panose="020B0604030504040204" pitchFamily="50" charset="-128"/>
              <a:ea typeface="Meiryo UI" panose="020B0604030504040204" pitchFamily="50" charset="-128"/>
            </a:endParaRPr>
          </a:p>
        </p:txBody>
      </p:sp>
      <p:sp>
        <p:nvSpPr>
          <p:cNvPr id="7" name="正方形/長方形 6"/>
          <p:cNvSpPr/>
          <p:nvPr/>
        </p:nvSpPr>
        <p:spPr>
          <a:xfrm>
            <a:off x="4285062" y="5103267"/>
            <a:ext cx="3109188" cy="523220"/>
          </a:xfrm>
          <a:prstGeom prst="rect">
            <a:avLst/>
          </a:prstGeom>
        </p:spPr>
        <p:txBody>
          <a:bodyPr wrap="square">
            <a:spAutoFit/>
          </a:bodyPr>
          <a:lstStyle/>
          <a:p>
            <a:r>
              <a:rPr lang="ja-JP" altLang="ja-JP" sz="1400" dirty="0" smtClean="0">
                <a:latin typeface="Meiryo UI" panose="020B0604030504040204" pitchFamily="50" charset="-128"/>
                <a:ea typeface="Meiryo UI" panose="020B0604030504040204" pitchFamily="50" charset="-128"/>
              </a:rPr>
              <a:t>グラフィカル</a:t>
            </a:r>
            <a:r>
              <a:rPr lang="ja-JP" altLang="ja-JP" sz="1400" dirty="0">
                <a:latin typeface="Meiryo UI" panose="020B0604030504040204" pitchFamily="50" charset="-128"/>
                <a:ea typeface="Meiryo UI" panose="020B0604030504040204" pitchFamily="50" charset="-128"/>
              </a:rPr>
              <a:t>な本の表紙</a:t>
            </a:r>
            <a:r>
              <a:rPr lang="ja-JP" altLang="ja-JP" sz="1400" dirty="0" smtClean="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木</a:t>
            </a:r>
            <a:r>
              <a:rPr lang="ja-JP" altLang="ja-JP" sz="1400" dirty="0">
                <a:latin typeface="Meiryo UI" panose="020B0604030504040204" pitchFamily="50" charset="-128"/>
                <a:ea typeface="Meiryo UI" panose="020B0604030504040204" pitchFamily="50" charset="-128"/>
              </a:rPr>
              <a:t>の</a:t>
            </a:r>
            <a:r>
              <a:rPr lang="ja-JP" altLang="ja-JP" sz="1400" dirty="0" smtClean="0">
                <a:latin typeface="Meiryo UI" panose="020B0604030504040204" pitchFamily="50" charset="-128"/>
                <a:ea typeface="Meiryo UI" panose="020B0604030504040204" pitchFamily="50" charset="-128"/>
              </a:rPr>
              <a:t>葉</a:t>
            </a:r>
            <a:r>
              <a:rPr lang="ja-JP" altLang="en-US" sz="1400" dirty="0" smtClean="0">
                <a:latin typeface="Meiryo UI" panose="020B0604030504040204" pitchFamily="50" charset="-128"/>
                <a:ea typeface="Meiryo UI" panose="020B0604030504040204" pitchFamily="50" charset="-128"/>
              </a:rPr>
              <a:t>」</a:t>
            </a:r>
            <a:r>
              <a:rPr lang="ja-JP" altLang="ja-JP" sz="1400" dirty="0" smtClean="0">
                <a:latin typeface="Meiryo UI" panose="020B0604030504040204" pitchFamily="50" charset="-128"/>
                <a:ea typeface="Meiryo UI" panose="020B0604030504040204" pitchFamily="50" charset="-128"/>
              </a:rPr>
              <a:t>の</a:t>
            </a:r>
            <a:r>
              <a:rPr lang="ja-JP" altLang="ja-JP" sz="1400" dirty="0">
                <a:latin typeface="Meiryo UI" panose="020B0604030504040204" pitchFamily="50" charset="-128"/>
                <a:ea typeface="Meiryo UI" panose="020B0604030504040204" pitchFamily="50" charset="-128"/>
              </a:rPr>
              <a:t>陰に我が子の顔写真がのぞく</a:t>
            </a:r>
            <a:r>
              <a:rPr lang="ja-JP" altLang="ja-JP" sz="1400" dirty="0" smtClean="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sp>
        <p:nvSpPr>
          <p:cNvPr id="8" name="正方形/長方形 7"/>
          <p:cNvSpPr/>
          <p:nvPr/>
        </p:nvSpPr>
        <p:spPr>
          <a:xfrm>
            <a:off x="7573993" y="2454991"/>
            <a:ext cx="4204133" cy="1815882"/>
          </a:xfrm>
          <a:prstGeom prst="rect">
            <a:avLst/>
          </a:prstGeom>
        </p:spPr>
        <p:txBody>
          <a:bodyPr wrap="square">
            <a:spAutoFit/>
          </a:bodyPr>
          <a:lstStyle/>
          <a:p>
            <a:r>
              <a:rPr lang="ja-JP" altLang="ja-JP" sz="2800" dirty="0" smtClean="0">
                <a:latin typeface="Meiryo UI" panose="020B0604030504040204" pitchFamily="50" charset="-128"/>
                <a:ea typeface="Meiryo UI" panose="020B0604030504040204" pitchFamily="50" charset="-128"/>
              </a:rPr>
              <a:t>登録</a:t>
            </a:r>
            <a:r>
              <a:rPr lang="ja-JP" altLang="ja-JP" sz="2800" dirty="0">
                <a:latin typeface="Meiryo UI" panose="020B0604030504040204" pitchFamily="50" charset="-128"/>
                <a:ea typeface="Meiryo UI" panose="020B0604030504040204" pitchFamily="50" charset="-128"/>
              </a:rPr>
              <a:t>した絵本の表紙画像と子供の顔写真は対と</a:t>
            </a:r>
            <a:r>
              <a:rPr lang="ja-JP" altLang="ja-JP" sz="2800" dirty="0" smtClean="0">
                <a:latin typeface="Meiryo UI" panose="020B0604030504040204" pitchFamily="50" charset="-128"/>
                <a:ea typeface="Meiryo UI" panose="020B0604030504040204" pitchFamily="50" charset="-128"/>
              </a:rPr>
              <a:t>なって</a:t>
            </a:r>
            <a:r>
              <a:rPr lang="ja-JP" altLang="en-US" sz="2800" dirty="0" smtClean="0">
                <a:latin typeface="Meiryo UI" panose="020B0604030504040204" pitchFamily="50" charset="-128"/>
                <a:ea typeface="Meiryo UI" panose="020B0604030504040204" pitchFamily="50" charset="-128"/>
              </a:rPr>
              <a:t>、「本の木」の葉として</a:t>
            </a:r>
            <a:r>
              <a:rPr lang="ja-JP" altLang="ja-JP" sz="2800" dirty="0" smtClean="0">
                <a:latin typeface="Meiryo UI" panose="020B0604030504040204" pitchFamily="50" charset="-128"/>
                <a:ea typeface="Meiryo UI" panose="020B0604030504040204" pitchFamily="50" charset="-128"/>
              </a:rPr>
              <a:t>登録される。</a:t>
            </a:r>
            <a:endParaRPr lang="ja-JP" altLang="ja-JP" sz="2800" dirty="0">
              <a:latin typeface="Meiryo UI" panose="020B0604030504040204" pitchFamily="50" charset="-128"/>
              <a:ea typeface="Meiryo UI" panose="020B0604030504040204" pitchFamily="50" charset="-128"/>
            </a:endParaRPr>
          </a:p>
        </p:txBody>
      </p:sp>
      <p:sp>
        <p:nvSpPr>
          <p:cNvPr id="9" name="正方形/長方形 8"/>
          <p:cNvSpPr/>
          <p:nvPr/>
        </p:nvSpPr>
        <p:spPr>
          <a:xfrm>
            <a:off x="7815402" y="4527312"/>
            <a:ext cx="3565909" cy="1384995"/>
          </a:xfrm>
          <a:prstGeom prst="rect">
            <a:avLst/>
          </a:prstGeom>
        </p:spPr>
        <p:txBody>
          <a:bodyPr wrap="square">
            <a:spAutoFit/>
          </a:bodyPr>
          <a:lstStyle/>
          <a:p>
            <a:r>
              <a:rPr lang="ja-JP" altLang="ja-JP" sz="2800" dirty="0" smtClean="0">
                <a:latin typeface="Meiryo UI" panose="020B0604030504040204" pitchFamily="50" charset="-128"/>
                <a:ea typeface="Meiryo UI" panose="020B0604030504040204" pitchFamily="50" charset="-128"/>
              </a:rPr>
              <a:t>アプリ</a:t>
            </a:r>
            <a:r>
              <a:rPr lang="ja-JP" altLang="ja-JP" sz="2800" dirty="0">
                <a:latin typeface="Meiryo UI" panose="020B0604030504040204" pitchFamily="50" charset="-128"/>
                <a:ea typeface="Meiryo UI" panose="020B0604030504040204" pitchFamily="50" charset="-128"/>
              </a:rPr>
              <a:t>使用の達成感とちょっとした想い出作りの演出効果も引き出す。</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0902" y="3030475"/>
            <a:ext cx="3109188" cy="2072792"/>
          </a:xfrm>
          <a:prstGeom prst="rect">
            <a:avLst/>
          </a:prstGeom>
        </p:spPr>
      </p:pic>
      <p:sp>
        <p:nvSpPr>
          <p:cNvPr id="10" name="正方形/長方形 9"/>
          <p:cNvSpPr/>
          <p:nvPr/>
        </p:nvSpPr>
        <p:spPr>
          <a:xfrm>
            <a:off x="337332" y="4562181"/>
            <a:ext cx="3871128" cy="1815882"/>
          </a:xfrm>
          <a:prstGeom prst="rect">
            <a:avLst/>
          </a:prstGeom>
        </p:spPr>
        <p:txBody>
          <a:bodyPr wrap="square">
            <a:spAutoFit/>
          </a:bodyPr>
          <a:lstStyle/>
          <a:p>
            <a:r>
              <a:rPr lang="ja-JP" altLang="ja-JP" sz="2800" dirty="0" smtClean="0">
                <a:latin typeface="Meiryo UI" panose="020B0604030504040204" pitchFamily="50" charset="-128"/>
                <a:ea typeface="Meiryo UI" panose="020B0604030504040204" pitchFamily="50" charset="-128"/>
              </a:rPr>
              <a:t>登録</a:t>
            </a:r>
            <a:r>
              <a:rPr lang="ja-JP" altLang="ja-JP" sz="2800" dirty="0">
                <a:latin typeface="Meiryo UI" panose="020B0604030504040204" pitchFamily="50" charset="-128"/>
                <a:ea typeface="Meiryo UI" panose="020B0604030504040204" pitchFamily="50" charset="-128"/>
              </a:rPr>
              <a:t>すればするほど「本の木」が</a:t>
            </a:r>
            <a:r>
              <a:rPr lang="ja-JP" altLang="ja-JP" sz="2800" dirty="0" smtClean="0">
                <a:latin typeface="Meiryo UI" panose="020B0604030504040204" pitchFamily="50" charset="-128"/>
                <a:ea typeface="Meiryo UI" panose="020B0604030504040204" pitchFamily="50" charset="-128"/>
              </a:rPr>
              <a:t>成長</a:t>
            </a:r>
            <a:r>
              <a:rPr lang="ja-JP" altLang="en-US" sz="2800" dirty="0" smtClean="0">
                <a:latin typeface="Meiryo UI" panose="020B0604030504040204" pitchFamily="50" charset="-128"/>
                <a:ea typeface="Meiryo UI" panose="020B0604030504040204" pitchFamily="50" charset="-128"/>
              </a:rPr>
              <a:t>し、</a:t>
            </a:r>
            <a:r>
              <a:rPr lang="ja-JP" altLang="ja-JP" sz="2800" dirty="0">
                <a:latin typeface="Meiryo UI" panose="020B0604030504040204" pitchFamily="50" charset="-128"/>
                <a:ea typeface="Meiryo UI" panose="020B0604030504040204" pitchFamily="50" charset="-128"/>
              </a:rPr>
              <a:t>双葉・本葉</a:t>
            </a:r>
            <a:r>
              <a:rPr lang="ja-JP" altLang="en-US" sz="2800" dirty="0">
                <a:latin typeface="Meiryo UI" panose="020B0604030504040204" pitchFamily="50" charset="-128"/>
                <a:ea typeface="Meiryo UI" panose="020B0604030504040204" pitchFamily="50" charset="-128"/>
              </a:rPr>
              <a:t>から始まり、</a:t>
            </a:r>
            <a:r>
              <a:rPr lang="ja-JP" altLang="ja-JP" sz="2800" dirty="0" smtClean="0">
                <a:latin typeface="Meiryo UI" panose="020B0604030504040204" pitchFamily="50" charset="-128"/>
                <a:ea typeface="Meiryo UI" panose="020B0604030504040204" pitchFamily="50" charset="-128"/>
              </a:rPr>
              <a:t>広葉樹</a:t>
            </a:r>
            <a:r>
              <a:rPr lang="ja-JP" altLang="en-US" sz="2800" dirty="0" smtClean="0">
                <a:latin typeface="Meiryo UI" panose="020B0604030504040204" pitchFamily="50" charset="-128"/>
                <a:ea typeface="Meiryo UI" panose="020B0604030504040204" pitchFamily="50" charset="-128"/>
              </a:rPr>
              <a:t>が</a:t>
            </a:r>
            <a:r>
              <a:rPr lang="ja-JP" altLang="ja-JP" sz="2800" dirty="0" smtClean="0">
                <a:latin typeface="Meiryo UI" panose="020B0604030504040204" pitchFamily="50" charset="-128"/>
                <a:ea typeface="Meiryo UI" panose="020B0604030504040204" pitchFamily="50" charset="-128"/>
              </a:rPr>
              <a:t>茂</a:t>
            </a:r>
            <a:r>
              <a:rPr lang="ja-JP" altLang="en-US" sz="2800" dirty="0" smtClean="0">
                <a:latin typeface="Meiryo UI" panose="020B0604030504040204" pitchFamily="50" charset="-128"/>
                <a:ea typeface="Meiryo UI" panose="020B0604030504040204" pitchFamily="50" charset="-128"/>
              </a:rPr>
              <a:t>っていく。</a:t>
            </a:r>
            <a:endParaRPr lang="ja-JP" altLang="ja-JP"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266102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空">
  <a:themeElements>
    <a:clrScheme name="天空">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天空">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空">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TM03457452[[fn=天空]]</Template>
  <TotalTime>1672</TotalTime>
  <Words>1022</Words>
  <Application>Microsoft Office PowerPoint</Application>
  <PresentationFormat>ワイド画面</PresentationFormat>
  <Paragraphs>90</Paragraphs>
  <Slides>13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Meiryo UI</vt:lpstr>
      <vt:lpstr>ＭＳ Ｐゴシック</vt:lpstr>
      <vt:lpstr>Arial</vt:lpstr>
      <vt:lpstr>Calibri</vt:lpstr>
      <vt:lpstr>Calibri Light</vt:lpstr>
      <vt:lpstr>天空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Murayama Osamu</cp:lastModifiedBy>
  <cp:revision>31</cp:revision>
  <dcterms:created xsi:type="dcterms:W3CDTF">2018-10-03T15:29:02Z</dcterms:created>
  <dcterms:modified xsi:type="dcterms:W3CDTF">2018-10-22T03:09:21Z</dcterms:modified>
</cp:coreProperties>
</file>