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notesMasterIdLst>
    <p:notesMasterId r:id="rId13"/>
  </p:notesMasterIdLst>
  <p:sldIdLst>
    <p:sldId id="256" r:id="rId2"/>
    <p:sldId id="257" r:id="rId3"/>
    <p:sldId id="259" r:id="rId4"/>
    <p:sldId id="270" r:id="rId5"/>
    <p:sldId id="266" r:id="rId6"/>
    <p:sldId id="267" r:id="rId7"/>
    <p:sldId id="268" r:id="rId8"/>
    <p:sldId id="269" r:id="rId9"/>
    <p:sldId id="272" r:id="rId10"/>
    <p:sldId id="271" r:id="rId11"/>
    <p:sldId id="263"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1678" autoAdjust="0"/>
  </p:normalViewPr>
  <p:slideViewPr>
    <p:cSldViewPr snapToGrid="0">
      <p:cViewPr varScale="1">
        <p:scale>
          <a:sx n="39" d="100"/>
          <a:sy n="39" d="100"/>
        </p:scale>
        <p:origin x="219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905D0A-FB29-44D7-ADF3-492AC2753D49}" type="datetimeFigureOut">
              <a:rPr kumimoji="1" lang="ja-JP" altLang="en-US" smtClean="0"/>
              <a:t>2019/9/28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16B604-BE1A-4055-B552-AE165FCE3AD8}" type="slidenum">
              <a:rPr kumimoji="1" lang="ja-JP" altLang="en-US" smtClean="0"/>
              <a:t>‹#›</a:t>
            </a:fld>
            <a:endParaRPr kumimoji="1" lang="ja-JP" altLang="en-US"/>
          </a:p>
        </p:txBody>
      </p:sp>
    </p:spTree>
    <p:extLst>
      <p:ext uri="{BB962C8B-B14F-4D97-AF65-F5344CB8AC3E}">
        <p14:creationId xmlns:p14="http://schemas.microsoft.com/office/powerpoint/2010/main" val="172721394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これから</a:t>
            </a:r>
            <a:r>
              <a:rPr kumimoji="1" lang="ja-JP" altLang="en-US" sz="1200" dirty="0" smtClean="0"/>
              <a:t>チーム </a:t>
            </a:r>
            <a:r>
              <a:rPr kumimoji="1" lang="en-US" altLang="ja-JP" sz="1200" dirty="0" smtClean="0"/>
              <a:t>No time</a:t>
            </a:r>
            <a:r>
              <a:rPr kumimoji="1" lang="ja-JP" altLang="en-US" sz="1200" dirty="0" smtClean="0"/>
              <a:t>の発表を始めます。</a:t>
            </a: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よろしくお願いします。</a:t>
            </a:r>
            <a:endParaRPr kumimoji="1"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t>僕たちが作成したアプリはプライバシー</a:t>
            </a:r>
            <a:r>
              <a:rPr kumimoji="1" lang="en-US" altLang="ja-JP" sz="1200" dirty="0" smtClean="0"/>
              <a:t>GPS</a:t>
            </a:r>
            <a:r>
              <a:rPr kumimoji="1" lang="ja-JP" altLang="en-US" sz="1200" dirty="0" smtClean="0"/>
              <a:t>です。</a:t>
            </a:r>
            <a:endParaRPr kumimoji="1" lang="en-US" altLang="ja-JP" sz="1200" dirty="0" smtClean="0"/>
          </a:p>
        </p:txBody>
      </p:sp>
      <p:sp>
        <p:nvSpPr>
          <p:cNvPr id="4" name="スライド番号プレースホルダー 3"/>
          <p:cNvSpPr>
            <a:spLocks noGrp="1"/>
          </p:cNvSpPr>
          <p:nvPr>
            <p:ph type="sldNum" sz="quarter" idx="10"/>
          </p:nvPr>
        </p:nvSpPr>
        <p:spPr/>
        <p:txBody>
          <a:bodyPr/>
          <a:lstStyle/>
          <a:p>
            <a:fld id="{AF16B604-BE1A-4055-B552-AE165FCE3AD8}" type="slidenum">
              <a:rPr kumimoji="1" lang="ja-JP" altLang="en-US" smtClean="0"/>
              <a:t>1</a:t>
            </a:fld>
            <a:endParaRPr kumimoji="1" lang="ja-JP" altLang="en-US"/>
          </a:p>
        </p:txBody>
      </p:sp>
    </p:spTree>
    <p:extLst>
      <p:ext uri="{BB962C8B-B14F-4D97-AF65-F5344CB8AC3E}">
        <p14:creationId xmlns:p14="http://schemas.microsoft.com/office/powerpoint/2010/main" val="604015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lang="en-US" altLang="ja-JP" sz="1200" dirty="0" smtClean="0">
                <a:latin typeface="+mn-ea"/>
              </a:rPr>
              <a:t>GPS</a:t>
            </a:r>
            <a:r>
              <a:rPr lang="ja-JP" altLang="en-US" sz="1200" dirty="0" smtClean="0">
                <a:latin typeface="+mn-ea"/>
              </a:rPr>
              <a:t>によりプライバシーが侵害されますが、</a:t>
            </a:r>
          </a:p>
          <a:p>
            <a:pPr marL="0" indent="0">
              <a:buNone/>
            </a:pPr>
            <a:r>
              <a:rPr lang="ja-JP" altLang="en-US" sz="1200" dirty="0" smtClean="0">
                <a:latin typeface="+mn-ea"/>
              </a:rPr>
              <a:t>だから</a:t>
            </a:r>
            <a:r>
              <a:rPr lang="en-US" altLang="ja-JP" sz="1200" dirty="0" smtClean="0">
                <a:latin typeface="+mn-ea"/>
              </a:rPr>
              <a:t>GPS</a:t>
            </a:r>
            <a:r>
              <a:rPr lang="ja-JP" altLang="en-US" sz="1200" dirty="0" smtClean="0">
                <a:latin typeface="+mn-ea"/>
              </a:rPr>
              <a:t>を使わないのではなく、</a:t>
            </a:r>
          </a:p>
          <a:p>
            <a:pPr marL="0" indent="0">
              <a:buNone/>
            </a:pPr>
            <a:r>
              <a:rPr lang="en-US" altLang="ja-JP" sz="1200" dirty="0" smtClean="0">
                <a:latin typeface="+mn-ea"/>
              </a:rPr>
              <a:t>GPS</a:t>
            </a:r>
            <a:r>
              <a:rPr lang="ja-JP" altLang="en-US" sz="1200" dirty="0" smtClean="0">
                <a:latin typeface="+mn-ea"/>
              </a:rPr>
              <a:t>の「</a:t>
            </a:r>
            <a:r>
              <a:rPr lang="ja-JP" altLang="en-US" sz="1200" dirty="0" smtClean="0">
                <a:solidFill>
                  <a:srgbClr val="FFFF00"/>
                </a:solidFill>
                <a:latin typeface="+mn-ea"/>
              </a:rPr>
              <a:t>新たな使い方」</a:t>
            </a:r>
            <a:r>
              <a:rPr lang="ja-JP" altLang="en-US" sz="1200" dirty="0" smtClean="0">
                <a:latin typeface="+mn-ea"/>
              </a:rPr>
              <a:t>を「</a:t>
            </a:r>
            <a:r>
              <a:rPr lang="ja-JP" altLang="en-US" sz="1200" dirty="0" smtClean="0">
                <a:solidFill>
                  <a:srgbClr val="FFFF00"/>
                </a:solidFill>
                <a:latin typeface="+mn-ea"/>
              </a:rPr>
              <a:t>発想」</a:t>
            </a:r>
            <a:r>
              <a:rPr lang="ja-JP" altLang="en-US" sz="1200" dirty="0" smtClean="0">
                <a:latin typeface="+mn-ea"/>
              </a:rPr>
              <a:t>しました</a:t>
            </a:r>
            <a:endParaRPr kumimoji="1" lang="ja-JP" altLang="en-US" sz="1200" kern="1200" dirty="0" smtClean="0">
              <a:solidFill>
                <a:schemeClr val="tx1"/>
              </a:solidFill>
              <a:latin typeface="+mj-ea"/>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AF16B604-BE1A-4055-B552-AE165FCE3AD8}" type="slidenum">
              <a:rPr kumimoji="1" lang="ja-JP" altLang="en-US" smtClean="0"/>
              <a:t>10</a:t>
            </a:fld>
            <a:endParaRPr kumimoji="1" lang="ja-JP" altLang="en-US"/>
          </a:p>
        </p:txBody>
      </p:sp>
    </p:spTree>
    <p:extLst>
      <p:ext uri="{BB962C8B-B14F-4D97-AF65-F5344CB8AC3E}">
        <p14:creationId xmlns:p14="http://schemas.microsoft.com/office/powerpoint/2010/main" val="36879871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以上で終わります。</a:t>
            </a:r>
            <a:endParaRPr kumimoji="1" lang="en-US" altLang="ja-JP" dirty="0" smtClean="0"/>
          </a:p>
          <a:p>
            <a:r>
              <a:rPr kumimoji="1" lang="ja-JP" altLang="en-US" dirty="0" smtClean="0"/>
              <a:t>ご清聴ありがとうございました。</a:t>
            </a:r>
            <a:endParaRPr kumimoji="1" lang="en-US" altLang="ja-JP" dirty="0" smtClean="0"/>
          </a:p>
          <a:p>
            <a:r>
              <a:rPr kumimoji="1" lang="ja-JP" altLang="en-US" dirty="0" smtClean="0"/>
              <a:t>何か質問がある方は挙手をお願いします。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F16B604-BE1A-4055-B552-AE165FCE3AD8}" type="slidenum">
              <a:rPr kumimoji="1" lang="ja-JP" altLang="en-US" smtClean="0"/>
              <a:t>11</a:t>
            </a:fld>
            <a:endParaRPr kumimoji="1" lang="ja-JP" altLang="en-US"/>
          </a:p>
        </p:txBody>
      </p:sp>
    </p:spTree>
    <p:extLst>
      <p:ext uri="{BB962C8B-B14F-4D97-AF65-F5344CB8AC3E}">
        <p14:creationId xmlns:p14="http://schemas.microsoft.com/office/powerpoint/2010/main" val="1065440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このアプリは利用者の現在地を表示して、見守ることができるアプリです。</a:t>
            </a:r>
            <a:endParaRPr kumimoji="1" lang="en-US" altLang="ja-JP" dirty="0" smtClean="0"/>
          </a:p>
          <a:p>
            <a:r>
              <a:rPr kumimoji="1" lang="ja-JP" altLang="en-US" dirty="0" smtClean="0"/>
              <a:t>利用者のプライバシー保護のために指定した時間を過ぎるまでは、おおよその位置しかわかりません。</a:t>
            </a:r>
          </a:p>
        </p:txBody>
      </p:sp>
      <p:sp>
        <p:nvSpPr>
          <p:cNvPr id="4" name="スライド番号プレースホルダー 3"/>
          <p:cNvSpPr>
            <a:spLocks noGrp="1"/>
          </p:cNvSpPr>
          <p:nvPr>
            <p:ph type="sldNum" sz="quarter" idx="10"/>
          </p:nvPr>
        </p:nvSpPr>
        <p:spPr/>
        <p:txBody>
          <a:bodyPr/>
          <a:lstStyle/>
          <a:p>
            <a:fld id="{AF16B604-BE1A-4055-B552-AE165FCE3AD8}" type="slidenum">
              <a:rPr kumimoji="1" lang="ja-JP" altLang="en-US" smtClean="0"/>
              <a:t>2</a:t>
            </a:fld>
            <a:endParaRPr kumimoji="1" lang="ja-JP" altLang="en-US"/>
          </a:p>
        </p:txBody>
      </p:sp>
    </p:spTree>
    <p:extLst>
      <p:ext uri="{BB962C8B-B14F-4D97-AF65-F5344CB8AC3E}">
        <p14:creationId xmlns:p14="http://schemas.microsoft.com/office/powerpoint/2010/main" val="3787967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はじめは大きなエリアから始まり、指定した時刻に近づくにつれて徐々に■エリアが小さくなっていき、指定した時刻を過ぎるとこのように■ピンポイントに位置が表示されるようになります。</a:t>
            </a:r>
            <a:endParaRPr kumimoji="1" lang="en-US" altLang="ja-JP" dirty="0" smtClean="0"/>
          </a:p>
          <a:p>
            <a:r>
              <a:rPr kumimoji="1" lang="ja-JP" altLang="en-US" dirty="0" smtClean="0"/>
              <a:t>ピンポイントのとき以外は正確な位置を分からないようにするため、現在地はエリアの中心からずらしてあります。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AF16B604-BE1A-4055-B552-AE165FCE3AD8}" type="slidenum">
              <a:rPr kumimoji="1" lang="ja-JP" altLang="en-US" smtClean="0"/>
              <a:t>3</a:t>
            </a:fld>
            <a:endParaRPr kumimoji="1" lang="ja-JP" altLang="en-US"/>
          </a:p>
        </p:txBody>
      </p:sp>
    </p:spTree>
    <p:extLst>
      <p:ext uri="{BB962C8B-B14F-4D97-AF65-F5344CB8AC3E}">
        <p14:creationId xmlns:p14="http://schemas.microsoft.com/office/powerpoint/2010/main" val="836079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これから実機説明をしていきます。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AF16B604-BE1A-4055-B552-AE165FCE3AD8}" type="slidenum">
              <a:rPr kumimoji="1" lang="ja-JP" altLang="en-US" smtClean="0"/>
              <a:t>4</a:t>
            </a:fld>
            <a:endParaRPr kumimoji="1" lang="ja-JP" altLang="en-US"/>
          </a:p>
        </p:txBody>
      </p:sp>
    </p:spTree>
    <p:extLst>
      <p:ext uri="{BB962C8B-B14F-4D97-AF65-F5344CB8AC3E}">
        <p14:creationId xmlns:p14="http://schemas.microsoft.com/office/powerpoint/2010/main" val="3607734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今回は、親と子どもの例で説明していきます。</a:t>
            </a:r>
          </a:p>
          <a:p>
            <a:r>
              <a:rPr kumimoji="1" lang="ja-JP" altLang="en-US" dirty="0" smtClean="0"/>
              <a:t>１アプリで■親、子どもの両方が利用可能です。</a:t>
            </a:r>
          </a:p>
          <a:p>
            <a:r>
              <a:rPr kumimoji="1" lang="ja-JP" altLang="en-US" dirty="0" smtClean="0"/>
              <a:t>左が親の画面、右が子どもの画面です。</a:t>
            </a:r>
          </a:p>
          <a:p>
            <a:r>
              <a:rPr kumimoji="1" lang="ja-JP" altLang="en-US" dirty="0" smtClean="0"/>
              <a:t>親は、門限を設定します。　</a:t>
            </a:r>
            <a:r>
              <a:rPr kumimoji="1" lang="en-US" altLang="ja-JP" dirty="0" smtClean="0"/>
              <a:t>(</a:t>
            </a:r>
            <a:r>
              <a:rPr kumimoji="1" lang="ja-JP" altLang="en-US" dirty="0" smtClean="0"/>
              <a:t>待つ</a:t>
            </a:r>
            <a:r>
              <a:rPr kumimoji="1" lang="en-US" altLang="ja-JP" dirty="0" smtClean="0"/>
              <a:t>)</a:t>
            </a:r>
            <a:endParaRPr kumimoji="1" lang="ja-JP" altLang="en-US" dirty="0" smtClean="0"/>
          </a:p>
          <a:p>
            <a:r>
              <a:rPr kumimoji="1" lang="ja-JP" altLang="en-US" dirty="0" smtClean="0"/>
              <a:t>子どもの画面に通知するために、</a:t>
            </a:r>
            <a:r>
              <a:rPr kumimoji="1" lang="en-US" altLang="ja-JP" dirty="0" smtClean="0"/>
              <a:t>QR</a:t>
            </a:r>
            <a:r>
              <a:rPr kumimoji="1" lang="ja-JP" altLang="en-US" dirty="0" smtClean="0"/>
              <a:t>コードを表示します。</a:t>
            </a:r>
          </a:p>
          <a:p>
            <a:r>
              <a:rPr kumimoji="1" lang="ja-JP" altLang="en-US" dirty="0" smtClean="0"/>
              <a:t>子どもは、</a:t>
            </a:r>
            <a:r>
              <a:rPr kumimoji="1" lang="en-US" altLang="ja-JP" dirty="0" smtClean="0"/>
              <a:t>QR</a:t>
            </a:r>
            <a:r>
              <a:rPr kumimoji="1" lang="ja-JP" altLang="en-US" dirty="0" smtClean="0"/>
              <a:t>コードを読み取ります。</a:t>
            </a:r>
          </a:p>
          <a:p>
            <a:r>
              <a:rPr kumimoji="1" lang="ja-JP" altLang="en-US" dirty="0" smtClean="0"/>
              <a:t>すると門限が表示され、以降、</a:t>
            </a:r>
            <a:r>
              <a:rPr kumimoji="1" lang="en-US" altLang="ja-JP" dirty="0" smtClean="0"/>
              <a:t>15</a:t>
            </a:r>
            <a:r>
              <a:rPr kumimoji="1" lang="ja-JP" altLang="en-US" dirty="0" smtClean="0"/>
              <a:t>分に１回、現在地をメール経由で親のアプリに送ります。</a:t>
            </a:r>
          </a:p>
          <a:p>
            <a:r>
              <a:rPr kumimoji="1" lang="ja-JP" altLang="en-US" dirty="0" smtClean="0"/>
              <a:t>ただし、この現在地は、ピンポイントの</a:t>
            </a:r>
            <a:r>
              <a:rPr kumimoji="1" lang="en-US" altLang="ja-JP" dirty="0" smtClean="0"/>
              <a:t>GPS</a:t>
            </a:r>
            <a:r>
              <a:rPr kumimoji="1" lang="ja-JP" altLang="en-US" dirty="0" smtClean="0"/>
              <a:t>情報でなく、おおまかな値で正確な現在地はわかりません。</a:t>
            </a:r>
          </a:p>
          <a:p>
            <a:r>
              <a:rPr kumimoji="1" lang="ja-JP" altLang="en-US" dirty="0" smtClean="0"/>
              <a:t>それでは、親のアプリに届いたメールを確認してみましょう！</a:t>
            </a:r>
          </a:p>
          <a:p>
            <a:r>
              <a:rPr kumimoji="1" lang="ja-JP" altLang="en-US" dirty="0" smtClean="0"/>
              <a:t>メールアプリで、リンクをタップすると、親のアプリが起動し、</a:t>
            </a:r>
          </a:p>
          <a:p>
            <a:r>
              <a:rPr kumimoji="1" lang="ja-JP" altLang="en-US" dirty="0" smtClean="0"/>
              <a:t>おおよその現在地が表示されます。</a:t>
            </a:r>
          </a:p>
          <a:p>
            <a:r>
              <a:rPr kumimoji="1" lang="ja-JP" altLang="en-US" dirty="0" smtClean="0"/>
              <a:t>今回は門限まで時間があるので大きいエリアが表示されています。</a:t>
            </a:r>
          </a:p>
          <a:p>
            <a:r>
              <a:rPr kumimoji="1" lang="ja-JP" altLang="en-US" dirty="0" smtClean="0"/>
              <a:t>ただし、門限を過ぎると、このようにピンポイントな現在地が親にわかってしまいます。</a:t>
            </a:r>
          </a:p>
          <a:p>
            <a:r>
              <a:rPr kumimoji="1" lang="ja-JP" altLang="en-US" dirty="0" smtClean="0"/>
              <a:t>子どもが帰宅したら、親が親のアプリで帰宅確認を押します。</a:t>
            </a:r>
          </a:p>
          <a:p>
            <a:r>
              <a:rPr kumimoji="1" lang="ja-JP" altLang="en-US" dirty="0" smtClean="0"/>
              <a:t>また、子どもも同様に帰宅確認を押して</a:t>
            </a:r>
            <a:r>
              <a:rPr kumimoji="1" lang="en-US" altLang="ja-JP" dirty="0" smtClean="0"/>
              <a:t>QR</a:t>
            </a:r>
            <a:r>
              <a:rPr kumimoji="1" lang="ja-JP" altLang="en-US" dirty="0" smtClean="0"/>
              <a:t>コードを読み取ることで、以降、子どもから親に通知されていたメールが送られなくなります。</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AF16B604-BE1A-4055-B552-AE165FCE3AD8}" type="slidenum">
              <a:rPr kumimoji="1" lang="ja-JP" altLang="en-US" smtClean="0"/>
              <a:t>5</a:t>
            </a:fld>
            <a:endParaRPr kumimoji="1" lang="ja-JP" altLang="en-US"/>
          </a:p>
        </p:txBody>
      </p:sp>
    </p:spTree>
    <p:extLst>
      <p:ext uri="{BB962C8B-B14F-4D97-AF65-F5344CB8AC3E}">
        <p14:creationId xmlns:p14="http://schemas.microsoft.com/office/powerpoint/2010/main" val="1893449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子どものメリットは</a:t>
            </a:r>
            <a:endParaRPr kumimoji="1" lang="en-US" altLang="ja-JP" dirty="0" smtClean="0"/>
          </a:p>
          <a:p>
            <a:pPr>
              <a:buClr>
                <a:schemeClr val="tx1"/>
              </a:buClr>
              <a:buFont typeface="Wingdings" panose="05000000000000000000" pitchFamily="2" charset="2"/>
              <a:buNone/>
            </a:pPr>
            <a:r>
              <a:rPr lang="ja-JP" altLang="en-US" sz="1200" dirty="0" smtClean="0"/>
              <a:t>親が安心して外出させられるため、外出が</a:t>
            </a:r>
            <a:r>
              <a:rPr lang="en-US" altLang="ja-JP" sz="1200" dirty="0" smtClean="0">
                <a:latin typeface="+mn-ea"/>
              </a:rPr>
              <a:t>OK</a:t>
            </a:r>
            <a:r>
              <a:rPr lang="ja-JP" altLang="en-US" sz="1200" dirty="0" smtClean="0"/>
              <a:t>になること、</a:t>
            </a:r>
          </a:p>
          <a:p>
            <a:pPr>
              <a:spcBef>
                <a:spcPts val="3600"/>
              </a:spcBef>
              <a:buClr>
                <a:schemeClr val="tx1"/>
              </a:buClr>
              <a:buFont typeface="Wingdings" panose="05000000000000000000" pitchFamily="2" charset="2"/>
              <a:buNone/>
            </a:pPr>
            <a:r>
              <a:rPr lang="ja-JP" altLang="en-US" sz="1200" dirty="0" smtClean="0"/>
              <a:t>誘拐など、万一の事態にも対応できること、</a:t>
            </a:r>
            <a:endParaRPr lang="en-US" altLang="ja-JP" sz="1200" dirty="0" smtClean="0"/>
          </a:p>
          <a:p>
            <a:pPr>
              <a:spcBef>
                <a:spcPts val="3600"/>
              </a:spcBef>
              <a:buClr>
                <a:schemeClr val="tx1"/>
              </a:buClr>
              <a:buFont typeface="Wingdings" panose="05000000000000000000" pitchFamily="2" charset="2"/>
              <a:buNone/>
            </a:pPr>
            <a:r>
              <a:rPr lang="ja-JP" altLang="en-US" sz="1200" dirty="0" smtClean="0"/>
              <a:t>親を安心させられることです。</a:t>
            </a:r>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AF16B604-BE1A-4055-B552-AE165FCE3AD8}" type="slidenum">
              <a:rPr kumimoji="1" lang="ja-JP" altLang="en-US" smtClean="0"/>
              <a:t>6</a:t>
            </a:fld>
            <a:endParaRPr kumimoji="1" lang="ja-JP" altLang="en-US"/>
          </a:p>
        </p:txBody>
      </p:sp>
    </p:spTree>
    <p:extLst>
      <p:ext uri="{BB962C8B-B14F-4D97-AF65-F5344CB8AC3E}">
        <p14:creationId xmlns:p14="http://schemas.microsoft.com/office/powerpoint/2010/main" val="854094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プライバシー</a:t>
            </a:r>
            <a:r>
              <a:rPr kumimoji="1" lang="en-US" altLang="ja-JP" dirty="0" smtClean="0"/>
              <a:t>GPS</a:t>
            </a:r>
            <a:r>
              <a:rPr kumimoji="1" lang="ja-JP" altLang="en-US" dirty="0" smtClean="0"/>
              <a:t>の強みはちょうどよいことです。</a:t>
            </a:r>
          </a:p>
          <a:p>
            <a:r>
              <a:rPr kumimoji="1" lang="ja-JP" altLang="en-US" dirty="0" smtClean="0"/>
              <a:t>なにがちょうどよいのかというと、現在地がピンポイントにわかるとプライバシーがなく、子供が嫌がります。</a:t>
            </a:r>
          </a:p>
          <a:p>
            <a:r>
              <a:rPr kumimoji="1" lang="ja-JP" altLang="en-US" dirty="0" smtClean="0"/>
              <a:t>逆に、現在地が全く分からないと親が心配です。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AF16B604-BE1A-4055-B552-AE165FCE3AD8}" type="slidenum">
              <a:rPr kumimoji="1" lang="ja-JP" altLang="en-US" smtClean="0"/>
              <a:t>7</a:t>
            </a:fld>
            <a:endParaRPr kumimoji="1" lang="ja-JP" altLang="en-US"/>
          </a:p>
        </p:txBody>
      </p:sp>
    </p:spTree>
    <p:extLst>
      <p:ext uri="{BB962C8B-B14F-4D97-AF65-F5344CB8AC3E}">
        <p14:creationId xmlns:p14="http://schemas.microsoft.com/office/powerpoint/2010/main" val="3281797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プライバシー</a:t>
            </a:r>
            <a:r>
              <a:rPr kumimoji="1" lang="en-US" altLang="ja-JP" dirty="0" smtClean="0"/>
              <a:t>GPS</a:t>
            </a:r>
            <a:r>
              <a:rPr kumimoji="1" lang="ja-JP" altLang="en-US" dirty="0" smtClean="0"/>
              <a:t>なら、子供のプライバシーを守りつつ、親も安心できる。</a:t>
            </a:r>
          </a:p>
          <a:p>
            <a:r>
              <a:rPr kumimoji="1" lang="ja-JP" altLang="en-US" smtClean="0"/>
              <a:t>つまり、■ちょうどよいと言えるのです。</a:t>
            </a:r>
            <a:endParaRPr kumimoji="1" lang="ja-JP" altLang="en-US"/>
          </a:p>
        </p:txBody>
      </p:sp>
      <p:sp>
        <p:nvSpPr>
          <p:cNvPr id="4" name="スライド番号プレースホルダー 3"/>
          <p:cNvSpPr>
            <a:spLocks noGrp="1"/>
          </p:cNvSpPr>
          <p:nvPr>
            <p:ph type="sldNum" sz="quarter" idx="10"/>
          </p:nvPr>
        </p:nvSpPr>
        <p:spPr/>
        <p:txBody>
          <a:bodyPr/>
          <a:lstStyle/>
          <a:p>
            <a:fld id="{AF16B604-BE1A-4055-B552-AE165FCE3AD8}" type="slidenum">
              <a:rPr kumimoji="1" lang="ja-JP" altLang="en-US" smtClean="0"/>
              <a:t>8</a:t>
            </a:fld>
            <a:endParaRPr kumimoji="1" lang="ja-JP" altLang="en-US"/>
          </a:p>
        </p:txBody>
      </p:sp>
    </p:spTree>
    <p:extLst>
      <p:ext uri="{BB962C8B-B14F-4D97-AF65-F5344CB8AC3E}">
        <p14:creationId xmlns:p14="http://schemas.microsoft.com/office/powerpoint/2010/main" val="2946232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buClr>
                <a:schemeClr val="tx1"/>
              </a:buClr>
              <a:buSzPct val="100000"/>
              <a:buFont typeface="Wingdings" panose="05000000000000000000" pitchFamily="2" charset="2"/>
              <a:buNone/>
            </a:pPr>
            <a:r>
              <a:rPr kumimoji="1" lang="ja-JP" altLang="en-US" sz="1200" dirty="0" smtClean="0"/>
              <a:t>他に利用できるシーンを紹介します。</a:t>
            </a:r>
            <a:endParaRPr kumimoji="1" lang="en-US" altLang="ja-JP" sz="1200" dirty="0" smtClean="0"/>
          </a:p>
          <a:p>
            <a:pPr>
              <a:buClr>
                <a:schemeClr val="tx1"/>
              </a:buClr>
              <a:buSzPct val="100000"/>
              <a:buFont typeface="Wingdings" panose="05000000000000000000" pitchFamily="2" charset="2"/>
              <a:buNone/>
            </a:pPr>
            <a:r>
              <a:rPr kumimoji="1" lang="ja-JP" altLang="en-US" sz="1200" dirty="0" smtClean="0"/>
              <a:t>まず、介護されている人とその施設職員の間で利用します。</a:t>
            </a:r>
            <a:endParaRPr kumimoji="1" lang="en-US" altLang="ja-JP" sz="1200" dirty="0" smtClean="0"/>
          </a:p>
          <a:p>
            <a:pPr>
              <a:buClr>
                <a:schemeClr val="tx1"/>
              </a:buClr>
              <a:buSzPct val="100000"/>
              <a:buFont typeface="Wingdings" panose="05000000000000000000" pitchFamily="2" charset="2"/>
              <a:buNone/>
            </a:pPr>
            <a:r>
              <a:rPr kumimoji="1" lang="ja-JP" altLang="en-US" sz="1200" smtClean="0"/>
              <a:t>また、</a:t>
            </a:r>
            <a:r>
              <a:rPr kumimoji="1" lang="ja-JP" altLang="en-US" sz="1200" dirty="0" smtClean="0"/>
              <a:t>認知症の人とその家族との間で利用します。</a:t>
            </a:r>
            <a:endParaRPr kumimoji="1" lang="en-US" altLang="ja-JP" sz="1200" dirty="0" smtClean="0"/>
          </a:p>
          <a:p>
            <a:pPr>
              <a:buClr>
                <a:schemeClr val="tx1"/>
              </a:buClr>
              <a:buSzPct val="100000"/>
              <a:buFont typeface="Wingdings" panose="05000000000000000000" pitchFamily="2" charset="2"/>
              <a:buNone/>
            </a:pPr>
            <a:r>
              <a:rPr kumimoji="1" lang="ja-JP" altLang="en-US" sz="1200" dirty="0" smtClean="0"/>
              <a:t>このように他の利用にも応用することができます。</a:t>
            </a:r>
            <a:endParaRPr kumimoji="1" lang="en-US" altLang="ja-JP" sz="1200" dirty="0" smtClean="0"/>
          </a:p>
          <a:p>
            <a:pPr>
              <a:buClr>
                <a:schemeClr val="tx1"/>
              </a:buClr>
              <a:buSzPct val="100000"/>
              <a:buFont typeface="Wingdings" panose="05000000000000000000" pitchFamily="2" charset="2"/>
              <a:buNone/>
            </a:pPr>
            <a:endParaRPr kumimoji="1" lang="en-US" altLang="ja-JP"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AF16B604-BE1A-4055-B552-AE165FCE3AD8}" type="slidenum">
              <a:rPr kumimoji="1" lang="ja-JP" altLang="en-US" smtClean="0"/>
              <a:t>9</a:t>
            </a:fld>
            <a:endParaRPr kumimoji="1" lang="ja-JP" altLang="en-US"/>
          </a:p>
        </p:txBody>
      </p:sp>
    </p:spTree>
    <p:extLst>
      <p:ext uri="{BB962C8B-B14F-4D97-AF65-F5344CB8AC3E}">
        <p14:creationId xmlns:p14="http://schemas.microsoft.com/office/powerpoint/2010/main" val="2925638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1BF08ABC-80A0-47FC-8EDF-EEDAA7CD435A}" type="datetimeFigureOut">
              <a:rPr kumimoji="1" lang="ja-JP" altLang="en-US" smtClean="0"/>
              <a:t>2019/9/28</a:t>
            </a:fld>
            <a:endParaRPr kumimoji="1" lang="ja-JP" alt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kumimoji="1" lang="ja-JP" alt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5913C26D-6DEF-4E74-91DB-9DD0BC82611C}" type="slidenum">
              <a:rPr kumimoji="1" lang="ja-JP" altLang="en-US" smtClean="0"/>
              <a:t>‹#›</a:t>
            </a:fld>
            <a:endParaRPr kumimoji="1" lang="ja-JP" alt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58482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BF08ABC-80A0-47FC-8EDF-EEDAA7CD435A}" type="datetimeFigureOut">
              <a:rPr kumimoji="1" lang="ja-JP" altLang="en-US" smtClean="0"/>
              <a:t>2019/9/28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13C26D-6DEF-4E74-91DB-9DD0BC82611C}" type="slidenum">
              <a:rPr kumimoji="1" lang="ja-JP" altLang="en-US" smtClean="0"/>
              <a:t>‹#›</a:t>
            </a:fld>
            <a:endParaRPr kumimoji="1" lang="ja-JP" altLang="en-US"/>
          </a:p>
        </p:txBody>
      </p:sp>
    </p:spTree>
    <p:extLst>
      <p:ext uri="{BB962C8B-B14F-4D97-AF65-F5344CB8AC3E}">
        <p14:creationId xmlns:p14="http://schemas.microsoft.com/office/powerpoint/2010/main" val="3705628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BF08ABC-80A0-47FC-8EDF-EEDAA7CD435A}" type="datetimeFigureOut">
              <a:rPr kumimoji="1" lang="ja-JP" altLang="en-US" smtClean="0"/>
              <a:t>2019/9/28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13C26D-6DEF-4E74-91DB-9DD0BC82611C}" type="slidenum">
              <a:rPr kumimoji="1" lang="ja-JP" altLang="en-US" smtClean="0"/>
              <a:t>‹#›</a:t>
            </a:fld>
            <a:endParaRPr kumimoji="1" lang="ja-JP" altLang="en-US"/>
          </a:p>
        </p:txBody>
      </p:sp>
    </p:spTree>
    <p:extLst>
      <p:ext uri="{BB962C8B-B14F-4D97-AF65-F5344CB8AC3E}">
        <p14:creationId xmlns:p14="http://schemas.microsoft.com/office/powerpoint/2010/main" val="3119520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BF08ABC-80A0-47FC-8EDF-EEDAA7CD435A}" type="datetimeFigureOut">
              <a:rPr kumimoji="1" lang="ja-JP" altLang="en-US" smtClean="0"/>
              <a:t>2019/9/28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13C26D-6DEF-4E74-91DB-9DD0BC82611C}" type="slidenum">
              <a:rPr kumimoji="1" lang="ja-JP" altLang="en-US" smtClean="0"/>
              <a:t>‹#›</a:t>
            </a:fld>
            <a:endParaRPr kumimoji="1" lang="ja-JP" altLang="en-US"/>
          </a:p>
        </p:txBody>
      </p:sp>
    </p:spTree>
    <p:extLst>
      <p:ext uri="{BB962C8B-B14F-4D97-AF65-F5344CB8AC3E}">
        <p14:creationId xmlns:p14="http://schemas.microsoft.com/office/powerpoint/2010/main" val="3946466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1BF08ABC-80A0-47FC-8EDF-EEDAA7CD435A}" type="datetimeFigureOut">
              <a:rPr kumimoji="1" lang="ja-JP" altLang="en-US" smtClean="0"/>
              <a:t>2019/9/28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913C26D-6DEF-4E74-91DB-9DD0BC82611C}" type="slidenum">
              <a:rPr kumimoji="1" lang="ja-JP" altLang="en-US" smtClean="0"/>
              <a:t>‹#›</a:t>
            </a:fld>
            <a:endParaRPr kumimoji="1" lang="ja-JP" alt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83027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1BF08ABC-80A0-47FC-8EDF-EEDAA7CD435A}" type="datetimeFigureOut">
              <a:rPr kumimoji="1" lang="ja-JP" altLang="en-US" smtClean="0"/>
              <a:t>2019/9/28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13C26D-6DEF-4E74-91DB-9DD0BC82611C}" type="slidenum">
              <a:rPr kumimoji="1" lang="ja-JP" altLang="en-US" smtClean="0"/>
              <a:t>‹#›</a:t>
            </a:fld>
            <a:endParaRPr kumimoji="1" lang="ja-JP" altLang="en-US"/>
          </a:p>
        </p:txBody>
      </p:sp>
    </p:spTree>
    <p:extLst>
      <p:ext uri="{BB962C8B-B14F-4D97-AF65-F5344CB8AC3E}">
        <p14:creationId xmlns:p14="http://schemas.microsoft.com/office/powerpoint/2010/main" val="1288124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ja-JP" altLang="en-US" smtClean="0"/>
              <a:t>マスター テキストの書式設定</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1BF08ABC-80A0-47FC-8EDF-EEDAA7CD435A}" type="datetimeFigureOut">
              <a:rPr kumimoji="1" lang="ja-JP" altLang="en-US" smtClean="0"/>
              <a:t>2019/9/28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913C26D-6DEF-4E74-91DB-9DD0BC82611C}" type="slidenum">
              <a:rPr kumimoji="1" lang="ja-JP" altLang="en-US" smtClean="0"/>
              <a:t>‹#›</a:t>
            </a:fld>
            <a:endParaRPr kumimoji="1" lang="ja-JP" altLang="en-US"/>
          </a:p>
        </p:txBody>
      </p:sp>
    </p:spTree>
    <p:extLst>
      <p:ext uri="{BB962C8B-B14F-4D97-AF65-F5344CB8AC3E}">
        <p14:creationId xmlns:p14="http://schemas.microsoft.com/office/powerpoint/2010/main" val="2138718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1BF08ABC-80A0-47FC-8EDF-EEDAA7CD435A}" type="datetimeFigureOut">
              <a:rPr kumimoji="1" lang="ja-JP" altLang="en-US" smtClean="0"/>
              <a:t>2019/9/28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913C26D-6DEF-4E74-91DB-9DD0BC82611C}" type="slidenum">
              <a:rPr kumimoji="1" lang="ja-JP" altLang="en-US" smtClean="0"/>
              <a:t>‹#›</a:t>
            </a:fld>
            <a:endParaRPr kumimoji="1" lang="ja-JP" altLang="en-US"/>
          </a:p>
        </p:txBody>
      </p:sp>
    </p:spTree>
    <p:extLst>
      <p:ext uri="{BB962C8B-B14F-4D97-AF65-F5344CB8AC3E}">
        <p14:creationId xmlns:p14="http://schemas.microsoft.com/office/powerpoint/2010/main" val="1002480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F08ABC-80A0-47FC-8EDF-EEDAA7CD435A}" type="datetimeFigureOut">
              <a:rPr kumimoji="1" lang="ja-JP" altLang="en-US" smtClean="0"/>
              <a:t>2019/9/28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913C26D-6DEF-4E74-91DB-9DD0BC82611C}" type="slidenum">
              <a:rPr kumimoji="1" lang="ja-JP" altLang="en-US" smtClean="0"/>
              <a:t>‹#›</a:t>
            </a:fld>
            <a:endParaRPr kumimoji="1" lang="ja-JP" altLang="en-US"/>
          </a:p>
        </p:txBody>
      </p:sp>
    </p:spTree>
    <p:extLst>
      <p:ext uri="{BB962C8B-B14F-4D97-AF65-F5344CB8AC3E}">
        <p14:creationId xmlns:p14="http://schemas.microsoft.com/office/powerpoint/2010/main" val="302444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BF08ABC-80A0-47FC-8EDF-EEDAA7CD435A}" type="datetimeFigureOut">
              <a:rPr kumimoji="1" lang="ja-JP" altLang="en-US" smtClean="0"/>
              <a:t>2019/9/28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13C26D-6DEF-4E74-91DB-9DD0BC82611C}" type="slidenum">
              <a:rPr kumimoji="1" lang="ja-JP" altLang="en-US" smtClean="0"/>
              <a:t>‹#›</a:t>
            </a:fld>
            <a:endParaRPr kumimoji="1" lang="ja-JP" altLang="en-US"/>
          </a:p>
        </p:txBody>
      </p:sp>
    </p:spTree>
    <p:extLst>
      <p:ext uri="{BB962C8B-B14F-4D97-AF65-F5344CB8AC3E}">
        <p14:creationId xmlns:p14="http://schemas.microsoft.com/office/powerpoint/2010/main" val="1411525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0" y="0"/>
            <a:ext cx="11292840" cy="5128923"/>
          </a:xfrm>
          <a:blipFill>
            <a:blip r:embed="rId2"/>
            <a:stretch>
              <a:fillRect/>
            </a:stretch>
          </a:blip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1BF08ABC-80A0-47FC-8EDF-EEDAA7CD435A}" type="datetimeFigureOut">
              <a:rPr kumimoji="1" lang="ja-JP" altLang="en-US" smtClean="0"/>
              <a:t>2019/9/28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913C26D-6DEF-4E74-91DB-9DD0BC82611C}" type="slidenum">
              <a:rPr kumimoji="1" lang="ja-JP" altLang="en-US" smtClean="0"/>
              <a:t>‹#›</a:t>
            </a:fld>
            <a:endParaRPr kumimoji="1" lang="ja-JP" altLang="en-US"/>
          </a:p>
        </p:txBody>
      </p:sp>
    </p:spTree>
    <p:extLst>
      <p:ext uri="{BB962C8B-B14F-4D97-AF65-F5344CB8AC3E}">
        <p14:creationId xmlns:p14="http://schemas.microsoft.com/office/powerpoint/2010/main" val="179875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1BF08ABC-80A0-47FC-8EDF-EEDAA7CD435A}" type="datetimeFigureOut">
              <a:rPr kumimoji="1" lang="ja-JP" altLang="en-US" smtClean="0"/>
              <a:t>2019/9/28</a:t>
            </a:fld>
            <a:endParaRPr kumimoji="1" lang="ja-JP" alt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kumimoji="1" lang="ja-JP" alt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5913C26D-6DEF-4E74-91DB-9DD0BC82611C}" type="slidenum">
              <a:rPr kumimoji="1" lang="ja-JP" altLang="en-US" smtClean="0"/>
              <a:t>‹#›</a:t>
            </a:fld>
            <a:endParaRPr kumimoji="1" lang="ja-JP" altLang="en-US"/>
          </a:p>
        </p:txBody>
      </p:sp>
    </p:spTree>
    <p:extLst>
      <p:ext uri="{BB962C8B-B14F-4D97-AF65-F5344CB8AC3E}">
        <p14:creationId xmlns:p14="http://schemas.microsoft.com/office/powerpoint/2010/main" val="1698295522"/>
      </p:ext>
    </p:extLst>
  </p:cSld>
  <p:clrMap bg1="dk1" tx1="lt1" bg2="dk2" tx2="lt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kumimoji="1"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kumimoji="1"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kumimoji="1"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867343" y="5131295"/>
            <a:ext cx="8825658" cy="1462999"/>
          </a:xfrm>
        </p:spPr>
        <p:txBody>
          <a:bodyPr>
            <a:noAutofit/>
          </a:bodyPr>
          <a:lstStyle/>
          <a:p>
            <a:r>
              <a:rPr lang="ja-JP" altLang="en-US" sz="3600" dirty="0" smtClean="0">
                <a:solidFill>
                  <a:schemeClr val="tx1"/>
                </a:solidFill>
              </a:rPr>
              <a:t>チーム </a:t>
            </a:r>
            <a:r>
              <a:rPr lang="en-US" altLang="ja-JP" sz="3600" dirty="0" smtClean="0">
                <a:solidFill>
                  <a:schemeClr val="tx1"/>
                </a:solidFill>
                <a:latin typeface="+mj-ea"/>
                <a:ea typeface="+mj-ea"/>
              </a:rPr>
              <a:t>No Time          </a:t>
            </a:r>
          </a:p>
          <a:p>
            <a:r>
              <a:rPr lang="en-US" altLang="ja-JP" sz="3600" dirty="0" smtClean="0">
                <a:solidFill>
                  <a:schemeClr val="tx1"/>
                </a:solidFill>
                <a:latin typeface="+mn-ea"/>
              </a:rPr>
              <a:t>SF1</a:t>
            </a:r>
            <a:r>
              <a:rPr lang="en-US" altLang="ja-JP" sz="3600" dirty="0" smtClean="0">
                <a:solidFill>
                  <a:schemeClr val="tx1"/>
                </a:solidFill>
              </a:rPr>
              <a:t>  </a:t>
            </a:r>
            <a:r>
              <a:rPr lang="ja-JP" altLang="en-US" sz="3600" dirty="0" smtClean="0">
                <a:solidFill>
                  <a:schemeClr val="tx1"/>
                </a:solidFill>
              </a:rPr>
              <a:t>浦野</a:t>
            </a:r>
            <a:r>
              <a:rPr lang="en-US" altLang="ja-JP" sz="3600" dirty="0">
                <a:solidFill>
                  <a:schemeClr val="tx1"/>
                </a:solidFill>
              </a:rPr>
              <a:t> </a:t>
            </a:r>
            <a:r>
              <a:rPr lang="ja-JP" altLang="en-US" sz="3600" dirty="0" smtClean="0">
                <a:solidFill>
                  <a:schemeClr val="tx1"/>
                </a:solidFill>
              </a:rPr>
              <a:t>佐藤 村上 村橋</a:t>
            </a:r>
            <a:endParaRPr lang="en-US" altLang="ja-JP" sz="3600" dirty="0" smtClean="0">
              <a:solidFill>
                <a:schemeClr val="tx1"/>
              </a:solidFill>
            </a:endParaRPr>
          </a:p>
        </p:txBody>
      </p:sp>
      <p:sp>
        <p:nvSpPr>
          <p:cNvPr id="5" name="タイトル 1"/>
          <p:cNvSpPr txBox="1">
            <a:spLocks/>
          </p:cNvSpPr>
          <p:nvPr/>
        </p:nvSpPr>
        <p:spPr>
          <a:xfrm>
            <a:off x="0" y="1006183"/>
            <a:ext cx="12192000" cy="2339706"/>
          </a:xfrm>
          <a:prstGeom prst="rect">
            <a:avLst/>
          </a:prstGeom>
        </p:spPr>
        <p:txBody>
          <a:bodyPr vert="horz" lIns="91440" tIns="45720" rIns="91440" bIns="45720" rtlCol="0" anchor="b">
            <a:normAutofit fontScale="92500" lnSpcReduction="10000"/>
          </a:bodyPr>
          <a:lstStyle>
            <a:lvl1pPr algn="l" defTabSz="457200" rtl="0" eaLnBrk="1" latinLnBrk="0" hangingPunct="1">
              <a:spcBef>
                <a:spcPct val="0"/>
              </a:spcBef>
              <a:buNone/>
              <a:defRPr kumimoji="1" sz="7200" b="0" i="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4600" dirty="0" smtClean="0">
                <a:solidFill>
                  <a:schemeClr val="tx1"/>
                </a:solidFill>
                <a:latin typeface="+mj-ea"/>
              </a:rPr>
              <a:t>子どもや高齢者の現在地がわかるアプリ</a:t>
            </a:r>
            <a:r>
              <a:rPr lang="ja-JP" altLang="en-US" dirty="0" smtClean="0">
                <a:solidFill>
                  <a:schemeClr val="tx1"/>
                </a:solidFill>
                <a:latin typeface="+mj-ea"/>
              </a:rPr>
              <a:t/>
            </a:r>
            <a:br>
              <a:rPr lang="ja-JP" altLang="en-US" dirty="0" smtClean="0">
                <a:solidFill>
                  <a:schemeClr val="tx1"/>
                </a:solidFill>
                <a:latin typeface="+mj-ea"/>
              </a:rPr>
            </a:br>
            <a:r>
              <a:rPr lang="ja-JP" altLang="en-US" sz="12000" b="1" dirty="0" smtClean="0">
                <a:solidFill>
                  <a:schemeClr val="tx1"/>
                </a:solidFill>
                <a:latin typeface="+mj-ea"/>
              </a:rPr>
              <a:t>プライバシー</a:t>
            </a:r>
            <a:r>
              <a:rPr lang="en-US" altLang="ja-JP" sz="12000" b="1" dirty="0" smtClean="0">
                <a:solidFill>
                  <a:schemeClr val="tx1"/>
                </a:solidFill>
                <a:latin typeface="+mj-ea"/>
              </a:rPr>
              <a:t>GPS</a:t>
            </a:r>
            <a:endParaRPr lang="ja-JP" altLang="en-US" sz="12000" b="1" dirty="0">
              <a:solidFill>
                <a:schemeClr val="tx1"/>
              </a:solidFill>
              <a:latin typeface="+mj-ea"/>
            </a:endParaRPr>
          </a:p>
        </p:txBody>
      </p:sp>
      <p:sp>
        <p:nvSpPr>
          <p:cNvPr id="2" name="テキスト ボックス 1"/>
          <p:cNvSpPr txBox="1"/>
          <p:nvPr/>
        </p:nvSpPr>
        <p:spPr>
          <a:xfrm>
            <a:off x="6133813" y="3900189"/>
            <a:ext cx="6487886" cy="1231106"/>
          </a:xfrm>
          <a:prstGeom prst="rect">
            <a:avLst/>
          </a:prstGeom>
          <a:noFill/>
        </p:spPr>
        <p:txBody>
          <a:bodyPr wrap="square" rtlCol="0">
            <a:spAutoFit/>
          </a:bodyPr>
          <a:lstStyle/>
          <a:p>
            <a:r>
              <a:rPr lang="ja-JP" altLang="en-US" sz="2800" dirty="0">
                <a:latin typeface="+mn-ea"/>
              </a:rPr>
              <a:t>トライデントコンピュータ専門学校</a:t>
            </a:r>
            <a:endParaRPr lang="en-US" altLang="ja-JP" sz="2800" dirty="0">
              <a:latin typeface="+mn-ea"/>
            </a:endParaRPr>
          </a:p>
          <a:p>
            <a:r>
              <a:rPr lang="ja-JP" altLang="en-US" sz="2800" dirty="0">
                <a:latin typeface="+mn-ea"/>
              </a:rPr>
              <a:t>高度情報学科</a:t>
            </a:r>
            <a:r>
              <a:rPr lang="en-US" altLang="ja-JP" sz="2800" dirty="0">
                <a:latin typeface="+mn-ea"/>
              </a:rPr>
              <a:t>1</a:t>
            </a:r>
            <a:r>
              <a:rPr lang="ja-JP" altLang="en-US" sz="2800" dirty="0">
                <a:latin typeface="+mn-ea"/>
              </a:rPr>
              <a:t>年</a:t>
            </a:r>
            <a:endParaRPr lang="en-US" altLang="ja-JP" sz="2800" dirty="0">
              <a:latin typeface="+mn-ea"/>
            </a:endParaRPr>
          </a:p>
          <a:p>
            <a:endParaRPr kumimoji="1" lang="ja-JP" altLang="en-US" dirty="0"/>
          </a:p>
        </p:txBody>
      </p:sp>
    </p:spTree>
    <p:extLst>
      <p:ext uri="{BB962C8B-B14F-4D97-AF65-F5344CB8AC3E}">
        <p14:creationId xmlns:p14="http://schemas.microsoft.com/office/powerpoint/2010/main" val="41921537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03852" y="365760"/>
            <a:ext cx="8927327" cy="1325562"/>
          </a:xfrm>
        </p:spPr>
        <p:txBody>
          <a:bodyPr>
            <a:noAutofit/>
          </a:bodyPr>
          <a:lstStyle/>
          <a:p>
            <a:r>
              <a:rPr lang="en-US" altLang="ja-JP" sz="8800" b="1" dirty="0"/>
              <a:t/>
            </a:r>
            <a:br>
              <a:rPr lang="en-US" altLang="ja-JP" sz="8800" b="1" dirty="0"/>
            </a:br>
            <a:r>
              <a:rPr lang="en-US" altLang="ja-JP" sz="8800" b="1" dirty="0" smtClean="0"/>
              <a:t>	</a:t>
            </a:r>
            <a:br>
              <a:rPr lang="en-US" altLang="ja-JP" sz="8800" b="1" dirty="0" smtClean="0"/>
            </a:br>
            <a:r>
              <a:rPr kumimoji="1" lang="ja-JP" altLang="en-US" sz="8800" b="1" dirty="0" smtClean="0"/>
              <a:t>まとめ</a:t>
            </a:r>
            <a:endParaRPr kumimoji="1" lang="ja-JP" altLang="en-US" sz="8800" b="1" dirty="0"/>
          </a:p>
        </p:txBody>
      </p:sp>
      <p:sp>
        <p:nvSpPr>
          <p:cNvPr id="3" name="縦書きテキスト プレースホルダー 2"/>
          <p:cNvSpPr>
            <a:spLocks noGrp="1"/>
          </p:cNvSpPr>
          <p:nvPr>
            <p:ph type="body" orient="vert" idx="1"/>
          </p:nvPr>
        </p:nvSpPr>
        <p:spPr>
          <a:xfrm>
            <a:off x="151454" y="1560693"/>
            <a:ext cx="11290851" cy="4451061"/>
          </a:xfrm>
        </p:spPr>
        <p:txBody>
          <a:bodyPr vert="horz">
            <a:normAutofit/>
          </a:bodyPr>
          <a:lstStyle/>
          <a:p>
            <a:pPr marL="0" indent="0">
              <a:buNone/>
            </a:pPr>
            <a:endParaRPr lang="ja-JP" altLang="en-US" sz="4800" dirty="0">
              <a:latin typeface="+mj-ea"/>
              <a:ea typeface="+mj-ea"/>
            </a:endParaRPr>
          </a:p>
          <a:p>
            <a:pPr marL="0" indent="0">
              <a:buNone/>
            </a:pPr>
            <a:r>
              <a:rPr lang="en-US" altLang="ja-JP" sz="4800" dirty="0">
                <a:latin typeface="+mn-ea"/>
              </a:rPr>
              <a:t>GPS</a:t>
            </a:r>
            <a:r>
              <a:rPr lang="ja-JP" altLang="en-US" sz="4800" dirty="0">
                <a:latin typeface="+mn-ea"/>
              </a:rPr>
              <a:t>により</a:t>
            </a:r>
            <a:r>
              <a:rPr lang="ja-JP" altLang="en-US" sz="4800" dirty="0" smtClean="0">
                <a:latin typeface="+mn-ea"/>
              </a:rPr>
              <a:t>プライバシーが</a:t>
            </a:r>
            <a:r>
              <a:rPr lang="ja-JP" altLang="en-US" sz="4800" dirty="0">
                <a:latin typeface="+mn-ea"/>
              </a:rPr>
              <a:t>侵害されるが、</a:t>
            </a:r>
          </a:p>
          <a:p>
            <a:pPr marL="0" indent="0">
              <a:buNone/>
            </a:pPr>
            <a:r>
              <a:rPr lang="ja-JP" altLang="en-US" sz="4800" dirty="0">
                <a:latin typeface="+mn-ea"/>
              </a:rPr>
              <a:t>だから</a:t>
            </a:r>
            <a:r>
              <a:rPr lang="en-US" altLang="ja-JP" sz="4800" dirty="0">
                <a:latin typeface="+mn-ea"/>
              </a:rPr>
              <a:t>GPS</a:t>
            </a:r>
            <a:r>
              <a:rPr lang="ja-JP" altLang="en-US" sz="4800" dirty="0">
                <a:latin typeface="+mn-ea"/>
              </a:rPr>
              <a:t>を使わないのではなく、</a:t>
            </a:r>
          </a:p>
          <a:p>
            <a:pPr marL="0" indent="0">
              <a:buNone/>
            </a:pPr>
            <a:r>
              <a:rPr lang="en-US" altLang="ja-JP" sz="4800" dirty="0">
                <a:latin typeface="+mn-ea"/>
              </a:rPr>
              <a:t>GPS</a:t>
            </a:r>
            <a:r>
              <a:rPr lang="ja-JP" altLang="en-US" sz="4800" dirty="0">
                <a:latin typeface="+mn-ea"/>
              </a:rPr>
              <a:t>の</a:t>
            </a:r>
            <a:r>
              <a:rPr lang="ja-JP" altLang="en-US" sz="4800" dirty="0">
                <a:solidFill>
                  <a:srgbClr val="FFFF00"/>
                </a:solidFill>
                <a:latin typeface="+mn-ea"/>
              </a:rPr>
              <a:t>新たな使い方</a:t>
            </a:r>
            <a:r>
              <a:rPr lang="ja-JP" altLang="en-US" sz="4800" dirty="0" smtClean="0">
                <a:latin typeface="+mn-ea"/>
              </a:rPr>
              <a:t>を</a:t>
            </a:r>
            <a:r>
              <a:rPr lang="ja-JP" altLang="en-US" sz="4800" dirty="0" smtClean="0">
                <a:solidFill>
                  <a:srgbClr val="FFFF00"/>
                </a:solidFill>
                <a:latin typeface="+mn-ea"/>
              </a:rPr>
              <a:t>発想</a:t>
            </a:r>
            <a:r>
              <a:rPr lang="ja-JP" altLang="en-US" sz="4800" dirty="0" smtClean="0">
                <a:latin typeface="+mn-ea"/>
              </a:rPr>
              <a:t>した</a:t>
            </a:r>
            <a:r>
              <a:rPr lang="ja-JP" altLang="en-US" sz="4800" dirty="0">
                <a:latin typeface="+mn-ea"/>
              </a:rPr>
              <a:t>。</a:t>
            </a:r>
            <a:r>
              <a:rPr lang="ja-JP" altLang="en-US" sz="4800" dirty="0">
                <a:latin typeface="+mj-ea"/>
                <a:ea typeface="+mj-ea"/>
              </a:rPr>
              <a:t>　</a:t>
            </a:r>
          </a:p>
          <a:p>
            <a:endParaRPr kumimoji="1" lang="ja-JP" altLang="en-US" sz="4000" dirty="0"/>
          </a:p>
        </p:txBody>
      </p:sp>
    </p:spTree>
    <p:extLst>
      <p:ext uri="{BB962C8B-B14F-4D97-AF65-F5344CB8AC3E}">
        <p14:creationId xmlns:p14="http://schemas.microsoft.com/office/powerpoint/2010/main" val="3886132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1628" y="1321182"/>
            <a:ext cx="10472103" cy="2983832"/>
          </a:xfrm>
        </p:spPr>
        <p:txBody>
          <a:bodyPr>
            <a:noAutofit/>
          </a:bodyPr>
          <a:lstStyle/>
          <a:p>
            <a:pPr algn="ctr"/>
            <a:r>
              <a:rPr kumimoji="1" lang="ja-JP" altLang="en-US" sz="10000" b="1" dirty="0" smtClean="0"/>
              <a:t>ご清聴ありがとう</a:t>
            </a:r>
            <a:r>
              <a:rPr kumimoji="1" lang="en-US" altLang="ja-JP" sz="10000" b="1" dirty="0" smtClean="0"/>
              <a:t/>
            </a:r>
            <a:br>
              <a:rPr kumimoji="1" lang="en-US" altLang="ja-JP" sz="10000" b="1" dirty="0" smtClean="0"/>
            </a:br>
            <a:r>
              <a:rPr kumimoji="1" lang="ja-JP" altLang="en-US" sz="10000" b="1" dirty="0" smtClean="0"/>
              <a:t>ございました</a:t>
            </a:r>
            <a:endParaRPr kumimoji="1" lang="ja-JP" altLang="en-US" sz="10000" b="1" dirty="0"/>
          </a:p>
        </p:txBody>
      </p:sp>
    </p:spTree>
    <p:extLst>
      <p:ext uri="{BB962C8B-B14F-4D97-AF65-F5344CB8AC3E}">
        <p14:creationId xmlns:p14="http://schemas.microsoft.com/office/powerpoint/2010/main" val="2290847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8800" b="1" dirty="0"/>
              <a:t>概要</a:t>
            </a:r>
            <a:endParaRPr kumimoji="1" lang="ja-JP" altLang="en-US" sz="8800" b="1" dirty="0"/>
          </a:p>
        </p:txBody>
      </p:sp>
      <p:sp>
        <p:nvSpPr>
          <p:cNvPr id="3" name="コンテンツ プレースホルダー 2"/>
          <p:cNvSpPr>
            <a:spLocks noGrp="1"/>
          </p:cNvSpPr>
          <p:nvPr>
            <p:ph idx="1"/>
          </p:nvPr>
        </p:nvSpPr>
        <p:spPr>
          <a:xfrm>
            <a:off x="495278" y="1691322"/>
            <a:ext cx="10459234" cy="4659682"/>
          </a:xfrm>
        </p:spPr>
        <p:txBody>
          <a:bodyPr>
            <a:noAutofit/>
          </a:bodyPr>
          <a:lstStyle/>
          <a:p>
            <a:pPr marL="0" indent="0">
              <a:lnSpc>
                <a:spcPct val="100000"/>
              </a:lnSpc>
              <a:buClr>
                <a:schemeClr val="tx1"/>
              </a:buClr>
              <a:buNone/>
            </a:pPr>
            <a:r>
              <a:rPr lang="ja-JP" altLang="en-US" sz="4800" dirty="0"/>
              <a:t>●子ども</a:t>
            </a:r>
            <a:r>
              <a:rPr lang="ja-JP" altLang="en-US" sz="4800" dirty="0" smtClean="0"/>
              <a:t>や高齢者の</a:t>
            </a:r>
            <a:r>
              <a:rPr lang="ja-JP" altLang="en-US" sz="4800" dirty="0"/>
              <a:t>現在地</a:t>
            </a:r>
            <a:r>
              <a:rPr lang="ja-JP" altLang="en-US" sz="4800" dirty="0" smtClean="0"/>
              <a:t>を</a:t>
            </a:r>
            <a:r>
              <a:rPr lang="en-US" altLang="ja-JP" sz="4800" dirty="0" smtClean="0"/>
              <a:t/>
            </a:r>
            <a:br>
              <a:rPr lang="en-US" altLang="ja-JP" sz="4800" dirty="0" smtClean="0"/>
            </a:br>
            <a:r>
              <a:rPr lang="ja-JP" altLang="en-US" sz="4800" dirty="0" smtClean="0"/>
              <a:t>　表示</a:t>
            </a:r>
            <a:r>
              <a:rPr lang="ja-JP" altLang="en-US" sz="4800" dirty="0"/>
              <a:t>する</a:t>
            </a:r>
            <a:r>
              <a:rPr lang="ja-JP" altLang="en-US" sz="4800" dirty="0" smtClean="0"/>
              <a:t>アプリ</a:t>
            </a:r>
            <a:endParaRPr lang="en-US" altLang="ja-JP" sz="4800" dirty="0"/>
          </a:p>
          <a:p>
            <a:pPr marL="0" indent="0">
              <a:spcBef>
                <a:spcPts val="3000"/>
              </a:spcBef>
              <a:buClr>
                <a:schemeClr val="tx1"/>
              </a:buClr>
              <a:buNone/>
            </a:pPr>
            <a:r>
              <a:rPr lang="ja-JP" altLang="en-US" sz="4800" dirty="0"/>
              <a:t>●</a:t>
            </a:r>
            <a:r>
              <a:rPr lang="ja-JP" altLang="en-US" sz="4800" dirty="0" smtClean="0"/>
              <a:t>指定</a:t>
            </a:r>
            <a:r>
              <a:rPr lang="ja-JP" altLang="en-US" sz="4800" dirty="0"/>
              <a:t>した時間を過ぎるまで</a:t>
            </a:r>
            <a:r>
              <a:rPr lang="ja-JP" altLang="en-US" sz="4800" dirty="0" smtClean="0"/>
              <a:t>は</a:t>
            </a:r>
            <a:r>
              <a:rPr lang="en-US" altLang="ja-JP" sz="4800" dirty="0" smtClean="0"/>
              <a:t/>
            </a:r>
            <a:br>
              <a:rPr lang="en-US" altLang="ja-JP" sz="4800" dirty="0" smtClean="0"/>
            </a:br>
            <a:r>
              <a:rPr lang="ja-JP" altLang="en-US" sz="4800" dirty="0" smtClean="0"/>
              <a:t>　おおよそ</a:t>
            </a:r>
            <a:r>
              <a:rPr lang="ja-JP" altLang="en-US" sz="4800" dirty="0"/>
              <a:t>の位置しか</a:t>
            </a:r>
            <a:r>
              <a:rPr lang="ja-JP" altLang="en-US" sz="4800" dirty="0" smtClean="0"/>
              <a:t>わからない</a:t>
            </a:r>
            <a:endParaRPr lang="en-US" altLang="ja-JP" sz="4800" dirty="0"/>
          </a:p>
        </p:txBody>
      </p:sp>
    </p:spTree>
    <p:extLst>
      <p:ext uri="{BB962C8B-B14F-4D97-AF65-F5344CB8AC3E}">
        <p14:creationId xmlns:p14="http://schemas.microsoft.com/office/powerpoint/2010/main" val="30018562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12436"/>
            <a:ext cx="10446512" cy="1488122"/>
          </a:xfrm>
        </p:spPr>
        <p:txBody>
          <a:bodyPr>
            <a:noAutofit/>
          </a:bodyPr>
          <a:lstStyle/>
          <a:p>
            <a:r>
              <a:rPr lang="ja-JP" altLang="en-US" sz="5400" dirty="0"/>
              <a:t>指定した</a:t>
            </a:r>
            <a:r>
              <a:rPr lang="ja-JP" altLang="en-US" sz="5400" dirty="0" smtClean="0"/>
              <a:t>時間に近づくと徐々に</a:t>
            </a:r>
            <a:r>
              <a:rPr lang="en-US" altLang="ja-JP" sz="5400" dirty="0" smtClean="0"/>
              <a:t/>
            </a:r>
            <a:br>
              <a:rPr lang="en-US" altLang="ja-JP" sz="5400" dirty="0" smtClean="0"/>
            </a:br>
            <a:r>
              <a:rPr lang="ja-JP" altLang="en-US" sz="5400" dirty="0" smtClean="0"/>
              <a:t>現在地</a:t>
            </a:r>
            <a:r>
              <a:rPr lang="ja-JP" altLang="en-US" sz="5400" dirty="0"/>
              <a:t>が</a:t>
            </a:r>
            <a:r>
              <a:rPr lang="ja-JP" altLang="en-US" sz="5400" dirty="0" smtClean="0"/>
              <a:t>分かる</a:t>
            </a:r>
            <a:endParaRPr kumimoji="1" lang="ja-JP" altLang="en-US" sz="5400" dirty="0"/>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4900" y="1859368"/>
            <a:ext cx="2632500" cy="4680000"/>
          </a:xfrm>
          <a:prstGeom prst="rect">
            <a:avLst/>
          </a:prstGeom>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48733" y="1859368"/>
            <a:ext cx="2632500" cy="4680000"/>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34900" y="1859368"/>
            <a:ext cx="2632500" cy="4680000"/>
          </a:xfrm>
          <a:prstGeom prst="rect">
            <a:avLst/>
          </a:prstGeom>
        </p:spPr>
      </p:pic>
      <p:sp>
        <p:nvSpPr>
          <p:cNvPr id="15" name="右矢印 14"/>
          <p:cNvSpPr/>
          <p:nvPr/>
        </p:nvSpPr>
        <p:spPr>
          <a:xfrm>
            <a:off x="5022318" y="3517364"/>
            <a:ext cx="1371497" cy="868172"/>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a:off x="5022317" y="3517364"/>
            <a:ext cx="1371497" cy="868172"/>
          </a:xfrm>
          <a:prstGeom prst="righ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FF00"/>
              </a:solidFill>
            </a:endParaRPr>
          </a:p>
        </p:txBody>
      </p:sp>
      <p:sp>
        <p:nvSpPr>
          <p:cNvPr id="3" name="テキスト ボックス 2"/>
          <p:cNvSpPr txBox="1"/>
          <p:nvPr/>
        </p:nvSpPr>
        <p:spPr>
          <a:xfrm>
            <a:off x="702009" y="2122714"/>
            <a:ext cx="800219" cy="4180115"/>
          </a:xfrm>
          <a:prstGeom prst="rect">
            <a:avLst/>
          </a:prstGeom>
          <a:noFill/>
        </p:spPr>
        <p:txBody>
          <a:bodyPr vert="eaVert" wrap="square" rtlCol="0">
            <a:spAutoFit/>
          </a:bodyPr>
          <a:lstStyle/>
          <a:p>
            <a:r>
              <a:rPr lang="ja-JP" altLang="en-US" sz="4000" dirty="0" smtClean="0"/>
              <a:t>約６ｋｍのエリア</a:t>
            </a:r>
            <a:endParaRPr kumimoji="1" lang="ja-JP" altLang="en-US" sz="4000" dirty="0"/>
          </a:p>
        </p:txBody>
      </p:sp>
      <p:sp>
        <p:nvSpPr>
          <p:cNvPr id="4" name="テキスト ボックス 3"/>
          <p:cNvSpPr txBox="1"/>
          <p:nvPr/>
        </p:nvSpPr>
        <p:spPr>
          <a:xfrm>
            <a:off x="9705845" y="2122714"/>
            <a:ext cx="800219" cy="4416654"/>
          </a:xfrm>
          <a:prstGeom prst="rect">
            <a:avLst/>
          </a:prstGeom>
          <a:noFill/>
        </p:spPr>
        <p:txBody>
          <a:bodyPr vert="eaVert" wrap="square" rtlCol="0">
            <a:spAutoFit/>
          </a:bodyPr>
          <a:lstStyle/>
          <a:p>
            <a:r>
              <a:rPr kumimoji="1" lang="ja-JP" altLang="en-US" sz="4000" dirty="0" smtClean="0"/>
              <a:t>約４ｋｍのエリア</a:t>
            </a:r>
            <a:endParaRPr kumimoji="1" lang="ja-JP" altLang="en-US" sz="4000" dirty="0"/>
          </a:p>
        </p:txBody>
      </p:sp>
      <p:sp>
        <p:nvSpPr>
          <p:cNvPr id="6" name="テキスト ボックス 5"/>
          <p:cNvSpPr txBox="1"/>
          <p:nvPr/>
        </p:nvSpPr>
        <p:spPr>
          <a:xfrm>
            <a:off x="9736623" y="2122714"/>
            <a:ext cx="800219" cy="3766457"/>
          </a:xfrm>
          <a:prstGeom prst="rect">
            <a:avLst/>
          </a:prstGeom>
          <a:noFill/>
        </p:spPr>
        <p:txBody>
          <a:bodyPr vert="eaVert" wrap="square" rtlCol="0">
            <a:spAutoFit/>
          </a:bodyPr>
          <a:lstStyle/>
          <a:p>
            <a:r>
              <a:rPr kumimoji="1" lang="ja-JP" altLang="en-US" sz="4000" dirty="0" smtClean="0"/>
              <a:t>ピンポイント</a:t>
            </a:r>
            <a:endParaRPr kumimoji="1" lang="ja-JP" altLang="en-US" sz="4000" dirty="0"/>
          </a:p>
        </p:txBody>
      </p:sp>
    </p:spTree>
    <p:extLst>
      <p:ext uri="{BB962C8B-B14F-4D97-AF65-F5344CB8AC3E}">
        <p14:creationId xmlns:p14="http://schemas.microsoft.com/office/powerpoint/2010/main" val="119327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750" fill="hold"/>
                                        <p:tgtEl>
                                          <p:spTgt spid="15"/>
                                        </p:tgtEl>
                                        <p:attrNameLst>
                                          <p:attrName>ppt_x</p:attrName>
                                        </p:attrNameLst>
                                      </p:cBhvr>
                                      <p:tavLst>
                                        <p:tav tm="0">
                                          <p:val>
                                            <p:strVal val="1+#ppt_w/2"/>
                                          </p:val>
                                        </p:tav>
                                        <p:tav tm="100000">
                                          <p:val>
                                            <p:strVal val="#ppt_x"/>
                                          </p:val>
                                        </p:tav>
                                      </p:tavLst>
                                    </p:anim>
                                    <p:anim calcmode="lin" valueType="num">
                                      <p:cBhvr additive="base">
                                        <p:cTn id="8" dur="75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1+#ppt_w/2"/>
                                          </p:val>
                                        </p:tav>
                                        <p:tav tm="100000">
                                          <p:val>
                                            <p:strVal val="#ppt_x"/>
                                          </p:val>
                                        </p:tav>
                                      </p:tavLst>
                                    </p:anim>
                                    <p:anim calcmode="lin" valueType="num">
                                      <p:cBhvr additive="base">
                                        <p:cTn id="12" dur="75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750" fill="hold"/>
                                        <p:tgtEl>
                                          <p:spTgt spid="4"/>
                                        </p:tgtEl>
                                        <p:attrNameLst>
                                          <p:attrName>ppt_x</p:attrName>
                                        </p:attrNameLst>
                                      </p:cBhvr>
                                      <p:tavLst>
                                        <p:tav tm="0">
                                          <p:val>
                                            <p:strVal val="1+#ppt_w/2"/>
                                          </p:val>
                                        </p:tav>
                                        <p:tav tm="100000">
                                          <p:val>
                                            <p:strVal val="#ppt_x"/>
                                          </p:val>
                                        </p:tav>
                                      </p:tavLst>
                                    </p:anim>
                                    <p:anim calcmode="lin" valueType="num">
                                      <p:cBhvr additive="base">
                                        <p:cTn id="16" dur="75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xit" presetSubtype="8" fill="hold" nodeType="clickEffect">
                                  <p:stCondLst>
                                    <p:cond delay="0"/>
                                  </p:stCondLst>
                                  <p:childTnLst>
                                    <p:anim calcmode="lin" valueType="num">
                                      <p:cBhvr additive="base">
                                        <p:cTn id="20" dur="500"/>
                                        <p:tgtEl>
                                          <p:spTgt spid="9"/>
                                        </p:tgtEl>
                                        <p:attrNameLst>
                                          <p:attrName>ppt_x</p:attrName>
                                        </p:attrNameLst>
                                      </p:cBhvr>
                                      <p:tavLst>
                                        <p:tav tm="0">
                                          <p:val>
                                            <p:strVal val="ppt_x"/>
                                          </p:val>
                                        </p:tav>
                                        <p:tav tm="100000">
                                          <p:val>
                                            <p:strVal val="0-ppt_w/2"/>
                                          </p:val>
                                        </p:tav>
                                      </p:tavLst>
                                    </p:anim>
                                    <p:anim calcmode="lin" valueType="num">
                                      <p:cBhvr additive="base">
                                        <p:cTn id="21" dur="500"/>
                                        <p:tgtEl>
                                          <p:spTgt spid="9"/>
                                        </p:tgtEl>
                                        <p:attrNameLst>
                                          <p:attrName>ppt_y</p:attrName>
                                        </p:attrNameLst>
                                      </p:cBhvr>
                                      <p:tavLst>
                                        <p:tav tm="0">
                                          <p:val>
                                            <p:strVal val="ppt_y"/>
                                          </p:val>
                                        </p:tav>
                                        <p:tav tm="100000">
                                          <p:val>
                                            <p:strVal val="ppt_y"/>
                                          </p:val>
                                        </p:tav>
                                      </p:tavLst>
                                    </p:anim>
                                    <p:set>
                                      <p:cBhvr>
                                        <p:cTn id="22" dur="1" fill="hold">
                                          <p:stCondLst>
                                            <p:cond delay="499"/>
                                          </p:stCondLst>
                                        </p:cTn>
                                        <p:tgtEl>
                                          <p:spTgt spid="9"/>
                                        </p:tgtEl>
                                        <p:attrNameLst>
                                          <p:attrName>style.visibility</p:attrName>
                                        </p:attrNameLst>
                                      </p:cBhvr>
                                      <p:to>
                                        <p:strVal val="hidden"/>
                                      </p:to>
                                    </p:set>
                                  </p:childTnLst>
                                </p:cTn>
                              </p:par>
                              <p:par>
                                <p:cTn id="23" presetID="2" presetClass="exit" presetSubtype="8" fill="hold" grpId="0" nodeType="withEffect">
                                  <p:stCondLst>
                                    <p:cond delay="0"/>
                                  </p:stCondLst>
                                  <p:childTnLst>
                                    <p:anim calcmode="lin" valueType="num">
                                      <p:cBhvr additive="base">
                                        <p:cTn id="24" dur="500"/>
                                        <p:tgtEl>
                                          <p:spTgt spid="3"/>
                                        </p:tgtEl>
                                        <p:attrNameLst>
                                          <p:attrName>ppt_x</p:attrName>
                                        </p:attrNameLst>
                                      </p:cBhvr>
                                      <p:tavLst>
                                        <p:tav tm="0">
                                          <p:val>
                                            <p:strVal val="ppt_x"/>
                                          </p:val>
                                        </p:tav>
                                        <p:tav tm="100000">
                                          <p:val>
                                            <p:strVal val="0-ppt_w/2"/>
                                          </p:val>
                                        </p:tav>
                                      </p:tavLst>
                                    </p:anim>
                                    <p:anim calcmode="lin" valueType="num">
                                      <p:cBhvr additive="base">
                                        <p:cTn id="25" dur="500"/>
                                        <p:tgtEl>
                                          <p:spTgt spid="3"/>
                                        </p:tgtEl>
                                        <p:attrNameLst>
                                          <p:attrName>ppt_y</p:attrName>
                                        </p:attrNameLst>
                                      </p:cBhvr>
                                      <p:tavLst>
                                        <p:tav tm="0">
                                          <p:val>
                                            <p:strVal val="ppt_y"/>
                                          </p:val>
                                        </p:tav>
                                        <p:tav tm="100000">
                                          <p:val>
                                            <p:strVal val="ppt_y"/>
                                          </p:val>
                                        </p:tav>
                                      </p:tavLst>
                                    </p:anim>
                                    <p:set>
                                      <p:cBhvr>
                                        <p:cTn id="26" dur="1" fill="hold">
                                          <p:stCondLst>
                                            <p:cond delay="499"/>
                                          </p:stCondLst>
                                        </p:cTn>
                                        <p:tgtEl>
                                          <p:spTgt spid="3"/>
                                        </p:tgtEl>
                                        <p:attrNameLst>
                                          <p:attrName>style.visibility</p:attrName>
                                        </p:attrNameLst>
                                      </p:cBhvr>
                                      <p:to>
                                        <p:strVal val="hidden"/>
                                      </p:to>
                                    </p:set>
                                  </p:childTnLst>
                                </p:cTn>
                              </p:par>
                              <p:par>
                                <p:cTn id="27" presetID="35" presetClass="path" presetSubtype="0" accel="50000" decel="50000" fill="hold" grpId="0" nodeType="withEffect">
                                  <p:stCondLst>
                                    <p:cond delay="0"/>
                                  </p:stCondLst>
                                  <p:childTnLst>
                                    <p:animMotion origin="layout" path="M 8.33333E-7 2.59259E-6 L -0.39844 -0.00764 " pathEditMode="relative" rAng="0" ptsTypes="AA">
                                      <p:cBhvr>
                                        <p:cTn id="28" dur="750" fill="hold"/>
                                        <p:tgtEl>
                                          <p:spTgt spid="15"/>
                                        </p:tgtEl>
                                        <p:attrNameLst>
                                          <p:attrName>ppt_x</p:attrName>
                                          <p:attrName>ppt_y</p:attrName>
                                        </p:attrNameLst>
                                      </p:cBhvr>
                                      <p:rCtr x="-19922" y="-394"/>
                                    </p:animMotion>
                                  </p:childTnLst>
                                </p:cTn>
                              </p:par>
                              <p:par>
                                <p:cTn id="29" presetID="35" presetClass="path" presetSubtype="0" accel="50000" decel="50000" fill="hold" nodeType="withEffect">
                                  <p:stCondLst>
                                    <p:cond delay="0"/>
                                  </p:stCondLst>
                                  <p:childTnLst>
                                    <p:animMotion origin="layout" path="M 1.04167E-6 1.48148E-6 L -0.45039 -0.00116 " pathEditMode="relative" rAng="0" ptsTypes="AA">
                                      <p:cBhvr>
                                        <p:cTn id="30" dur="750" fill="hold"/>
                                        <p:tgtEl>
                                          <p:spTgt spid="10"/>
                                        </p:tgtEl>
                                        <p:attrNameLst>
                                          <p:attrName>ppt_x</p:attrName>
                                          <p:attrName>ppt_y</p:attrName>
                                        </p:attrNameLst>
                                      </p:cBhvr>
                                      <p:rCtr x="-22526" y="-69"/>
                                    </p:animMotion>
                                  </p:childTnLst>
                                </p:cTn>
                              </p:par>
                              <p:par>
                                <p:cTn id="31" presetID="2" presetClass="entr" presetSubtype="2"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650" fill="hold"/>
                                        <p:tgtEl>
                                          <p:spTgt spid="16"/>
                                        </p:tgtEl>
                                        <p:attrNameLst>
                                          <p:attrName>ppt_x</p:attrName>
                                        </p:attrNameLst>
                                      </p:cBhvr>
                                      <p:tavLst>
                                        <p:tav tm="0">
                                          <p:val>
                                            <p:strVal val="1+#ppt_w/2"/>
                                          </p:val>
                                        </p:tav>
                                        <p:tav tm="100000">
                                          <p:val>
                                            <p:strVal val="#ppt_x"/>
                                          </p:val>
                                        </p:tav>
                                      </p:tavLst>
                                    </p:anim>
                                    <p:anim calcmode="lin" valueType="num">
                                      <p:cBhvr additive="base">
                                        <p:cTn id="34" dur="650" fill="hold"/>
                                        <p:tgtEl>
                                          <p:spTgt spid="16"/>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750" fill="hold"/>
                                        <p:tgtEl>
                                          <p:spTgt spid="5"/>
                                        </p:tgtEl>
                                        <p:attrNameLst>
                                          <p:attrName>ppt_x</p:attrName>
                                        </p:attrNameLst>
                                      </p:cBhvr>
                                      <p:tavLst>
                                        <p:tav tm="0">
                                          <p:val>
                                            <p:strVal val="1+#ppt_w/2"/>
                                          </p:val>
                                        </p:tav>
                                        <p:tav tm="100000">
                                          <p:val>
                                            <p:strVal val="#ppt_x"/>
                                          </p:val>
                                        </p:tav>
                                      </p:tavLst>
                                    </p:anim>
                                    <p:anim calcmode="lin" valueType="num">
                                      <p:cBhvr additive="base">
                                        <p:cTn id="38" dur="750" fill="hold"/>
                                        <p:tgtEl>
                                          <p:spTgt spid="5"/>
                                        </p:tgtEl>
                                        <p:attrNameLst>
                                          <p:attrName>ppt_y</p:attrName>
                                        </p:attrNameLst>
                                      </p:cBhvr>
                                      <p:tavLst>
                                        <p:tav tm="0">
                                          <p:val>
                                            <p:strVal val="#ppt_y"/>
                                          </p:val>
                                        </p:tav>
                                        <p:tav tm="100000">
                                          <p:val>
                                            <p:strVal val="#ppt_y"/>
                                          </p:val>
                                        </p:tav>
                                      </p:tavLst>
                                    </p:anim>
                                  </p:childTnLst>
                                </p:cTn>
                              </p:par>
                              <p:par>
                                <p:cTn id="39" presetID="35" presetClass="path" presetSubtype="0" accel="50000" decel="50000" fill="hold" grpId="1" nodeType="withEffect">
                                  <p:stCondLst>
                                    <p:cond delay="0"/>
                                  </p:stCondLst>
                                  <p:childTnLst>
                                    <p:animMotion origin="layout" path="M 3.75E-6 -1.48148E-6 L -0.44857 0.0081 " pathEditMode="relative" rAng="0" ptsTypes="AA">
                                      <p:cBhvr>
                                        <p:cTn id="40" dur="750" fill="hold"/>
                                        <p:tgtEl>
                                          <p:spTgt spid="4"/>
                                        </p:tgtEl>
                                        <p:attrNameLst>
                                          <p:attrName>ppt_x</p:attrName>
                                          <p:attrName>ppt_y</p:attrName>
                                        </p:attrNameLst>
                                      </p:cBhvr>
                                      <p:rCtr x="-22435" y="394"/>
                                    </p:animMotion>
                                  </p:childTnLst>
                                </p:cTn>
                              </p:par>
                              <p:par>
                                <p:cTn id="41" presetID="2" presetClass="entr" presetSubtype="2"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750" fill="hold"/>
                                        <p:tgtEl>
                                          <p:spTgt spid="6"/>
                                        </p:tgtEl>
                                        <p:attrNameLst>
                                          <p:attrName>ppt_x</p:attrName>
                                        </p:attrNameLst>
                                      </p:cBhvr>
                                      <p:tavLst>
                                        <p:tav tm="0">
                                          <p:val>
                                            <p:strVal val="1+#ppt_w/2"/>
                                          </p:val>
                                        </p:tav>
                                        <p:tav tm="100000">
                                          <p:val>
                                            <p:strVal val="#ppt_x"/>
                                          </p:val>
                                        </p:tav>
                                      </p:tavLst>
                                    </p:anim>
                                    <p:anim calcmode="lin" valueType="num">
                                      <p:cBhvr additive="base">
                                        <p:cTn id="44" dur="75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6" grpId="0" animBg="1"/>
      <p:bldP spid="3" grpId="0"/>
      <p:bldP spid="4" grpId="0"/>
      <p:bldP spid="4" grpId="1"/>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36407" y="2148065"/>
            <a:ext cx="9692640" cy="2609916"/>
          </a:xfrm>
        </p:spPr>
        <p:txBody>
          <a:bodyPr>
            <a:noAutofit/>
          </a:bodyPr>
          <a:lstStyle/>
          <a:p>
            <a:pPr algn="ctr"/>
            <a:r>
              <a:rPr lang="ja-JP" altLang="en-US" sz="16600" b="1" dirty="0" smtClean="0"/>
              <a:t>実機</a:t>
            </a:r>
            <a:r>
              <a:rPr lang="ja-JP" altLang="en-US" sz="16600" b="1" dirty="0"/>
              <a:t>説明</a:t>
            </a:r>
            <a:endParaRPr kumimoji="1" lang="ja-JP" altLang="en-US" sz="16600" b="1" dirty="0"/>
          </a:p>
        </p:txBody>
      </p:sp>
    </p:spTree>
    <p:extLst>
      <p:ext uri="{BB962C8B-B14F-4D97-AF65-F5344CB8AC3E}">
        <p14:creationId xmlns:p14="http://schemas.microsoft.com/office/powerpoint/2010/main" val="3850983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74488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8800" b="1" dirty="0" smtClean="0"/>
              <a:t>子どものメリット</a:t>
            </a:r>
            <a:endParaRPr kumimoji="1" lang="ja-JP" altLang="en-US" sz="8800" b="1" dirty="0"/>
          </a:p>
        </p:txBody>
      </p:sp>
      <p:sp>
        <p:nvSpPr>
          <p:cNvPr id="3" name="コンテンツ プレースホルダー 2"/>
          <p:cNvSpPr>
            <a:spLocks noGrp="1"/>
          </p:cNvSpPr>
          <p:nvPr>
            <p:ph idx="1"/>
          </p:nvPr>
        </p:nvSpPr>
        <p:spPr>
          <a:xfrm>
            <a:off x="225287" y="1828800"/>
            <a:ext cx="10906539" cy="4351337"/>
          </a:xfrm>
        </p:spPr>
        <p:txBody>
          <a:bodyPr>
            <a:normAutofit/>
          </a:bodyPr>
          <a:lstStyle/>
          <a:p>
            <a:pPr marL="0" indent="0">
              <a:buClr>
                <a:schemeClr val="tx1"/>
              </a:buClr>
              <a:buNone/>
            </a:pPr>
            <a:r>
              <a:rPr lang="ja-JP" altLang="en-US" sz="4800" dirty="0" smtClean="0"/>
              <a:t>●親</a:t>
            </a:r>
            <a:r>
              <a:rPr lang="ja-JP" altLang="en-US" sz="4800" dirty="0"/>
              <a:t>が安心</a:t>
            </a:r>
            <a:r>
              <a:rPr lang="ja-JP" altLang="en-US" sz="4800" dirty="0" smtClean="0"/>
              <a:t>して外出させられるため</a:t>
            </a:r>
            <a:r>
              <a:rPr lang="en-US" altLang="ja-JP" sz="4800" dirty="0" smtClean="0"/>
              <a:t/>
            </a:r>
            <a:br>
              <a:rPr lang="en-US" altLang="ja-JP" sz="4800" dirty="0" smtClean="0"/>
            </a:br>
            <a:r>
              <a:rPr lang="ja-JP" altLang="en-US" sz="4800" dirty="0" smtClean="0"/>
              <a:t>　外出が</a:t>
            </a:r>
            <a:r>
              <a:rPr lang="en-US" altLang="ja-JP" sz="4800" dirty="0" smtClean="0">
                <a:latin typeface="+mn-ea"/>
              </a:rPr>
              <a:t>OK</a:t>
            </a:r>
            <a:r>
              <a:rPr lang="ja-JP" altLang="en-US" sz="4800" dirty="0" smtClean="0"/>
              <a:t>になる</a:t>
            </a:r>
            <a:endParaRPr lang="ja-JP" altLang="en-US" sz="4800" dirty="0"/>
          </a:p>
          <a:p>
            <a:pPr marL="0" indent="0">
              <a:spcBef>
                <a:spcPts val="3600"/>
              </a:spcBef>
              <a:buClr>
                <a:schemeClr val="tx1"/>
              </a:buClr>
              <a:buNone/>
            </a:pPr>
            <a:r>
              <a:rPr lang="ja-JP" altLang="en-US" sz="4800" dirty="0"/>
              <a:t>●</a:t>
            </a:r>
            <a:r>
              <a:rPr lang="ja-JP" altLang="en-US" sz="4800" dirty="0" smtClean="0"/>
              <a:t>誘拐など万一</a:t>
            </a:r>
            <a:r>
              <a:rPr lang="ja-JP" altLang="en-US" sz="4800" dirty="0"/>
              <a:t>の事態にも対応</a:t>
            </a:r>
            <a:r>
              <a:rPr lang="ja-JP" altLang="en-US" sz="4800" dirty="0" smtClean="0"/>
              <a:t>できる</a:t>
            </a:r>
            <a:endParaRPr lang="en-US" altLang="ja-JP" sz="4800" dirty="0" smtClean="0"/>
          </a:p>
          <a:p>
            <a:pPr marL="0" indent="0">
              <a:spcBef>
                <a:spcPts val="3600"/>
              </a:spcBef>
              <a:buClr>
                <a:schemeClr val="tx1"/>
              </a:buClr>
              <a:buNone/>
            </a:pPr>
            <a:r>
              <a:rPr lang="ja-JP" altLang="en-US" sz="4800" dirty="0" smtClean="0"/>
              <a:t>●親</a:t>
            </a:r>
            <a:r>
              <a:rPr lang="ja-JP" altLang="en-US" sz="4800" dirty="0"/>
              <a:t>を安心</a:t>
            </a:r>
            <a:r>
              <a:rPr lang="ja-JP" altLang="en-US" sz="4800" dirty="0" smtClean="0"/>
              <a:t>させられる</a:t>
            </a:r>
          </a:p>
          <a:p>
            <a:pPr marL="0" indent="0">
              <a:buNone/>
            </a:pPr>
            <a:endParaRPr kumimoji="1" lang="ja-JP" altLang="en-US" dirty="0"/>
          </a:p>
        </p:txBody>
      </p:sp>
    </p:spTree>
    <p:extLst>
      <p:ext uri="{BB962C8B-B14F-4D97-AF65-F5344CB8AC3E}">
        <p14:creationId xmlns:p14="http://schemas.microsoft.com/office/powerpoint/2010/main" val="8272495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6943" y="365760"/>
            <a:ext cx="10377569" cy="1325562"/>
          </a:xfrm>
        </p:spPr>
        <p:txBody>
          <a:bodyPr>
            <a:normAutofit fontScale="90000"/>
          </a:bodyPr>
          <a:lstStyle/>
          <a:p>
            <a:r>
              <a:rPr kumimoji="1" lang="ja-JP" altLang="en-US" sz="8800" b="1" dirty="0" smtClean="0"/>
              <a:t>強み「ちょうどよい」</a:t>
            </a:r>
            <a:endParaRPr kumimoji="1" lang="ja-JP" altLang="en-US" sz="8800" b="1" dirty="0"/>
          </a:p>
        </p:txBody>
      </p:sp>
      <p:sp>
        <p:nvSpPr>
          <p:cNvPr id="3" name="コンテンツ プレースホルダー 2"/>
          <p:cNvSpPr>
            <a:spLocks noGrp="1"/>
          </p:cNvSpPr>
          <p:nvPr>
            <p:ph idx="1"/>
          </p:nvPr>
        </p:nvSpPr>
        <p:spPr>
          <a:xfrm>
            <a:off x="277091" y="1828800"/>
            <a:ext cx="10677421" cy="4351337"/>
          </a:xfrm>
        </p:spPr>
        <p:txBody>
          <a:bodyPr>
            <a:normAutofit/>
          </a:bodyPr>
          <a:lstStyle/>
          <a:p>
            <a:pPr marL="0" indent="0">
              <a:buClr>
                <a:schemeClr val="tx1"/>
              </a:buClr>
              <a:buNone/>
            </a:pPr>
            <a:r>
              <a:rPr lang="ja-JP" altLang="en-US" sz="4800" dirty="0" smtClean="0"/>
              <a:t>●</a:t>
            </a:r>
            <a:r>
              <a:rPr lang="ja-JP" altLang="en-US" sz="4800" dirty="0" smtClean="0">
                <a:solidFill>
                  <a:srgbClr val="FFFF00"/>
                </a:solidFill>
              </a:rPr>
              <a:t>現在地がピンポイントにわかる</a:t>
            </a:r>
            <a:r>
              <a:rPr lang="ja-JP" altLang="en-US" sz="4800" dirty="0"/>
              <a:t>と、</a:t>
            </a:r>
            <a:r>
              <a:rPr lang="ja-JP" altLang="en-US" sz="4800" dirty="0" smtClean="0"/>
              <a:t>プライバシーが</a:t>
            </a:r>
            <a:r>
              <a:rPr lang="ja-JP" altLang="en-US" sz="4800" dirty="0"/>
              <a:t>なく、子どもが</a:t>
            </a:r>
            <a:r>
              <a:rPr lang="ja-JP" altLang="en-US" sz="4800" dirty="0" smtClean="0"/>
              <a:t>イヤ。</a:t>
            </a:r>
            <a:endParaRPr lang="en-US" altLang="ja-JP" sz="4800" dirty="0" smtClean="0"/>
          </a:p>
          <a:p>
            <a:pPr marL="0" indent="0">
              <a:buClr>
                <a:schemeClr val="tx1"/>
              </a:buClr>
              <a:buNone/>
            </a:pPr>
            <a:r>
              <a:rPr lang="ja-JP" altLang="en-US" sz="4800" dirty="0"/>
              <a:t>●</a:t>
            </a:r>
            <a:r>
              <a:rPr lang="ja-JP" altLang="en-US" sz="4800" dirty="0" smtClean="0">
                <a:solidFill>
                  <a:srgbClr val="FFFF00"/>
                </a:solidFill>
              </a:rPr>
              <a:t>現在地が</a:t>
            </a:r>
            <a:r>
              <a:rPr lang="ja-JP" altLang="en-US" sz="4800" dirty="0">
                <a:solidFill>
                  <a:srgbClr val="FFFF00"/>
                </a:solidFill>
              </a:rPr>
              <a:t>全</a:t>
            </a:r>
            <a:r>
              <a:rPr lang="ja-JP" altLang="en-US" sz="4800" dirty="0" smtClean="0">
                <a:solidFill>
                  <a:srgbClr val="FFFF00"/>
                </a:solidFill>
              </a:rPr>
              <a:t>くわからない</a:t>
            </a:r>
            <a:r>
              <a:rPr lang="ja-JP" altLang="en-US" sz="4800" dirty="0"/>
              <a:t>と</a:t>
            </a:r>
            <a:r>
              <a:rPr lang="ja-JP" altLang="en-US" sz="4800" dirty="0" smtClean="0"/>
              <a:t>、</a:t>
            </a:r>
            <a:r>
              <a:rPr lang="en-US" altLang="ja-JP" sz="4800" dirty="0"/>
              <a:t/>
            </a:r>
            <a:br>
              <a:rPr lang="en-US" altLang="ja-JP" sz="4800" dirty="0"/>
            </a:br>
            <a:r>
              <a:rPr lang="ja-JP" altLang="en-US" sz="4800" dirty="0" smtClean="0"/>
              <a:t>　親</a:t>
            </a:r>
            <a:r>
              <a:rPr lang="ja-JP" altLang="en-US" sz="4800" dirty="0"/>
              <a:t>が心配</a:t>
            </a:r>
            <a:r>
              <a:rPr lang="ja-JP" altLang="en-US" sz="4800" dirty="0" smtClean="0"/>
              <a:t>。</a:t>
            </a:r>
            <a:endParaRPr lang="ja-JP" altLang="en-US" sz="4800" dirty="0"/>
          </a:p>
        </p:txBody>
      </p:sp>
      <p:sp>
        <p:nvSpPr>
          <p:cNvPr id="7" name="下矢印 6"/>
          <p:cNvSpPr/>
          <p:nvPr/>
        </p:nvSpPr>
        <p:spPr>
          <a:xfrm>
            <a:off x="4064400" y="5246255"/>
            <a:ext cx="2595418" cy="15055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12617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81891" y="1828801"/>
            <a:ext cx="9559636" cy="2549235"/>
          </a:xfrm>
        </p:spPr>
        <p:txBody>
          <a:bodyPr/>
          <a:lstStyle/>
          <a:p>
            <a:pPr marL="0" indent="0" algn="ctr">
              <a:buNone/>
            </a:pPr>
            <a:r>
              <a:rPr lang="ja-JP" altLang="en-US" sz="4800" dirty="0" smtClean="0"/>
              <a:t>プライバシー</a:t>
            </a:r>
            <a:r>
              <a:rPr lang="en-US" altLang="ja-JP" sz="4800" dirty="0" smtClean="0">
                <a:latin typeface="+mn-ea"/>
              </a:rPr>
              <a:t>GPS</a:t>
            </a:r>
            <a:r>
              <a:rPr lang="ja-JP" altLang="en-US" sz="4800" dirty="0" smtClean="0"/>
              <a:t>なら、</a:t>
            </a:r>
            <a:endParaRPr lang="en-US" altLang="ja-JP" sz="4800" dirty="0" smtClean="0"/>
          </a:p>
          <a:p>
            <a:pPr marL="0" indent="0" algn="ctr">
              <a:buNone/>
            </a:pPr>
            <a:r>
              <a:rPr lang="ja-JP" altLang="en-US" sz="4800" dirty="0" smtClean="0"/>
              <a:t>子ども</a:t>
            </a:r>
            <a:r>
              <a:rPr lang="ja-JP" altLang="en-US" sz="4800" dirty="0"/>
              <a:t>の</a:t>
            </a:r>
            <a:r>
              <a:rPr lang="ja-JP" altLang="en-US" sz="4800" dirty="0" smtClean="0"/>
              <a:t>プライバシーを</a:t>
            </a:r>
            <a:r>
              <a:rPr lang="ja-JP" altLang="en-US" sz="4800" dirty="0"/>
              <a:t>守りつつ</a:t>
            </a:r>
            <a:r>
              <a:rPr lang="ja-JP" altLang="en-US" sz="4800" dirty="0" smtClean="0"/>
              <a:t>、親</a:t>
            </a:r>
            <a:r>
              <a:rPr lang="ja-JP" altLang="en-US" sz="4800" dirty="0"/>
              <a:t>も安心</a:t>
            </a:r>
            <a:r>
              <a:rPr lang="ja-JP" altLang="en-US" sz="4800" dirty="0" smtClean="0"/>
              <a:t>できる。</a:t>
            </a:r>
          </a:p>
        </p:txBody>
      </p:sp>
      <p:sp>
        <p:nvSpPr>
          <p:cNvPr id="4" name="下矢印 3"/>
          <p:cNvSpPr/>
          <p:nvPr/>
        </p:nvSpPr>
        <p:spPr>
          <a:xfrm>
            <a:off x="4063999" y="323273"/>
            <a:ext cx="2595418" cy="15055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1589421" y="4683235"/>
            <a:ext cx="7795210" cy="1200329"/>
          </a:xfrm>
          <a:prstGeom prst="rect">
            <a:avLst/>
          </a:prstGeom>
          <a:noFill/>
        </p:spPr>
        <p:txBody>
          <a:bodyPr wrap="square" rtlCol="0">
            <a:spAutoFit/>
          </a:bodyPr>
          <a:lstStyle/>
          <a:p>
            <a:r>
              <a:rPr lang="ja-JP" altLang="en-US" sz="7200" dirty="0" smtClean="0">
                <a:solidFill>
                  <a:srgbClr val="FFFF00"/>
                </a:solidFill>
              </a:rPr>
              <a:t>「ちょうどよい」</a:t>
            </a:r>
            <a:endParaRPr kumimoji="1" lang="ja-JP" altLang="en-US" sz="7200" dirty="0">
              <a:solidFill>
                <a:srgbClr val="FFFF00"/>
              </a:solidFill>
            </a:endParaRPr>
          </a:p>
        </p:txBody>
      </p:sp>
    </p:spTree>
    <p:extLst>
      <p:ext uri="{BB962C8B-B14F-4D97-AF65-F5344CB8AC3E}">
        <p14:creationId xmlns:p14="http://schemas.microsoft.com/office/powerpoint/2010/main" val="13230663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6721" y="177865"/>
            <a:ext cx="9593079" cy="1378792"/>
          </a:xfrm>
        </p:spPr>
        <p:txBody>
          <a:bodyPr>
            <a:noAutofit/>
          </a:bodyPr>
          <a:lstStyle/>
          <a:p>
            <a:r>
              <a:rPr kumimoji="1" lang="ja-JP" altLang="en-US" sz="8800" b="1" spc="-1000" dirty="0" smtClean="0"/>
              <a:t>他の利用シーン</a:t>
            </a:r>
            <a:endParaRPr kumimoji="1" lang="ja-JP" altLang="en-US" sz="8800" b="1" spc="-1000" dirty="0"/>
          </a:p>
        </p:txBody>
      </p:sp>
      <p:sp>
        <p:nvSpPr>
          <p:cNvPr id="7" name="正方形/長方形 6"/>
          <p:cNvSpPr/>
          <p:nvPr/>
        </p:nvSpPr>
        <p:spPr>
          <a:xfrm>
            <a:off x="96253" y="1769123"/>
            <a:ext cx="5111014" cy="75077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t>利用シーン１</a:t>
            </a:r>
            <a:endParaRPr kumimoji="1" lang="ja-JP" altLang="en-US" sz="3200" dirty="0"/>
          </a:p>
        </p:txBody>
      </p:sp>
      <p:grpSp>
        <p:nvGrpSpPr>
          <p:cNvPr id="9" name="グループ化 8"/>
          <p:cNvGrpSpPr/>
          <p:nvPr/>
        </p:nvGrpSpPr>
        <p:grpSpPr>
          <a:xfrm>
            <a:off x="96253" y="2732359"/>
            <a:ext cx="5111014" cy="795423"/>
            <a:chOff x="0" y="914397"/>
            <a:chExt cx="5870724" cy="553653"/>
          </a:xfrm>
        </p:grpSpPr>
        <p:sp>
          <p:nvSpPr>
            <p:cNvPr id="10" name="正方形/長方形 9"/>
            <p:cNvSpPr/>
            <p:nvPr/>
          </p:nvSpPr>
          <p:spPr>
            <a:xfrm>
              <a:off x="0" y="914397"/>
              <a:ext cx="5870724" cy="553653"/>
            </a:xfrm>
            <a:prstGeom prst="rect">
              <a:avLst/>
            </a:pr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1" name="テキスト ボックス 10"/>
            <p:cNvSpPr txBox="1"/>
            <p:nvPr/>
          </p:nvSpPr>
          <p:spPr>
            <a:xfrm>
              <a:off x="0" y="914397"/>
              <a:ext cx="5870724" cy="5536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0472" tIns="39370" rIns="220472" bIns="39370" numCol="1" spcCol="1270" anchor="ctr" anchorCtr="0">
              <a:noAutofit/>
            </a:bodyPr>
            <a:lstStyle/>
            <a:p>
              <a:pPr lvl="0" algn="ctr" defTabSz="1377950">
                <a:lnSpc>
                  <a:spcPct val="90000"/>
                </a:lnSpc>
                <a:spcBef>
                  <a:spcPct val="0"/>
                </a:spcBef>
                <a:spcAft>
                  <a:spcPct val="35000"/>
                </a:spcAft>
              </a:pPr>
              <a:r>
                <a:rPr kumimoji="1" lang="ja-JP" altLang="en-US" sz="3100" kern="1200" dirty="0" smtClean="0"/>
                <a:t>介護されている人</a:t>
              </a:r>
              <a:endParaRPr kumimoji="1" lang="ja-JP" altLang="en-US" sz="3100" kern="1200" dirty="0"/>
            </a:p>
          </p:txBody>
        </p:sp>
      </p:grpSp>
      <p:sp>
        <p:nvSpPr>
          <p:cNvPr id="12" name="上下矢印 11"/>
          <p:cNvSpPr/>
          <p:nvPr/>
        </p:nvSpPr>
        <p:spPr>
          <a:xfrm>
            <a:off x="2141621" y="3521596"/>
            <a:ext cx="765208" cy="1357879"/>
          </a:xfrm>
          <a:prstGeom prst="up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 name="グループ化 12"/>
          <p:cNvGrpSpPr/>
          <p:nvPr/>
        </p:nvGrpSpPr>
        <p:grpSpPr>
          <a:xfrm>
            <a:off x="96253" y="4879474"/>
            <a:ext cx="5111014" cy="789237"/>
            <a:chOff x="0" y="914396"/>
            <a:chExt cx="5870724" cy="553654"/>
          </a:xfrm>
        </p:grpSpPr>
        <p:sp>
          <p:nvSpPr>
            <p:cNvPr id="14" name="正方形/長方形 13"/>
            <p:cNvSpPr/>
            <p:nvPr/>
          </p:nvSpPr>
          <p:spPr>
            <a:xfrm>
              <a:off x="0" y="914397"/>
              <a:ext cx="5870724" cy="553653"/>
            </a:xfrm>
            <a:prstGeom prst="rect">
              <a:avLst/>
            </a:pr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5" name="テキスト ボックス 14"/>
            <p:cNvSpPr txBox="1"/>
            <p:nvPr/>
          </p:nvSpPr>
          <p:spPr>
            <a:xfrm>
              <a:off x="0" y="914396"/>
              <a:ext cx="5870724" cy="5536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0472" tIns="39370" rIns="220472" bIns="39370" numCol="1" spcCol="1270" anchor="ctr" anchorCtr="0">
              <a:noAutofit/>
            </a:bodyPr>
            <a:lstStyle/>
            <a:p>
              <a:pPr lvl="0" algn="ctr" defTabSz="1377950">
                <a:lnSpc>
                  <a:spcPct val="90000"/>
                </a:lnSpc>
                <a:spcBef>
                  <a:spcPct val="0"/>
                </a:spcBef>
                <a:spcAft>
                  <a:spcPct val="35000"/>
                </a:spcAft>
              </a:pPr>
              <a:r>
                <a:rPr lang="ja-JP" altLang="en-US" sz="3100" dirty="0" smtClean="0"/>
                <a:t>施設職員</a:t>
              </a:r>
              <a:endParaRPr kumimoji="1" lang="ja-JP" altLang="en-US" sz="3100" kern="1200" dirty="0"/>
            </a:p>
          </p:txBody>
        </p:sp>
      </p:grpSp>
      <p:sp>
        <p:nvSpPr>
          <p:cNvPr id="16" name="正方形/長方形 15"/>
          <p:cNvSpPr/>
          <p:nvPr/>
        </p:nvSpPr>
        <p:spPr>
          <a:xfrm>
            <a:off x="5638800" y="1788356"/>
            <a:ext cx="5111014" cy="75077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t>利用シーン</a:t>
            </a:r>
            <a:r>
              <a:rPr lang="ja-JP" altLang="en-US" sz="3200" dirty="0"/>
              <a:t>２</a:t>
            </a:r>
            <a:endParaRPr kumimoji="1" lang="ja-JP" altLang="en-US" sz="3200" dirty="0"/>
          </a:p>
        </p:txBody>
      </p:sp>
      <p:grpSp>
        <p:nvGrpSpPr>
          <p:cNvPr id="17" name="グループ化 16"/>
          <p:cNvGrpSpPr/>
          <p:nvPr/>
        </p:nvGrpSpPr>
        <p:grpSpPr>
          <a:xfrm>
            <a:off x="5638800" y="2774709"/>
            <a:ext cx="5111014" cy="746887"/>
            <a:chOff x="0" y="914397"/>
            <a:chExt cx="5870724" cy="553653"/>
          </a:xfrm>
        </p:grpSpPr>
        <p:sp>
          <p:nvSpPr>
            <p:cNvPr id="18" name="正方形/長方形 17"/>
            <p:cNvSpPr/>
            <p:nvPr/>
          </p:nvSpPr>
          <p:spPr>
            <a:xfrm>
              <a:off x="0" y="914397"/>
              <a:ext cx="5870724" cy="553653"/>
            </a:xfrm>
            <a:prstGeom prst="rect">
              <a:avLst/>
            </a:pr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19" name="テキスト ボックス 18"/>
            <p:cNvSpPr txBox="1"/>
            <p:nvPr/>
          </p:nvSpPr>
          <p:spPr>
            <a:xfrm>
              <a:off x="0" y="914397"/>
              <a:ext cx="5870724" cy="5536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0472" tIns="39370" rIns="220472" bIns="39370" numCol="1" spcCol="1270" anchor="ctr" anchorCtr="0">
              <a:noAutofit/>
            </a:bodyPr>
            <a:lstStyle/>
            <a:p>
              <a:pPr lvl="0" algn="ctr" defTabSz="1377950">
                <a:lnSpc>
                  <a:spcPct val="90000"/>
                </a:lnSpc>
                <a:spcBef>
                  <a:spcPct val="0"/>
                </a:spcBef>
                <a:spcAft>
                  <a:spcPct val="35000"/>
                </a:spcAft>
              </a:pPr>
              <a:r>
                <a:rPr lang="ja-JP" altLang="en-US" sz="3100" dirty="0" smtClean="0"/>
                <a:t>認知症の人</a:t>
              </a:r>
              <a:endParaRPr kumimoji="1" lang="ja-JP" altLang="en-US" sz="3100" kern="1200" dirty="0"/>
            </a:p>
          </p:txBody>
        </p:sp>
      </p:grpSp>
      <p:sp>
        <p:nvSpPr>
          <p:cNvPr id="20" name="上下矢印 19"/>
          <p:cNvSpPr/>
          <p:nvPr/>
        </p:nvSpPr>
        <p:spPr>
          <a:xfrm>
            <a:off x="7811703" y="3521596"/>
            <a:ext cx="765208" cy="1357879"/>
          </a:xfrm>
          <a:prstGeom prst="up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p:cNvGrpSpPr/>
          <p:nvPr/>
        </p:nvGrpSpPr>
        <p:grpSpPr>
          <a:xfrm>
            <a:off x="5638800" y="4879474"/>
            <a:ext cx="5111014" cy="789236"/>
            <a:chOff x="0" y="914396"/>
            <a:chExt cx="5870724" cy="553654"/>
          </a:xfrm>
        </p:grpSpPr>
        <p:sp>
          <p:nvSpPr>
            <p:cNvPr id="22" name="正方形/長方形 21"/>
            <p:cNvSpPr/>
            <p:nvPr/>
          </p:nvSpPr>
          <p:spPr>
            <a:xfrm>
              <a:off x="0" y="914397"/>
              <a:ext cx="5870724" cy="553653"/>
            </a:xfrm>
            <a:prstGeom prst="rect">
              <a:avLst/>
            </a:prstGeom>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sp>
          <p:nvSpPr>
            <p:cNvPr id="23" name="テキスト ボックス 22"/>
            <p:cNvSpPr txBox="1"/>
            <p:nvPr/>
          </p:nvSpPr>
          <p:spPr>
            <a:xfrm>
              <a:off x="0" y="914396"/>
              <a:ext cx="5870724" cy="55365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0472" tIns="39370" rIns="220472" bIns="39370" numCol="1" spcCol="1270" anchor="ctr" anchorCtr="0">
              <a:noAutofit/>
            </a:bodyPr>
            <a:lstStyle/>
            <a:p>
              <a:pPr lvl="0" algn="ctr" defTabSz="1377950">
                <a:lnSpc>
                  <a:spcPct val="90000"/>
                </a:lnSpc>
                <a:spcBef>
                  <a:spcPct val="0"/>
                </a:spcBef>
                <a:spcAft>
                  <a:spcPct val="35000"/>
                </a:spcAft>
              </a:pPr>
              <a:r>
                <a:rPr lang="ja-JP" altLang="en-US" sz="3100" dirty="0" smtClean="0"/>
                <a:t>そ</a:t>
              </a:r>
              <a:r>
                <a:rPr lang="ja-JP" altLang="en-US" sz="3100" dirty="0"/>
                <a:t>の家族</a:t>
              </a:r>
              <a:endParaRPr kumimoji="1" lang="ja-JP" altLang="en-US" sz="3100" kern="1200" dirty="0"/>
            </a:p>
          </p:txBody>
        </p:sp>
      </p:grpSp>
      <p:sp>
        <p:nvSpPr>
          <p:cNvPr id="24" name="テキスト ボックス 23"/>
          <p:cNvSpPr txBox="1"/>
          <p:nvPr/>
        </p:nvSpPr>
        <p:spPr>
          <a:xfrm>
            <a:off x="4218558" y="3802254"/>
            <a:ext cx="3341000" cy="769441"/>
          </a:xfrm>
          <a:prstGeom prst="rect">
            <a:avLst/>
          </a:prstGeom>
          <a:noFill/>
        </p:spPr>
        <p:txBody>
          <a:bodyPr wrap="square" rtlCol="0">
            <a:spAutoFit/>
          </a:bodyPr>
          <a:lstStyle/>
          <a:p>
            <a:r>
              <a:rPr kumimoji="1" lang="ja-JP" altLang="en-US" sz="4400" dirty="0" smtClean="0"/>
              <a:t>との間で</a:t>
            </a:r>
            <a:endParaRPr kumimoji="1" lang="ja-JP" altLang="en-US" sz="4400" dirty="0"/>
          </a:p>
        </p:txBody>
      </p:sp>
    </p:spTree>
    <p:extLst>
      <p:ext uri="{BB962C8B-B14F-4D97-AF65-F5344CB8AC3E}">
        <p14:creationId xmlns:p14="http://schemas.microsoft.com/office/powerpoint/2010/main" val="3863829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View">
  <a:themeElements>
    <a:clrScheme name="青緑">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TM03457515[[fn=ビュー]]</Template>
  <TotalTime>645</TotalTime>
  <Words>571</Words>
  <Application>Microsoft Office PowerPoint</Application>
  <PresentationFormat>ワイド画面</PresentationFormat>
  <Paragraphs>90</Paragraphs>
  <Slides>11</Slides>
  <Notes>11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11</vt:i4>
      </vt:variant>
    </vt:vector>
  </HeadingPairs>
  <TitlesOfParts>
    <vt:vector size="19" baseType="lpstr">
      <vt:lpstr>ＭＳ ゴシック</vt:lpstr>
      <vt:lpstr>游ゴシック</vt:lpstr>
      <vt:lpstr>游ゴシック Light</vt:lpstr>
      <vt:lpstr>Arial</vt:lpstr>
      <vt:lpstr>Century Schoolbook</vt:lpstr>
      <vt:lpstr>Wingdings</vt:lpstr>
      <vt:lpstr>Wingdings 2</vt:lpstr>
      <vt:lpstr>View</vt:lpstr>
      <vt:lpstr>PowerPoint プレゼンテーション</vt:lpstr>
      <vt:lpstr>概要</vt:lpstr>
      <vt:lpstr>指定した時間に近づくと徐々に 現在地が分かる</vt:lpstr>
      <vt:lpstr>実機説明</vt:lpstr>
      <vt:lpstr>PowerPoint プレゼンテーション</vt:lpstr>
      <vt:lpstr>子どものメリット</vt:lpstr>
      <vt:lpstr>強み「ちょうどよい」</vt:lpstr>
      <vt:lpstr>PowerPoint プレゼンテーション</vt:lpstr>
      <vt:lpstr>他の利用シーン</vt:lpstr>
      <vt:lpstr>   まとめ</vt:lpstr>
      <vt:lpstr>ご清聴ありがとう ございました</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村橋　健太</dc:creator>
  <cp:lastModifiedBy>佐藤　浩一</cp:lastModifiedBy>
  <cp:revision>69</cp:revision>
  <dcterms:created xsi:type="dcterms:W3CDTF">2019-01-24T01:10:42Z</dcterms:created>
  <dcterms:modified xsi:type="dcterms:W3CDTF">2019-09-28T07:45:38Z</dcterms:modified>
</cp:coreProperties>
</file>