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9" r:id="rId3"/>
    <p:sldId id="290" r:id="rId4"/>
    <p:sldId id="291" r:id="rId5"/>
    <p:sldId id="288" r:id="rId6"/>
    <p:sldId id="260" r:id="rId7"/>
    <p:sldId id="262" r:id="rId8"/>
    <p:sldId id="292" r:id="rId9"/>
    <p:sldId id="283" r:id="rId10"/>
    <p:sldId id="263" r:id="rId11"/>
    <p:sldId id="280" r:id="rId12"/>
    <p:sldId id="267" r:id="rId13"/>
    <p:sldId id="268" r:id="rId14"/>
    <p:sldId id="269" r:id="rId15"/>
    <p:sldId id="27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7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21" d="100"/>
          <a:sy n="121" d="100"/>
        </p:scale>
        <p:origin x="19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b="1" dirty="0" smtClean="0"/>
              <a:t>世帯類型の推移</a:t>
            </a:r>
            <a:endParaRPr lang="en-US" altLang="ja-JP" b="1" dirty="0" smtClean="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stacked"/>
        <c:varyColors val="0"/>
        <c:ser>
          <c:idx val="0"/>
          <c:order val="0"/>
          <c:tx>
            <c:strRef>
              <c:f>Sheet1!$B$1</c:f>
              <c:strCache>
                <c:ptCount val="1"/>
                <c:pt idx="0">
                  <c:v>単身世帯</c:v>
                </c:pt>
              </c:strCache>
            </c:strRef>
          </c:tx>
          <c:spPr>
            <a:solidFill>
              <a:schemeClr val="accent1"/>
            </a:solidFill>
            <a:ln>
              <a:noFill/>
            </a:ln>
            <a:effectLst/>
          </c:spPr>
          <c:invertIfNegative val="0"/>
          <c:cat>
            <c:strRef>
              <c:f>Sheet1!$A$2:$A$6</c:f>
              <c:strCache>
                <c:ptCount val="5"/>
                <c:pt idx="0">
                  <c:v>2035年</c:v>
                </c:pt>
                <c:pt idx="1">
                  <c:v>2025年</c:v>
                </c:pt>
                <c:pt idx="2">
                  <c:v>2010年</c:v>
                </c:pt>
                <c:pt idx="3">
                  <c:v>1995年</c:v>
                </c:pt>
                <c:pt idx="4">
                  <c:v>1985年</c:v>
                </c:pt>
              </c:strCache>
            </c:strRef>
          </c:cat>
          <c:val>
            <c:numRef>
              <c:f>Sheet1!$B$2:$B$6</c:f>
              <c:numCache>
                <c:formatCode>General</c:formatCode>
                <c:ptCount val="5"/>
                <c:pt idx="0">
                  <c:v>37.200000000000003</c:v>
                </c:pt>
                <c:pt idx="1">
                  <c:v>35.799999999999997</c:v>
                </c:pt>
                <c:pt idx="2">
                  <c:v>32</c:v>
                </c:pt>
                <c:pt idx="3">
                  <c:v>26</c:v>
                </c:pt>
                <c:pt idx="4">
                  <c:v>21</c:v>
                </c:pt>
              </c:numCache>
            </c:numRef>
          </c:val>
        </c:ser>
        <c:ser>
          <c:idx val="1"/>
          <c:order val="1"/>
          <c:tx>
            <c:strRef>
              <c:f>Sheet1!$C$1</c:f>
              <c:strCache>
                <c:ptCount val="1"/>
                <c:pt idx="0">
                  <c:v>夫婦のみ</c:v>
                </c:pt>
              </c:strCache>
            </c:strRef>
          </c:tx>
          <c:spPr>
            <a:solidFill>
              <a:srgbClr val="FFC000"/>
            </a:solidFill>
            <a:ln>
              <a:noFill/>
            </a:ln>
            <a:effectLst/>
          </c:spPr>
          <c:invertIfNegative val="0"/>
          <c:cat>
            <c:strRef>
              <c:f>Sheet1!$A$2:$A$6</c:f>
              <c:strCache>
                <c:ptCount val="5"/>
                <c:pt idx="0">
                  <c:v>2035年</c:v>
                </c:pt>
                <c:pt idx="1">
                  <c:v>2025年</c:v>
                </c:pt>
                <c:pt idx="2">
                  <c:v>2010年</c:v>
                </c:pt>
                <c:pt idx="3">
                  <c:v>1995年</c:v>
                </c:pt>
                <c:pt idx="4">
                  <c:v>1985年</c:v>
                </c:pt>
              </c:strCache>
            </c:strRef>
          </c:cat>
          <c:val>
            <c:numRef>
              <c:f>Sheet1!$C$2:$C$6</c:f>
              <c:numCache>
                <c:formatCode>General</c:formatCode>
                <c:ptCount val="5"/>
                <c:pt idx="0">
                  <c:v>21.2</c:v>
                </c:pt>
                <c:pt idx="1">
                  <c:v>20.8</c:v>
                </c:pt>
                <c:pt idx="2">
                  <c:v>20</c:v>
                </c:pt>
                <c:pt idx="3">
                  <c:v>17</c:v>
                </c:pt>
                <c:pt idx="4">
                  <c:v>14</c:v>
                </c:pt>
              </c:numCache>
            </c:numRef>
          </c:val>
        </c:ser>
        <c:ser>
          <c:idx val="2"/>
          <c:order val="2"/>
          <c:tx>
            <c:strRef>
              <c:f>Sheet1!$D$1</c:f>
              <c:strCache>
                <c:ptCount val="1"/>
                <c:pt idx="0">
                  <c:v>夫婦と子</c:v>
                </c:pt>
              </c:strCache>
            </c:strRef>
          </c:tx>
          <c:spPr>
            <a:solidFill>
              <a:srgbClr val="F67AD3"/>
            </a:solidFill>
            <a:ln>
              <a:noFill/>
            </a:ln>
            <a:effectLst/>
          </c:spPr>
          <c:invertIfNegative val="0"/>
          <c:cat>
            <c:strRef>
              <c:f>Sheet1!$A$2:$A$6</c:f>
              <c:strCache>
                <c:ptCount val="5"/>
                <c:pt idx="0">
                  <c:v>2035年</c:v>
                </c:pt>
                <c:pt idx="1">
                  <c:v>2025年</c:v>
                </c:pt>
                <c:pt idx="2">
                  <c:v>2010年</c:v>
                </c:pt>
                <c:pt idx="3">
                  <c:v>1995年</c:v>
                </c:pt>
                <c:pt idx="4">
                  <c:v>1985年</c:v>
                </c:pt>
              </c:strCache>
            </c:strRef>
          </c:cat>
          <c:val>
            <c:numRef>
              <c:f>Sheet1!$D$2:$D$6</c:f>
              <c:numCache>
                <c:formatCode>General</c:formatCode>
                <c:ptCount val="5"/>
                <c:pt idx="0">
                  <c:v>23.2</c:v>
                </c:pt>
                <c:pt idx="1">
                  <c:v>24.8</c:v>
                </c:pt>
                <c:pt idx="2">
                  <c:v>28</c:v>
                </c:pt>
                <c:pt idx="3">
                  <c:v>34</c:v>
                </c:pt>
                <c:pt idx="4">
                  <c:v>40</c:v>
                </c:pt>
              </c:numCache>
            </c:numRef>
          </c:val>
        </c:ser>
        <c:ser>
          <c:idx val="3"/>
          <c:order val="3"/>
          <c:tx>
            <c:strRef>
              <c:f>Sheet1!$E$1</c:f>
              <c:strCache>
                <c:ptCount val="1"/>
                <c:pt idx="0">
                  <c:v>ひとり親と子</c:v>
                </c:pt>
              </c:strCache>
            </c:strRef>
          </c:tx>
          <c:spPr>
            <a:solidFill>
              <a:schemeClr val="accent4"/>
            </a:solidFill>
            <a:ln>
              <a:noFill/>
            </a:ln>
            <a:effectLst/>
          </c:spPr>
          <c:invertIfNegative val="0"/>
          <c:cat>
            <c:strRef>
              <c:f>Sheet1!$A$2:$A$6</c:f>
              <c:strCache>
                <c:ptCount val="5"/>
                <c:pt idx="0">
                  <c:v>2035年</c:v>
                </c:pt>
                <c:pt idx="1">
                  <c:v>2025年</c:v>
                </c:pt>
                <c:pt idx="2">
                  <c:v>2010年</c:v>
                </c:pt>
                <c:pt idx="3">
                  <c:v>1995年</c:v>
                </c:pt>
                <c:pt idx="4">
                  <c:v>1985年</c:v>
                </c:pt>
              </c:strCache>
            </c:strRef>
          </c:cat>
          <c:val>
            <c:numRef>
              <c:f>Sheet1!$E$2:$E$6</c:f>
              <c:numCache>
                <c:formatCode>General</c:formatCode>
                <c:ptCount val="5"/>
                <c:pt idx="0">
                  <c:v>11.2</c:v>
                </c:pt>
                <c:pt idx="1">
                  <c:v>10.8</c:v>
                </c:pt>
                <c:pt idx="2">
                  <c:v>9</c:v>
                </c:pt>
                <c:pt idx="3">
                  <c:v>7</c:v>
                </c:pt>
                <c:pt idx="4">
                  <c:v>6</c:v>
                </c:pt>
              </c:numCache>
            </c:numRef>
          </c:val>
        </c:ser>
        <c:ser>
          <c:idx val="4"/>
          <c:order val="4"/>
          <c:tx>
            <c:strRef>
              <c:f>Sheet1!$F$1</c:f>
              <c:strCache>
                <c:ptCount val="1"/>
                <c:pt idx="0">
                  <c:v>その他</c:v>
                </c:pt>
              </c:strCache>
            </c:strRef>
          </c:tx>
          <c:spPr>
            <a:solidFill>
              <a:schemeClr val="bg2">
                <a:lumMod val="90000"/>
              </a:schemeClr>
            </a:solidFill>
            <a:ln>
              <a:noFill/>
            </a:ln>
            <a:effectLst/>
          </c:spPr>
          <c:invertIfNegative val="0"/>
          <c:cat>
            <c:strRef>
              <c:f>Sheet1!$A$2:$A$6</c:f>
              <c:strCache>
                <c:ptCount val="5"/>
                <c:pt idx="0">
                  <c:v>2035年</c:v>
                </c:pt>
                <c:pt idx="1">
                  <c:v>2025年</c:v>
                </c:pt>
                <c:pt idx="2">
                  <c:v>2010年</c:v>
                </c:pt>
                <c:pt idx="3">
                  <c:v>1995年</c:v>
                </c:pt>
                <c:pt idx="4">
                  <c:v>1985年</c:v>
                </c:pt>
              </c:strCache>
            </c:strRef>
          </c:cat>
          <c:val>
            <c:numRef>
              <c:f>Sheet1!$F$2:$F$6</c:f>
              <c:numCache>
                <c:formatCode>General</c:formatCode>
                <c:ptCount val="5"/>
                <c:pt idx="0">
                  <c:v>7.2</c:v>
                </c:pt>
                <c:pt idx="1">
                  <c:v>7.8</c:v>
                </c:pt>
                <c:pt idx="2">
                  <c:v>11</c:v>
                </c:pt>
                <c:pt idx="3">
                  <c:v>16</c:v>
                </c:pt>
                <c:pt idx="4">
                  <c:v>19</c:v>
                </c:pt>
              </c:numCache>
            </c:numRef>
          </c:val>
        </c:ser>
        <c:dLbls>
          <c:showLegendKey val="0"/>
          <c:showVal val="0"/>
          <c:showCatName val="0"/>
          <c:showSerName val="0"/>
          <c:showPercent val="0"/>
          <c:showBubbleSize val="0"/>
        </c:dLbls>
        <c:gapWidth val="150"/>
        <c:overlap val="100"/>
        <c:axId val="253845952"/>
        <c:axId val="253846512"/>
      </c:barChart>
      <c:catAx>
        <c:axId val="253845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53846512"/>
        <c:crosses val="autoZero"/>
        <c:auto val="1"/>
        <c:lblAlgn val="ctr"/>
        <c:lblOffset val="100"/>
        <c:noMultiLvlLbl val="0"/>
      </c:catAx>
      <c:valAx>
        <c:axId val="253846512"/>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53845952"/>
        <c:crosses val="autoZero"/>
        <c:crossBetween val="between"/>
        <c:majorUnit val="2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12700">
      <a:solidFill>
        <a:schemeClr val="tx1"/>
      </a:solid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0E64366A-239A-42BF-9422-7F90E9E2629A}" type="datetimeFigureOut">
              <a:rPr kumimoji="1" lang="ja-JP" altLang="en-US" smtClean="0"/>
              <a:t>2019/8/23</a:t>
            </a:fld>
            <a:endParaRPr kumimoji="1" lang="ja-JP" alt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C3B9CD6-B372-4C13-89DD-1B8BADA4DD09}" type="slidenum">
              <a:rPr kumimoji="1" lang="ja-JP" altLang="en-US" smtClean="0"/>
              <a:t>‹#›</a:t>
            </a:fld>
            <a:endParaRPr kumimoji="1" lang="ja-JP" alt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648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64366A-239A-42BF-9422-7F90E9E2629A}" type="datetimeFigureOut">
              <a:rPr kumimoji="1" lang="ja-JP" altLang="en-US" smtClean="0"/>
              <a:t>2019/8/23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C3B9CD6-B372-4C13-89DD-1B8BADA4DD09}" type="slidenum">
              <a:rPr kumimoji="1" lang="ja-JP" altLang="en-US" smtClean="0"/>
              <a:t>‹#›</a:t>
            </a:fld>
            <a:endParaRPr kumimoji="1" lang="ja-JP" altLang="en-US"/>
          </a:p>
        </p:txBody>
      </p:sp>
    </p:spTree>
    <p:extLst>
      <p:ext uri="{BB962C8B-B14F-4D97-AF65-F5344CB8AC3E}">
        <p14:creationId xmlns:p14="http://schemas.microsoft.com/office/powerpoint/2010/main" val="1949424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64366A-239A-42BF-9422-7F90E9E2629A}" type="datetimeFigureOut">
              <a:rPr kumimoji="1" lang="ja-JP" altLang="en-US" smtClean="0"/>
              <a:t>2019/8/23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C3B9CD6-B372-4C13-89DD-1B8BADA4DD09}" type="slidenum">
              <a:rPr kumimoji="1" lang="ja-JP" altLang="en-US" smtClean="0"/>
              <a:t>‹#›</a:t>
            </a:fld>
            <a:endParaRPr kumimoji="1" lang="ja-JP" altLang="en-US"/>
          </a:p>
        </p:txBody>
      </p:sp>
    </p:spTree>
    <p:extLst>
      <p:ext uri="{BB962C8B-B14F-4D97-AF65-F5344CB8AC3E}">
        <p14:creationId xmlns:p14="http://schemas.microsoft.com/office/powerpoint/2010/main" val="1384852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0E64366A-239A-42BF-9422-7F90E9E2629A}" type="datetimeFigureOut">
              <a:rPr kumimoji="1" lang="ja-JP" altLang="en-US" smtClean="0"/>
              <a:t>2019/8/23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C3B9CD6-B372-4C13-89DD-1B8BADA4DD09}" type="slidenum">
              <a:rPr kumimoji="1" lang="ja-JP" altLang="en-US" smtClean="0"/>
              <a:t>‹#›</a:t>
            </a:fld>
            <a:endParaRPr kumimoji="1" lang="ja-JP" altLang="en-US"/>
          </a:p>
        </p:txBody>
      </p:sp>
    </p:spTree>
    <p:extLst>
      <p:ext uri="{BB962C8B-B14F-4D97-AF65-F5344CB8AC3E}">
        <p14:creationId xmlns:p14="http://schemas.microsoft.com/office/powerpoint/2010/main" val="3569601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64366A-239A-42BF-9422-7F90E9E2629A}" type="datetimeFigureOut">
              <a:rPr kumimoji="1" lang="ja-JP" altLang="en-US" smtClean="0"/>
              <a:t>2019/8/23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C3B9CD6-B372-4C13-89DD-1B8BADA4DD09}" type="slidenum">
              <a:rPr kumimoji="1" lang="ja-JP" altLang="en-US" smtClean="0"/>
              <a:t>‹#›</a:t>
            </a:fld>
            <a:endParaRPr kumimoji="1" lang="ja-JP" alt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2809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E64366A-239A-42BF-9422-7F90E9E2629A}" type="datetimeFigureOut">
              <a:rPr kumimoji="1" lang="ja-JP" altLang="en-US" smtClean="0"/>
              <a:t>2019/8/23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C3B9CD6-B372-4C13-89DD-1B8BADA4DD09}" type="slidenum">
              <a:rPr kumimoji="1" lang="ja-JP" altLang="en-US" smtClean="0"/>
              <a:t>‹#›</a:t>
            </a:fld>
            <a:endParaRPr kumimoji="1" lang="ja-JP" altLang="en-US"/>
          </a:p>
        </p:txBody>
      </p:sp>
    </p:spTree>
    <p:extLst>
      <p:ext uri="{BB962C8B-B14F-4D97-AF65-F5344CB8AC3E}">
        <p14:creationId xmlns:p14="http://schemas.microsoft.com/office/powerpoint/2010/main" val="2515507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E64366A-239A-42BF-9422-7F90E9E2629A}" type="datetimeFigureOut">
              <a:rPr kumimoji="1" lang="ja-JP" altLang="en-US" smtClean="0"/>
              <a:t>2019/8/23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C3B9CD6-B372-4C13-89DD-1B8BADA4DD09}" type="slidenum">
              <a:rPr kumimoji="1" lang="ja-JP" altLang="en-US" smtClean="0"/>
              <a:t>‹#›</a:t>
            </a:fld>
            <a:endParaRPr kumimoji="1" lang="ja-JP" altLang="en-US"/>
          </a:p>
        </p:txBody>
      </p:sp>
    </p:spTree>
    <p:extLst>
      <p:ext uri="{BB962C8B-B14F-4D97-AF65-F5344CB8AC3E}">
        <p14:creationId xmlns:p14="http://schemas.microsoft.com/office/powerpoint/2010/main" val="797811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E64366A-239A-42BF-9422-7F90E9E2629A}" type="datetimeFigureOut">
              <a:rPr kumimoji="1" lang="ja-JP" altLang="en-US" smtClean="0"/>
              <a:t>2019/8/23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C3B9CD6-B372-4C13-89DD-1B8BADA4DD09}" type="slidenum">
              <a:rPr kumimoji="1" lang="ja-JP" altLang="en-US" smtClean="0"/>
              <a:t>‹#›</a:t>
            </a:fld>
            <a:endParaRPr kumimoji="1" lang="ja-JP" altLang="en-US"/>
          </a:p>
        </p:txBody>
      </p:sp>
    </p:spTree>
    <p:extLst>
      <p:ext uri="{BB962C8B-B14F-4D97-AF65-F5344CB8AC3E}">
        <p14:creationId xmlns:p14="http://schemas.microsoft.com/office/powerpoint/2010/main" val="2717288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64366A-239A-42BF-9422-7F90E9E2629A}" type="datetimeFigureOut">
              <a:rPr kumimoji="1" lang="ja-JP" altLang="en-US" smtClean="0"/>
              <a:t>2019/8/23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C3B9CD6-B372-4C13-89DD-1B8BADA4DD09}" type="slidenum">
              <a:rPr kumimoji="1" lang="ja-JP" altLang="en-US" smtClean="0"/>
              <a:t>‹#›</a:t>
            </a:fld>
            <a:endParaRPr kumimoji="1" lang="ja-JP" altLang="en-US"/>
          </a:p>
        </p:txBody>
      </p:sp>
    </p:spTree>
    <p:extLst>
      <p:ext uri="{BB962C8B-B14F-4D97-AF65-F5344CB8AC3E}">
        <p14:creationId xmlns:p14="http://schemas.microsoft.com/office/powerpoint/2010/main" val="3973893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ja-JP" altLang="en-US"/>
              <a:t>マスター タイトルの書式設定</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64366A-239A-42BF-9422-7F90E9E2629A}" type="datetimeFigureOut">
              <a:rPr kumimoji="1" lang="ja-JP" altLang="en-US" smtClean="0"/>
              <a:t>2019/8/23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C3B9CD6-B372-4C13-89DD-1B8BADA4DD09}" type="slidenum">
              <a:rPr kumimoji="1" lang="ja-JP" altLang="en-US" smtClean="0"/>
              <a:t>‹#›</a:t>
            </a:fld>
            <a:endParaRPr kumimoji="1" lang="ja-JP" altLang="en-US"/>
          </a:p>
        </p:txBody>
      </p:sp>
    </p:spTree>
    <p:extLst>
      <p:ext uri="{BB962C8B-B14F-4D97-AF65-F5344CB8AC3E}">
        <p14:creationId xmlns:p14="http://schemas.microsoft.com/office/powerpoint/2010/main" val="3242569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64366A-239A-42BF-9422-7F90E9E2629A}" type="datetimeFigureOut">
              <a:rPr kumimoji="1" lang="ja-JP" altLang="en-US" smtClean="0"/>
              <a:t>2019/8/23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C3B9CD6-B372-4C13-89DD-1B8BADA4DD09}" type="slidenum">
              <a:rPr kumimoji="1" lang="ja-JP" altLang="en-US" smtClean="0"/>
              <a:t>‹#›</a:t>
            </a:fld>
            <a:endParaRPr kumimoji="1" lang="ja-JP" altLang="en-US"/>
          </a:p>
        </p:txBody>
      </p:sp>
    </p:spTree>
    <p:extLst>
      <p:ext uri="{BB962C8B-B14F-4D97-AF65-F5344CB8AC3E}">
        <p14:creationId xmlns:p14="http://schemas.microsoft.com/office/powerpoint/2010/main" val="1866327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0E64366A-239A-42BF-9422-7F90E9E2629A}" type="datetimeFigureOut">
              <a:rPr kumimoji="1" lang="ja-JP" altLang="en-US" smtClean="0"/>
              <a:t>2019/8/23</a:t>
            </a:fld>
            <a:endParaRPr kumimoji="1" lang="ja-JP" alt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kumimoji="1" lang="ja-JP" alt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CC3B9CD6-B372-4C13-89DD-1B8BADA4DD09}" type="slidenum">
              <a:rPr kumimoji="1" lang="ja-JP" altLang="en-US" smtClean="0"/>
              <a:t>‹#›</a:t>
            </a:fld>
            <a:endParaRPr kumimoji="1" lang="ja-JP" altLang="en-US"/>
          </a:p>
        </p:txBody>
      </p:sp>
    </p:spTree>
    <p:extLst>
      <p:ext uri="{BB962C8B-B14F-4D97-AF65-F5344CB8AC3E}">
        <p14:creationId xmlns:p14="http://schemas.microsoft.com/office/powerpoint/2010/main" val="10887784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kumimoji="1"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kumimoji="1"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em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5C3DB1E7-A522-4D51-8812-1FBE5E25EE1F}"/>
              </a:ext>
            </a:extLst>
          </p:cNvPr>
          <p:cNvSpPr>
            <a:spLocks noGrp="1"/>
          </p:cNvSpPr>
          <p:nvPr>
            <p:ph type="ctrTitle"/>
          </p:nvPr>
        </p:nvSpPr>
        <p:spPr>
          <a:xfrm>
            <a:off x="1524000" y="550309"/>
            <a:ext cx="9144000" cy="2768331"/>
          </a:xfrm>
        </p:spPr>
        <p:txBody>
          <a:bodyPr>
            <a:normAutofit/>
          </a:bodyPr>
          <a:lstStyle/>
          <a:p>
            <a:pPr>
              <a:lnSpc>
                <a:spcPct val="100000"/>
              </a:lnSpc>
            </a:pPr>
            <a:r>
              <a:rPr kumimoji="1" lang="ja-JP" altLang="en-US" dirty="0" smtClean="0"/>
              <a:t>ジョハリン</a:t>
            </a:r>
            <a:r>
              <a:rPr kumimoji="1" lang="en-US" altLang="ja-JP" dirty="0" smtClean="0"/>
              <a:t/>
            </a:r>
            <a:br>
              <a:rPr kumimoji="1" lang="en-US" altLang="ja-JP" dirty="0" smtClean="0"/>
            </a:br>
            <a:r>
              <a:rPr lang="ja-JP" altLang="en-US" sz="3100" dirty="0" smtClean="0"/>
              <a:t>～ＡＩによる生活サポート～</a:t>
            </a:r>
            <a:endParaRPr kumimoji="1" lang="ja-JP" altLang="en-US" sz="3100" dirty="0"/>
          </a:p>
        </p:txBody>
      </p:sp>
      <p:sp>
        <p:nvSpPr>
          <p:cNvPr id="3" name="字幕 2">
            <a:extLst>
              <a:ext uri="{FF2B5EF4-FFF2-40B4-BE49-F238E27FC236}">
                <a16:creationId xmlns="" xmlns:a16="http://schemas.microsoft.com/office/drawing/2014/main" id="{38229D57-1F1E-41A2-851D-DCE30AD9166D}"/>
              </a:ext>
            </a:extLst>
          </p:cNvPr>
          <p:cNvSpPr>
            <a:spLocks noGrp="1"/>
          </p:cNvSpPr>
          <p:nvPr>
            <p:ph type="subTitle" idx="1"/>
          </p:nvPr>
        </p:nvSpPr>
        <p:spPr>
          <a:xfrm>
            <a:off x="1524000" y="3920091"/>
            <a:ext cx="9144000" cy="2133599"/>
          </a:xfrm>
        </p:spPr>
        <p:txBody>
          <a:bodyPr>
            <a:normAutofit fontScale="92500" lnSpcReduction="10000"/>
          </a:bodyPr>
          <a:lstStyle/>
          <a:p>
            <a:pPr algn="r"/>
            <a:r>
              <a:rPr kumimoji="1" lang="ja-JP" altLang="en-US" dirty="0"/>
              <a:t>アイディア部門</a:t>
            </a:r>
            <a:endParaRPr kumimoji="1" lang="en-US" altLang="ja-JP" dirty="0"/>
          </a:p>
          <a:p>
            <a:pPr algn="r"/>
            <a:r>
              <a:rPr lang="ja-JP" altLang="en-US" dirty="0"/>
              <a:t>小川知恵</a:t>
            </a:r>
            <a:endParaRPr lang="en-US" altLang="ja-JP" dirty="0"/>
          </a:p>
          <a:p>
            <a:pPr algn="r"/>
            <a:r>
              <a:rPr lang="ja-JP" altLang="en-US" dirty="0"/>
              <a:t>小林真聖</a:t>
            </a:r>
            <a:endParaRPr lang="en-US" altLang="ja-JP" dirty="0"/>
          </a:p>
          <a:p>
            <a:pPr algn="r"/>
            <a:r>
              <a:rPr kumimoji="1" lang="ja-JP" altLang="en-US" dirty="0"/>
              <a:t>鳥成圭史</a:t>
            </a:r>
            <a:endParaRPr kumimoji="1" lang="en-US" altLang="ja-JP" dirty="0"/>
          </a:p>
          <a:p>
            <a:pPr algn="r"/>
            <a:r>
              <a:rPr kumimoji="1" lang="ja-JP" altLang="en-US" dirty="0"/>
              <a:t>横内良哉</a:t>
            </a:r>
            <a:endParaRPr kumimoji="1" lang="en-US" altLang="ja-JP" dirty="0"/>
          </a:p>
          <a:p>
            <a:endParaRPr kumimoji="1" lang="ja-JP" altLang="en-US" dirty="0"/>
          </a:p>
        </p:txBody>
      </p:sp>
    </p:spTree>
    <p:extLst>
      <p:ext uri="{BB962C8B-B14F-4D97-AF65-F5344CB8AC3E}">
        <p14:creationId xmlns:p14="http://schemas.microsoft.com/office/powerpoint/2010/main" val="1991526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9DF7DD20-373E-484B-967C-ED6B07A816E6}"/>
              </a:ext>
            </a:extLst>
          </p:cNvPr>
          <p:cNvSpPr>
            <a:spLocks noGrp="1"/>
          </p:cNvSpPr>
          <p:nvPr>
            <p:ph type="title"/>
          </p:nvPr>
        </p:nvSpPr>
        <p:spPr>
          <a:xfrm>
            <a:off x="1158240" y="255757"/>
            <a:ext cx="9875520" cy="1356360"/>
          </a:xfrm>
        </p:spPr>
        <p:txBody>
          <a:bodyPr/>
          <a:lstStyle/>
          <a:p>
            <a:pPr algn="ctr"/>
            <a:r>
              <a:rPr lang="ja-JP" altLang="en-US" b="1" u="sng" dirty="0" smtClean="0"/>
              <a:t>２．</a:t>
            </a:r>
            <a:r>
              <a:rPr lang="ja-JP" altLang="en-US" b="1" u="sng" dirty="0"/>
              <a:t>ユーザの体調</a:t>
            </a:r>
            <a:r>
              <a:rPr lang="ja-JP" altLang="en-US" b="1" u="sng" dirty="0" smtClean="0"/>
              <a:t>管理</a:t>
            </a:r>
            <a:endParaRPr kumimoji="1" lang="ja-JP" altLang="en-US" b="1" u="sng" dirty="0"/>
          </a:p>
        </p:txBody>
      </p:sp>
      <p:sp>
        <p:nvSpPr>
          <p:cNvPr id="3" name="コンテンツ プレースホルダー 2">
            <a:extLst>
              <a:ext uri="{FF2B5EF4-FFF2-40B4-BE49-F238E27FC236}">
                <a16:creationId xmlns="" xmlns:a16="http://schemas.microsoft.com/office/drawing/2014/main" id="{03B5359C-B5FC-4F7A-A253-CC7A34FD0C7B}"/>
              </a:ext>
            </a:extLst>
          </p:cNvPr>
          <p:cNvSpPr>
            <a:spLocks noGrp="1"/>
          </p:cNvSpPr>
          <p:nvPr>
            <p:ph idx="1"/>
          </p:nvPr>
        </p:nvSpPr>
        <p:spPr>
          <a:xfrm>
            <a:off x="609600" y="1620000"/>
            <a:ext cx="10972800" cy="4522304"/>
          </a:xfrm>
        </p:spPr>
        <p:txBody>
          <a:bodyPr/>
          <a:lstStyle/>
          <a:p>
            <a:r>
              <a:rPr lang="ja-JP" altLang="en-US" dirty="0" smtClean="0"/>
              <a:t>健康状態を数値化</a:t>
            </a:r>
            <a:endParaRPr lang="en-US" altLang="ja-JP" dirty="0"/>
          </a:p>
          <a:p>
            <a:pPr marL="0" indent="0">
              <a:buNone/>
            </a:pPr>
            <a:r>
              <a:rPr lang="ja-JP" altLang="en-US" dirty="0"/>
              <a:t>　</a:t>
            </a:r>
            <a:r>
              <a:rPr lang="ja-JP" altLang="en-US" dirty="0" smtClean="0"/>
              <a:t>→ ユーザ</a:t>
            </a:r>
            <a:r>
              <a:rPr lang="ja-JP" altLang="en-US" dirty="0"/>
              <a:t>が入力した身長・体重・年齢・性別から適正値を</a:t>
            </a:r>
            <a:r>
              <a:rPr lang="ja-JP" altLang="en-US" dirty="0" smtClean="0"/>
              <a:t>導出</a:t>
            </a:r>
            <a:endParaRPr lang="en-US" altLang="ja-JP" dirty="0" smtClean="0"/>
          </a:p>
          <a:p>
            <a:pPr marL="0" indent="0">
              <a:buNone/>
            </a:pPr>
            <a:r>
              <a:rPr lang="ja-JP" altLang="en-US" dirty="0" smtClean="0"/>
              <a:t>　→ 睡眠時間を管理し、適切な睡眠時間を表示</a:t>
            </a:r>
            <a:endParaRPr lang="en-US" altLang="ja-JP" dirty="0" smtClean="0"/>
          </a:p>
          <a:p>
            <a:r>
              <a:rPr lang="ja-JP" altLang="en-US" dirty="0" smtClean="0"/>
              <a:t>ユーザ</a:t>
            </a:r>
            <a:r>
              <a:rPr lang="ja-JP" altLang="en-US" dirty="0"/>
              <a:t>に合った食生活や運動の</a:t>
            </a:r>
            <a:r>
              <a:rPr lang="ja-JP" altLang="en-US" dirty="0" smtClean="0"/>
              <a:t>アドバイス</a:t>
            </a:r>
            <a:endParaRPr lang="en-US" altLang="ja-JP" dirty="0"/>
          </a:p>
          <a:p>
            <a:pPr marL="0" indent="0">
              <a:buNone/>
            </a:pPr>
            <a:r>
              <a:rPr lang="ja-JP" altLang="en-US" dirty="0"/>
              <a:t>　→ 摂取カロリーやユーザの運動量を</a:t>
            </a:r>
            <a:r>
              <a:rPr lang="ja-JP" altLang="en-US" dirty="0" smtClean="0"/>
              <a:t>把握</a:t>
            </a:r>
            <a:endParaRPr lang="en-US" altLang="ja-JP" dirty="0" smtClean="0"/>
          </a:p>
          <a:p>
            <a:r>
              <a:rPr lang="ja-JP" altLang="en-US" dirty="0"/>
              <a:t>ユーザの体調状態を分析</a:t>
            </a:r>
            <a:endParaRPr lang="en-US" altLang="ja-JP" dirty="0"/>
          </a:p>
          <a:p>
            <a:pPr marL="0" indent="0">
              <a:buNone/>
            </a:pPr>
            <a:r>
              <a:rPr lang="ja-JP" altLang="en-US" dirty="0"/>
              <a:t>　</a:t>
            </a:r>
            <a:r>
              <a:rPr lang="ja-JP" altLang="en-US" dirty="0" smtClean="0"/>
              <a:t>→ 生活サイクルを把握</a:t>
            </a:r>
            <a:r>
              <a:rPr lang="ja-JP" altLang="en-US" dirty="0" smtClean="0"/>
              <a:t>し、不調</a:t>
            </a:r>
            <a:r>
              <a:rPr lang="ja-JP" altLang="en-US" dirty="0"/>
              <a:t>になる前に注意喚起</a:t>
            </a:r>
            <a:endParaRPr lang="en-US" altLang="ja-JP" dirty="0"/>
          </a:p>
          <a:p>
            <a:pPr marL="0" indent="0">
              <a:buNone/>
            </a:pPr>
            <a:r>
              <a:rPr lang="ja-JP" altLang="en-US" dirty="0"/>
              <a:t>　</a:t>
            </a:r>
            <a:r>
              <a:rPr lang="ja-JP" altLang="en-US" dirty="0" smtClean="0"/>
              <a:t>→ 体調不良になった</a:t>
            </a:r>
            <a:r>
              <a:rPr lang="ja-JP" altLang="en-US" dirty="0" smtClean="0"/>
              <a:t>場合、医療</a:t>
            </a:r>
            <a:r>
              <a:rPr lang="ja-JP" altLang="en-US" dirty="0"/>
              <a:t>機関や対処法を</a:t>
            </a:r>
            <a:r>
              <a:rPr lang="ja-JP" altLang="en-US" dirty="0" smtClean="0"/>
              <a:t>紹介</a:t>
            </a:r>
            <a:endParaRPr lang="en-US" altLang="ja-JP" dirty="0"/>
          </a:p>
        </p:txBody>
      </p:sp>
      <p:sp>
        <p:nvSpPr>
          <p:cNvPr id="4" name="テキスト ボックス 3"/>
          <p:cNvSpPr txBox="1"/>
          <p:nvPr/>
        </p:nvSpPr>
        <p:spPr>
          <a:xfrm>
            <a:off x="4963510" y="5932800"/>
            <a:ext cx="2264979" cy="584775"/>
          </a:xfrm>
          <a:prstGeom prst="rect">
            <a:avLst/>
          </a:prstGeom>
          <a:noFill/>
          <a:ln w="28575">
            <a:solidFill>
              <a:schemeClr val="accent1"/>
            </a:solidFill>
          </a:ln>
        </p:spPr>
        <p:txBody>
          <a:bodyPr wrap="square" rtlCol="0">
            <a:spAutoFit/>
          </a:bodyPr>
          <a:lstStyle/>
          <a:p>
            <a:pPr algn="ctr"/>
            <a:r>
              <a:rPr lang="ja-JP" altLang="en-US" sz="3200" dirty="0" smtClean="0">
                <a:solidFill>
                  <a:srgbClr val="FF0000"/>
                </a:solidFill>
              </a:rPr>
              <a:t>体調管理</a:t>
            </a:r>
            <a:endParaRPr lang="en-US" altLang="ja-JP" sz="3200" dirty="0" smtClean="0">
              <a:solidFill>
                <a:srgbClr val="FF0000"/>
              </a:solidFill>
            </a:endParaRPr>
          </a:p>
        </p:txBody>
      </p:sp>
    </p:spTree>
    <p:extLst>
      <p:ext uri="{BB962C8B-B14F-4D97-AF65-F5344CB8AC3E}">
        <p14:creationId xmlns:p14="http://schemas.microsoft.com/office/powerpoint/2010/main" val="3273860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9DF7DD20-373E-484B-967C-ED6B07A816E6}"/>
              </a:ext>
            </a:extLst>
          </p:cNvPr>
          <p:cNvSpPr>
            <a:spLocks noGrp="1"/>
          </p:cNvSpPr>
          <p:nvPr>
            <p:ph type="title"/>
          </p:nvPr>
        </p:nvSpPr>
        <p:spPr>
          <a:xfrm>
            <a:off x="1158240" y="255757"/>
            <a:ext cx="9875520" cy="1356360"/>
          </a:xfrm>
        </p:spPr>
        <p:txBody>
          <a:bodyPr/>
          <a:lstStyle/>
          <a:p>
            <a:pPr algn="ctr"/>
            <a:r>
              <a:rPr lang="ja-JP" altLang="en-US" b="1" u="sng" dirty="0" smtClean="0"/>
              <a:t>３．食事の管理</a:t>
            </a:r>
            <a:endParaRPr kumimoji="1" lang="ja-JP" altLang="en-US" b="1" u="sng" dirty="0"/>
          </a:p>
        </p:txBody>
      </p:sp>
      <p:sp>
        <p:nvSpPr>
          <p:cNvPr id="3" name="コンテンツ プレースホルダー 2">
            <a:extLst>
              <a:ext uri="{FF2B5EF4-FFF2-40B4-BE49-F238E27FC236}">
                <a16:creationId xmlns="" xmlns:a16="http://schemas.microsoft.com/office/drawing/2014/main" id="{03B5359C-B5FC-4F7A-A253-CC7A34FD0C7B}"/>
              </a:ext>
            </a:extLst>
          </p:cNvPr>
          <p:cNvSpPr>
            <a:spLocks noGrp="1"/>
          </p:cNvSpPr>
          <p:nvPr>
            <p:ph idx="1"/>
          </p:nvPr>
        </p:nvSpPr>
        <p:spPr>
          <a:xfrm>
            <a:off x="609600" y="1619999"/>
            <a:ext cx="10972800" cy="4866525"/>
          </a:xfrm>
        </p:spPr>
        <p:txBody>
          <a:bodyPr>
            <a:normAutofit/>
          </a:bodyPr>
          <a:lstStyle/>
          <a:p>
            <a:r>
              <a:rPr lang="ja-JP" altLang="en-US" dirty="0" smtClean="0"/>
              <a:t>作る</a:t>
            </a:r>
            <a:r>
              <a:rPr lang="ja-JP" altLang="en-US" dirty="0"/>
              <a:t>と良いレシピの</a:t>
            </a:r>
            <a:r>
              <a:rPr lang="ja-JP" altLang="en-US" dirty="0" smtClean="0"/>
              <a:t>提示</a:t>
            </a:r>
            <a:endParaRPr lang="en-US" altLang="ja-JP" dirty="0"/>
          </a:p>
          <a:p>
            <a:pPr marL="0" indent="0">
              <a:buNone/>
            </a:pPr>
            <a:r>
              <a:rPr lang="ja-JP" altLang="en-US" dirty="0"/>
              <a:t>　→ </a:t>
            </a:r>
            <a:r>
              <a:rPr lang="ja-JP" altLang="en-US" dirty="0" smtClean="0"/>
              <a:t>体調により選択肢を提示</a:t>
            </a:r>
            <a:endParaRPr lang="en-US" altLang="ja-JP" dirty="0"/>
          </a:p>
          <a:p>
            <a:pPr marL="0" indent="0">
              <a:buNone/>
            </a:pPr>
            <a:r>
              <a:rPr lang="ja-JP" altLang="en-US" dirty="0"/>
              <a:t>　→ チャット機能によりユーザの好みを把握し、選択肢を</a:t>
            </a:r>
            <a:r>
              <a:rPr lang="ja-JP" altLang="en-US" dirty="0" smtClean="0"/>
              <a:t>提示</a:t>
            </a:r>
            <a:endParaRPr lang="en-US" altLang="ja-JP" dirty="0"/>
          </a:p>
          <a:p>
            <a:r>
              <a:rPr lang="ja-JP" altLang="en-US" dirty="0" smtClean="0"/>
              <a:t>外食</a:t>
            </a:r>
            <a:r>
              <a:rPr lang="ja-JP" altLang="en-US" dirty="0"/>
              <a:t>で何を食べればいいかアドバイス</a:t>
            </a:r>
            <a:endParaRPr lang="en-US" altLang="ja-JP" dirty="0"/>
          </a:p>
          <a:p>
            <a:pPr marL="0" indent="0">
              <a:buNone/>
            </a:pPr>
            <a:r>
              <a:rPr lang="ja-JP" altLang="en-US" dirty="0"/>
              <a:t>　→ チャット機能によりユーザの好みを把握し、お店の候補を提示</a:t>
            </a:r>
            <a:endParaRPr lang="en-US" altLang="ja-JP" dirty="0"/>
          </a:p>
          <a:p>
            <a:r>
              <a:rPr lang="ja-JP" altLang="en-US" dirty="0"/>
              <a:t>調理方法のサポート</a:t>
            </a:r>
            <a:endParaRPr lang="en-US" altLang="ja-JP" dirty="0"/>
          </a:p>
          <a:p>
            <a:pPr marL="0" indent="0">
              <a:buNone/>
            </a:pPr>
            <a:r>
              <a:rPr lang="ja-JP" altLang="en-US" dirty="0"/>
              <a:t>　→ 野菜の切り方や可食部分を示し、細かな料理手順を</a:t>
            </a:r>
            <a:r>
              <a:rPr lang="ja-JP" altLang="en-US" dirty="0" smtClean="0"/>
              <a:t>提示</a:t>
            </a:r>
            <a:endParaRPr lang="en-US" altLang="ja-JP" dirty="0"/>
          </a:p>
          <a:p>
            <a:r>
              <a:rPr lang="ja-JP" altLang="en-US" dirty="0"/>
              <a:t>自炊が楽しくなるような機能</a:t>
            </a:r>
            <a:endParaRPr lang="en-US" altLang="ja-JP" dirty="0"/>
          </a:p>
          <a:p>
            <a:pPr marL="0" indent="0">
              <a:buNone/>
            </a:pPr>
            <a:r>
              <a:rPr lang="ja-JP" altLang="en-US" dirty="0"/>
              <a:t>　→ 料理に関する豆知識を表示</a:t>
            </a:r>
            <a:endParaRPr lang="en-US" altLang="ja-JP" dirty="0"/>
          </a:p>
        </p:txBody>
      </p:sp>
      <p:sp>
        <p:nvSpPr>
          <p:cNvPr id="4" name="テキスト ボックス 3"/>
          <p:cNvSpPr txBox="1"/>
          <p:nvPr/>
        </p:nvSpPr>
        <p:spPr>
          <a:xfrm>
            <a:off x="3611617" y="5932800"/>
            <a:ext cx="4968765" cy="584775"/>
          </a:xfrm>
          <a:prstGeom prst="rect">
            <a:avLst/>
          </a:prstGeom>
          <a:noFill/>
          <a:ln w="28575">
            <a:solidFill>
              <a:schemeClr val="accent1"/>
            </a:solidFill>
          </a:ln>
        </p:spPr>
        <p:txBody>
          <a:bodyPr wrap="square" rtlCol="0">
            <a:spAutoFit/>
          </a:bodyPr>
          <a:lstStyle/>
          <a:p>
            <a:pPr algn="ctr"/>
            <a:r>
              <a:rPr lang="ja-JP" altLang="en-US" sz="3200" dirty="0" smtClean="0">
                <a:solidFill>
                  <a:srgbClr val="FF0000"/>
                </a:solidFill>
              </a:rPr>
              <a:t>体調管理、ストレス軽減</a:t>
            </a:r>
            <a:endParaRPr lang="en-US" altLang="ja-JP" sz="3200" dirty="0">
              <a:solidFill>
                <a:srgbClr val="FF0000"/>
              </a:solidFill>
            </a:endParaRPr>
          </a:p>
        </p:txBody>
      </p:sp>
    </p:spTree>
    <p:extLst>
      <p:ext uri="{BB962C8B-B14F-4D97-AF65-F5344CB8AC3E}">
        <p14:creationId xmlns:p14="http://schemas.microsoft.com/office/powerpoint/2010/main" val="2089220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E86EB615-A3B2-4BFD-B51F-575A0478C8B0}"/>
              </a:ext>
            </a:extLst>
          </p:cNvPr>
          <p:cNvSpPr>
            <a:spLocks noGrp="1"/>
          </p:cNvSpPr>
          <p:nvPr>
            <p:ph type="title"/>
          </p:nvPr>
        </p:nvSpPr>
        <p:spPr>
          <a:xfrm>
            <a:off x="1158240" y="250261"/>
            <a:ext cx="9875520" cy="1356360"/>
          </a:xfrm>
        </p:spPr>
        <p:txBody>
          <a:bodyPr/>
          <a:lstStyle/>
          <a:p>
            <a:pPr algn="ctr"/>
            <a:r>
              <a:rPr lang="ja-JP" altLang="en-US" b="1" u="sng" dirty="0"/>
              <a:t>アプリの仕様「ホーム画面」</a:t>
            </a:r>
            <a:endParaRPr kumimoji="1" lang="ja-JP" altLang="en-US" b="1" u="sng" dirty="0"/>
          </a:p>
        </p:txBody>
      </p:sp>
      <p:pic>
        <p:nvPicPr>
          <p:cNvPr id="4" name="コンテンツ プレースホルダー 3">
            <a:extLst>
              <a:ext uri="{FF2B5EF4-FFF2-40B4-BE49-F238E27FC236}">
                <a16:creationId xmlns="" xmlns:a16="http://schemas.microsoft.com/office/drawing/2014/main" id="{968D902C-8518-401E-A1EE-A0C7BFAB6B2F}"/>
              </a:ext>
            </a:extLst>
          </p:cNvPr>
          <p:cNvPicPr>
            <a:picLocks noGrp="1" noChangeAspect="1"/>
          </p:cNvPicPr>
          <p:nvPr>
            <p:ph idx="1"/>
          </p:nvPr>
        </p:nvPicPr>
        <p:blipFill>
          <a:blip r:embed="rId2"/>
          <a:stretch>
            <a:fillRect/>
          </a:stretch>
        </p:blipFill>
        <p:spPr>
          <a:xfrm>
            <a:off x="590990" y="1245704"/>
            <a:ext cx="11010021" cy="5247171"/>
          </a:xfrm>
          <a:prstGeom prst="rect">
            <a:avLst/>
          </a:prstGeom>
        </p:spPr>
      </p:pic>
      <p:sp>
        <p:nvSpPr>
          <p:cNvPr id="5" name="動作設定ボタン: ヘルプ 4">
            <a:hlinkClick r:id="" action="ppaction://noaction" highlightClick="1"/>
            <a:extLst>
              <a:ext uri="{FF2B5EF4-FFF2-40B4-BE49-F238E27FC236}">
                <a16:creationId xmlns="" xmlns:a16="http://schemas.microsoft.com/office/drawing/2014/main" id="{DBC34805-69CF-493B-BA00-30C7E840242E}"/>
              </a:ext>
            </a:extLst>
          </p:cNvPr>
          <p:cNvSpPr/>
          <p:nvPr/>
        </p:nvSpPr>
        <p:spPr>
          <a:xfrm>
            <a:off x="10738484" y="5874820"/>
            <a:ext cx="371061" cy="264353"/>
          </a:xfrm>
          <a:prstGeom prst="actionButtonHelp">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 name="吹き出し: 角を丸めた四角形 5">
            <a:extLst>
              <a:ext uri="{FF2B5EF4-FFF2-40B4-BE49-F238E27FC236}">
                <a16:creationId xmlns="" xmlns:a16="http://schemas.microsoft.com/office/drawing/2014/main" id="{C1BD61EB-EE0E-49CE-9744-EC8FB5FB851D}"/>
              </a:ext>
            </a:extLst>
          </p:cNvPr>
          <p:cNvSpPr/>
          <p:nvPr/>
        </p:nvSpPr>
        <p:spPr>
          <a:xfrm>
            <a:off x="4055165" y="1606621"/>
            <a:ext cx="4492487" cy="1529590"/>
          </a:xfrm>
          <a:prstGeom prst="wedgeRoundRect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t>おはよう</a:t>
            </a:r>
            <a:endParaRPr kumimoji="1" lang="en-US" altLang="ja-JP" sz="2000" dirty="0"/>
          </a:p>
          <a:p>
            <a:r>
              <a:rPr lang="ja-JP" altLang="en-US" sz="2000" dirty="0"/>
              <a:t>今日の気温</a:t>
            </a:r>
            <a:r>
              <a:rPr lang="ja-JP" altLang="en-US" sz="2000" dirty="0" smtClean="0"/>
              <a:t>は２</a:t>
            </a:r>
            <a:r>
              <a:rPr lang="ja-JP" altLang="en-US" sz="2000" dirty="0"/>
              <a:t>８</a:t>
            </a:r>
            <a:r>
              <a:rPr lang="en-US" altLang="ja-JP" sz="2000" dirty="0" smtClean="0"/>
              <a:t>℃</a:t>
            </a:r>
            <a:r>
              <a:rPr lang="ja-JP" altLang="en-US" sz="2000" dirty="0"/>
              <a:t>で降水確率</a:t>
            </a:r>
            <a:r>
              <a:rPr lang="ja-JP" altLang="en-US" sz="2000" dirty="0" smtClean="0"/>
              <a:t>は</a:t>
            </a:r>
            <a:endParaRPr lang="en-US" altLang="ja-JP" sz="2000" dirty="0" smtClean="0"/>
          </a:p>
          <a:p>
            <a:r>
              <a:rPr lang="ja-JP" altLang="en-US" sz="2000" dirty="0" smtClean="0"/>
              <a:t>２０</a:t>
            </a:r>
            <a:r>
              <a:rPr lang="en-US" altLang="ja-JP" sz="2000" dirty="0" smtClean="0"/>
              <a:t>%</a:t>
            </a:r>
            <a:endParaRPr lang="en-US" altLang="ja-JP" sz="2000" dirty="0"/>
          </a:p>
          <a:p>
            <a:r>
              <a:rPr lang="ja-JP" altLang="en-US" sz="2000" dirty="0"/>
              <a:t>埼京線</a:t>
            </a:r>
            <a:r>
              <a:rPr lang="ja-JP" altLang="en-US" sz="2000" dirty="0" smtClean="0"/>
              <a:t>は</a:t>
            </a:r>
            <a:r>
              <a:rPr lang="ja-JP" altLang="en-US" sz="2000" dirty="0"/>
              <a:t>５</a:t>
            </a:r>
            <a:r>
              <a:rPr lang="ja-JP" altLang="en-US" sz="2000" dirty="0" smtClean="0"/>
              <a:t>分</a:t>
            </a:r>
            <a:r>
              <a:rPr lang="ja-JP" altLang="en-US" sz="2000" dirty="0"/>
              <a:t>の遅延だよ</a:t>
            </a:r>
            <a:endParaRPr lang="en-US" altLang="ja-JP" sz="2000" dirty="0"/>
          </a:p>
          <a:p>
            <a:pPr algn="ctr"/>
            <a:endParaRPr kumimoji="1" lang="ja-JP" altLang="en-US" dirty="0"/>
          </a:p>
        </p:txBody>
      </p:sp>
      <p:sp>
        <p:nvSpPr>
          <p:cNvPr id="7" name="動作設定ボタン: 最後に移動 6">
            <a:hlinkClick r:id="" action="ppaction://hlinkshowjump?jump=lastslide" highlightClick="1"/>
            <a:extLst>
              <a:ext uri="{FF2B5EF4-FFF2-40B4-BE49-F238E27FC236}">
                <a16:creationId xmlns="" xmlns:a16="http://schemas.microsoft.com/office/drawing/2014/main" id="{FB6E6DFB-C367-44EF-B547-BBBB02961ADC}"/>
              </a:ext>
            </a:extLst>
          </p:cNvPr>
          <p:cNvSpPr/>
          <p:nvPr/>
        </p:nvSpPr>
        <p:spPr>
          <a:xfrm>
            <a:off x="7911548" y="2829338"/>
            <a:ext cx="225287" cy="231914"/>
          </a:xfrm>
          <a:prstGeom prst="actionButtonEn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動作設定ボタン: ホームへ移動 7">
            <a:hlinkClick r:id="" action="ppaction://hlinkshowjump?jump=firstslide" highlightClick="1"/>
            <a:extLst>
              <a:ext uri="{FF2B5EF4-FFF2-40B4-BE49-F238E27FC236}">
                <a16:creationId xmlns="" xmlns:a16="http://schemas.microsoft.com/office/drawing/2014/main" id="{EC76911A-32E3-4004-B0B9-0AB3376BB8DB}"/>
              </a:ext>
            </a:extLst>
          </p:cNvPr>
          <p:cNvSpPr/>
          <p:nvPr/>
        </p:nvSpPr>
        <p:spPr>
          <a:xfrm>
            <a:off x="605082" y="1262663"/>
            <a:ext cx="539065" cy="556550"/>
          </a:xfrm>
          <a:prstGeom prst="actionButtonHom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動作設定ボタン: 情報の取得 8">
            <a:hlinkClick r:id="" action="ppaction://noaction" highlightClick="1"/>
            <a:extLst>
              <a:ext uri="{FF2B5EF4-FFF2-40B4-BE49-F238E27FC236}">
                <a16:creationId xmlns="" xmlns:a16="http://schemas.microsoft.com/office/drawing/2014/main" id="{2F2DA2A5-7A4A-4203-B657-04F03276FE9A}"/>
              </a:ext>
            </a:extLst>
          </p:cNvPr>
          <p:cNvSpPr/>
          <p:nvPr/>
        </p:nvSpPr>
        <p:spPr>
          <a:xfrm>
            <a:off x="10738485" y="5256766"/>
            <a:ext cx="371061" cy="264353"/>
          </a:xfrm>
          <a:prstGeom prst="actionButtonInformati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 xmlns:a16="http://schemas.microsoft.com/office/drawing/2014/main" id="{F045AAE7-03B9-4DC8-9711-F9F020875F2F}"/>
              </a:ext>
            </a:extLst>
          </p:cNvPr>
          <p:cNvSpPr/>
          <p:nvPr/>
        </p:nvSpPr>
        <p:spPr>
          <a:xfrm>
            <a:off x="1705282" y="1262663"/>
            <a:ext cx="1782633" cy="367748"/>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１２：５０</a:t>
            </a:r>
          </a:p>
        </p:txBody>
      </p:sp>
      <p:pic>
        <p:nvPicPr>
          <p:cNvPr id="14" name="図 13">
            <a:extLst>
              <a:ext uri="{FF2B5EF4-FFF2-40B4-BE49-F238E27FC236}">
                <a16:creationId xmlns="" xmlns:a16="http://schemas.microsoft.com/office/drawing/2014/main" id="{995A3BED-E630-4674-B4A2-23638B5E59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00" y="1360800"/>
            <a:ext cx="4379824" cy="5333119"/>
          </a:xfrm>
          <a:prstGeom prst="rect">
            <a:avLst/>
          </a:prstGeom>
        </p:spPr>
      </p:pic>
    </p:spTree>
    <p:extLst>
      <p:ext uri="{BB962C8B-B14F-4D97-AF65-F5344CB8AC3E}">
        <p14:creationId xmlns:p14="http://schemas.microsoft.com/office/powerpoint/2010/main" val="4543350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E86EB615-A3B2-4BFD-B51F-575A0478C8B0}"/>
              </a:ext>
            </a:extLst>
          </p:cNvPr>
          <p:cNvSpPr>
            <a:spLocks noGrp="1"/>
          </p:cNvSpPr>
          <p:nvPr>
            <p:ph type="title"/>
          </p:nvPr>
        </p:nvSpPr>
        <p:spPr>
          <a:xfrm>
            <a:off x="1158829" y="255714"/>
            <a:ext cx="9875520" cy="1356360"/>
          </a:xfrm>
        </p:spPr>
        <p:txBody>
          <a:bodyPr/>
          <a:lstStyle/>
          <a:p>
            <a:pPr algn="ctr"/>
            <a:r>
              <a:rPr lang="ja-JP" altLang="en-US" b="1" u="sng" dirty="0"/>
              <a:t>アプリの仕様「レシピ画面」</a:t>
            </a:r>
            <a:endParaRPr kumimoji="1" lang="ja-JP" altLang="en-US" b="1" u="sng" dirty="0"/>
          </a:p>
        </p:txBody>
      </p:sp>
      <p:pic>
        <p:nvPicPr>
          <p:cNvPr id="4" name="コンテンツ プレースホルダー 3">
            <a:extLst>
              <a:ext uri="{FF2B5EF4-FFF2-40B4-BE49-F238E27FC236}">
                <a16:creationId xmlns="" xmlns:a16="http://schemas.microsoft.com/office/drawing/2014/main" id="{968D902C-8518-401E-A1EE-A0C7BFAB6B2F}"/>
              </a:ext>
            </a:extLst>
          </p:cNvPr>
          <p:cNvPicPr>
            <a:picLocks noGrp="1"/>
          </p:cNvPicPr>
          <p:nvPr>
            <p:ph idx="1"/>
          </p:nvPr>
        </p:nvPicPr>
        <p:blipFill>
          <a:blip r:embed="rId2"/>
          <a:stretch>
            <a:fillRect/>
          </a:stretch>
        </p:blipFill>
        <p:spPr>
          <a:xfrm>
            <a:off x="590400" y="1245600"/>
            <a:ext cx="11008800" cy="5248800"/>
          </a:xfrm>
          <a:prstGeom prst="rect">
            <a:avLst/>
          </a:prstGeom>
        </p:spPr>
      </p:pic>
      <p:sp>
        <p:nvSpPr>
          <p:cNvPr id="3" name="吹き出し: 角を丸めた四角形 2">
            <a:extLst>
              <a:ext uri="{FF2B5EF4-FFF2-40B4-BE49-F238E27FC236}">
                <a16:creationId xmlns="" xmlns:a16="http://schemas.microsoft.com/office/drawing/2014/main" id="{D835D17C-7EB0-4456-9153-6AD73777EE9F}"/>
              </a:ext>
            </a:extLst>
          </p:cNvPr>
          <p:cNvSpPr/>
          <p:nvPr/>
        </p:nvSpPr>
        <p:spPr>
          <a:xfrm rot="5400000">
            <a:off x="4244007" y="2031518"/>
            <a:ext cx="4240697" cy="4426225"/>
          </a:xfrm>
          <a:prstGeom prst="wedgeRoundRect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a:extLst>
              <a:ext uri="{FF2B5EF4-FFF2-40B4-BE49-F238E27FC236}">
                <a16:creationId xmlns="" xmlns:a16="http://schemas.microsoft.com/office/drawing/2014/main" id="{7BA01D59-DD4C-4BFA-8260-F792877DD319}"/>
              </a:ext>
            </a:extLst>
          </p:cNvPr>
          <p:cNvSpPr txBox="1"/>
          <p:nvPr/>
        </p:nvSpPr>
        <p:spPr>
          <a:xfrm>
            <a:off x="4704522" y="2486229"/>
            <a:ext cx="3684104" cy="400110"/>
          </a:xfrm>
          <a:prstGeom prst="rect">
            <a:avLst/>
          </a:prstGeom>
          <a:noFill/>
        </p:spPr>
        <p:txBody>
          <a:bodyPr wrap="square" rtlCol="0">
            <a:spAutoFit/>
          </a:bodyPr>
          <a:lstStyle/>
          <a:p>
            <a:r>
              <a:rPr kumimoji="1" lang="ja-JP" altLang="en-US" sz="2000" dirty="0">
                <a:solidFill>
                  <a:schemeClr val="bg1"/>
                </a:solidFill>
              </a:rPr>
              <a:t>野菜をたくさん</a:t>
            </a:r>
            <a:r>
              <a:rPr kumimoji="1" lang="ja-JP" altLang="en-US" sz="2000" dirty="0" smtClean="0">
                <a:solidFill>
                  <a:schemeClr val="bg1"/>
                </a:solidFill>
              </a:rPr>
              <a:t>食べよう</a:t>
            </a:r>
            <a:r>
              <a:rPr kumimoji="1" lang="ja-JP" altLang="en-US" sz="2000" dirty="0">
                <a:solidFill>
                  <a:schemeClr val="bg1"/>
                </a:solidFill>
              </a:rPr>
              <a:t>！</a:t>
            </a:r>
            <a:r>
              <a:rPr kumimoji="1" lang="ja-JP" altLang="en-US" sz="2000" dirty="0" smtClean="0">
                <a:solidFill>
                  <a:schemeClr val="bg1"/>
                </a:solidFill>
              </a:rPr>
              <a:t>！</a:t>
            </a:r>
            <a:endParaRPr kumimoji="1" lang="ja-JP" altLang="en-US" sz="2000" dirty="0">
              <a:solidFill>
                <a:schemeClr val="bg1"/>
              </a:solidFill>
            </a:endParaRPr>
          </a:p>
        </p:txBody>
      </p:sp>
      <p:sp>
        <p:nvSpPr>
          <p:cNvPr id="12" name="動作設定ボタン: 最後に移動 11">
            <a:hlinkClick r:id="" action="ppaction://hlinkshowjump?jump=lastslide" highlightClick="1"/>
            <a:extLst>
              <a:ext uri="{FF2B5EF4-FFF2-40B4-BE49-F238E27FC236}">
                <a16:creationId xmlns="" xmlns:a16="http://schemas.microsoft.com/office/drawing/2014/main" id="{31C58C6F-264E-4824-AE73-249ADE3B3B79}"/>
              </a:ext>
            </a:extLst>
          </p:cNvPr>
          <p:cNvSpPr/>
          <p:nvPr/>
        </p:nvSpPr>
        <p:spPr>
          <a:xfrm>
            <a:off x="8092109" y="2570327"/>
            <a:ext cx="225287" cy="231914"/>
          </a:xfrm>
          <a:prstGeom prst="actionButtonEn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 xmlns:a16="http://schemas.microsoft.com/office/drawing/2014/main" id="{6EEE597D-2CD4-41BA-9E11-7BD20474F23A}"/>
              </a:ext>
            </a:extLst>
          </p:cNvPr>
          <p:cNvSpPr txBox="1"/>
          <p:nvPr/>
        </p:nvSpPr>
        <p:spPr>
          <a:xfrm>
            <a:off x="6632711" y="3321341"/>
            <a:ext cx="2027583" cy="1200329"/>
          </a:xfrm>
          <a:prstGeom prst="rect">
            <a:avLst/>
          </a:prstGeom>
          <a:noFill/>
        </p:spPr>
        <p:txBody>
          <a:bodyPr wrap="square" rtlCol="0">
            <a:spAutoFit/>
          </a:bodyPr>
          <a:lstStyle/>
          <a:p>
            <a:r>
              <a:rPr kumimoji="1" lang="ja-JP" altLang="en-US" u="sng" dirty="0">
                <a:solidFill>
                  <a:schemeClr val="bg1"/>
                </a:solidFill>
              </a:rPr>
              <a:t>魚のソテー</a:t>
            </a:r>
            <a:endParaRPr kumimoji="1" lang="en-US" altLang="ja-JP" u="sng" dirty="0">
              <a:solidFill>
                <a:schemeClr val="bg1"/>
              </a:solidFill>
            </a:endParaRPr>
          </a:p>
          <a:p>
            <a:r>
              <a:rPr kumimoji="1" lang="ja-JP" altLang="en-US" dirty="0" smtClean="0">
                <a:solidFill>
                  <a:schemeClr val="bg1"/>
                </a:solidFill>
              </a:rPr>
              <a:t>・</a:t>
            </a:r>
            <a:r>
              <a:rPr lang="ja-JP" altLang="en-US" dirty="0" smtClean="0">
                <a:solidFill>
                  <a:schemeClr val="bg1"/>
                </a:solidFill>
              </a:rPr>
              <a:t>１</a:t>
            </a:r>
            <a:r>
              <a:rPr lang="ja-JP" altLang="en-US" dirty="0">
                <a:solidFill>
                  <a:schemeClr val="bg1"/>
                </a:solidFill>
              </a:rPr>
              <a:t>５</a:t>
            </a:r>
            <a:r>
              <a:rPr kumimoji="1" lang="ja-JP" altLang="en-US" dirty="0" smtClean="0">
                <a:solidFill>
                  <a:schemeClr val="bg1"/>
                </a:solidFill>
              </a:rPr>
              <a:t>分</a:t>
            </a:r>
            <a:endParaRPr kumimoji="1" lang="en-US" altLang="ja-JP" dirty="0">
              <a:solidFill>
                <a:schemeClr val="bg1"/>
              </a:solidFill>
            </a:endParaRPr>
          </a:p>
          <a:p>
            <a:r>
              <a:rPr lang="ja-JP" altLang="en-US" dirty="0">
                <a:solidFill>
                  <a:schemeClr val="bg1"/>
                </a:solidFill>
              </a:rPr>
              <a:t>・レンジ</a:t>
            </a:r>
            <a:endParaRPr lang="en-US" altLang="ja-JP" dirty="0">
              <a:solidFill>
                <a:schemeClr val="bg1"/>
              </a:solidFill>
            </a:endParaRPr>
          </a:p>
          <a:p>
            <a:r>
              <a:rPr kumimoji="1" lang="ja-JP" altLang="en-US" dirty="0" smtClean="0">
                <a:solidFill>
                  <a:schemeClr val="bg1"/>
                </a:solidFill>
              </a:rPr>
              <a:t>・</a:t>
            </a:r>
            <a:r>
              <a:rPr lang="ja-JP" altLang="en-US" dirty="0" smtClean="0">
                <a:solidFill>
                  <a:schemeClr val="bg1"/>
                </a:solidFill>
              </a:rPr>
              <a:t>５５０</a:t>
            </a:r>
            <a:r>
              <a:rPr kumimoji="1" lang="en-US" altLang="ja-JP" dirty="0" smtClean="0">
                <a:solidFill>
                  <a:schemeClr val="bg1"/>
                </a:solidFill>
              </a:rPr>
              <a:t>kcal</a:t>
            </a:r>
            <a:endParaRPr kumimoji="1" lang="ja-JP" altLang="en-US" dirty="0">
              <a:solidFill>
                <a:schemeClr val="bg1"/>
              </a:solidFill>
            </a:endParaRPr>
          </a:p>
        </p:txBody>
      </p:sp>
      <p:sp>
        <p:nvSpPr>
          <p:cNvPr id="15" name="テキスト ボックス 14">
            <a:extLst>
              <a:ext uri="{FF2B5EF4-FFF2-40B4-BE49-F238E27FC236}">
                <a16:creationId xmlns="" xmlns:a16="http://schemas.microsoft.com/office/drawing/2014/main" id="{F7250392-F1B4-4B2E-9C6E-D97C9B131A6A}"/>
              </a:ext>
            </a:extLst>
          </p:cNvPr>
          <p:cNvSpPr txBox="1"/>
          <p:nvPr/>
        </p:nvSpPr>
        <p:spPr>
          <a:xfrm>
            <a:off x="6546574" y="5085523"/>
            <a:ext cx="2027583" cy="1200329"/>
          </a:xfrm>
          <a:prstGeom prst="rect">
            <a:avLst/>
          </a:prstGeom>
          <a:noFill/>
        </p:spPr>
        <p:txBody>
          <a:bodyPr wrap="square" rtlCol="0">
            <a:spAutoFit/>
          </a:bodyPr>
          <a:lstStyle/>
          <a:p>
            <a:r>
              <a:rPr kumimoji="1" lang="ja-JP" altLang="en-US" u="sng" dirty="0">
                <a:solidFill>
                  <a:schemeClr val="bg1"/>
                </a:solidFill>
              </a:rPr>
              <a:t>お好み焼き</a:t>
            </a:r>
            <a:endParaRPr kumimoji="1" lang="en-US" altLang="ja-JP" u="sng" dirty="0">
              <a:solidFill>
                <a:schemeClr val="bg1"/>
              </a:solidFill>
            </a:endParaRPr>
          </a:p>
          <a:p>
            <a:r>
              <a:rPr kumimoji="1" lang="ja-JP" altLang="en-US" dirty="0" smtClean="0">
                <a:solidFill>
                  <a:schemeClr val="bg1"/>
                </a:solidFill>
              </a:rPr>
              <a:t>・３</a:t>
            </a:r>
            <a:r>
              <a:rPr kumimoji="1" lang="ja-JP" altLang="en-US" dirty="0">
                <a:solidFill>
                  <a:schemeClr val="bg1"/>
                </a:solidFill>
              </a:rPr>
              <a:t>０</a:t>
            </a:r>
            <a:r>
              <a:rPr kumimoji="1" lang="ja-JP" altLang="en-US" dirty="0" smtClean="0">
                <a:solidFill>
                  <a:schemeClr val="bg1"/>
                </a:solidFill>
              </a:rPr>
              <a:t>分</a:t>
            </a:r>
            <a:endParaRPr kumimoji="1" lang="en-US" altLang="ja-JP" dirty="0">
              <a:solidFill>
                <a:schemeClr val="bg1"/>
              </a:solidFill>
            </a:endParaRPr>
          </a:p>
          <a:p>
            <a:r>
              <a:rPr lang="ja-JP" altLang="en-US" dirty="0">
                <a:solidFill>
                  <a:schemeClr val="bg1"/>
                </a:solidFill>
              </a:rPr>
              <a:t>・火をつかう</a:t>
            </a:r>
            <a:endParaRPr lang="en-US" altLang="ja-JP" dirty="0">
              <a:solidFill>
                <a:schemeClr val="bg1"/>
              </a:solidFill>
            </a:endParaRPr>
          </a:p>
          <a:p>
            <a:r>
              <a:rPr kumimoji="1" lang="ja-JP" altLang="en-US" dirty="0" smtClean="0">
                <a:solidFill>
                  <a:schemeClr val="bg1"/>
                </a:solidFill>
              </a:rPr>
              <a:t>・</a:t>
            </a:r>
            <a:r>
              <a:rPr lang="ja-JP" altLang="en-US" dirty="0" smtClean="0">
                <a:solidFill>
                  <a:schemeClr val="bg1"/>
                </a:solidFill>
              </a:rPr>
              <a:t>８５０</a:t>
            </a:r>
            <a:r>
              <a:rPr kumimoji="1" lang="en-US" altLang="ja-JP" dirty="0" smtClean="0">
                <a:solidFill>
                  <a:schemeClr val="bg1"/>
                </a:solidFill>
              </a:rPr>
              <a:t>kcal</a:t>
            </a:r>
            <a:endParaRPr kumimoji="1" lang="ja-JP" altLang="en-US" dirty="0">
              <a:solidFill>
                <a:schemeClr val="bg1"/>
              </a:solidFill>
            </a:endParaRPr>
          </a:p>
        </p:txBody>
      </p:sp>
      <p:sp>
        <p:nvSpPr>
          <p:cNvPr id="16" name="四角形: 角を丸くする 15">
            <a:extLst>
              <a:ext uri="{FF2B5EF4-FFF2-40B4-BE49-F238E27FC236}">
                <a16:creationId xmlns="" xmlns:a16="http://schemas.microsoft.com/office/drawing/2014/main" id="{F75482F5-03C6-4124-9310-30772A9B7594}"/>
              </a:ext>
            </a:extLst>
          </p:cNvPr>
          <p:cNvSpPr/>
          <p:nvPr/>
        </p:nvSpPr>
        <p:spPr>
          <a:xfrm>
            <a:off x="4030256" y="1263298"/>
            <a:ext cx="3405808" cy="526257"/>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今日のレシピ</a:t>
            </a:r>
            <a:r>
              <a:rPr kumimoji="1" lang="en-US" altLang="ja-JP" dirty="0"/>
              <a:t>~</a:t>
            </a:r>
            <a:r>
              <a:rPr kumimoji="1" lang="ja-JP" altLang="en-US" dirty="0"/>
              <a:t>おススメ</a:t>
            </a:r>
            <a:r>
              <a:rPr kumimoji="1" lang="en-US" altLang="ja-JP" dirty="0"/>
              <a:t>~</a:t>
            </a:r>
            <a:endParaRPr kumimoji="1" lang="ja-JP" altLang="en-US" dirty="0"/>
          </a:p>
        </p:txBody>
      </p:sp>
      <p:pic>
        <p:nvPicPr>
          <p:cNvPr id="7" name="図 6" descr="食べ物, 皿, 野菜, 室内 が含まれている画像&#10;&#10;自動的に生成された説明">
            <a:extLst>
              <a:ext uri="{FF2B5EF4-FFF2-40B4-BE49-F238E27FC236}">
                <a16:creationId xmlns="" xmlns:a16="http://schemas.microsoft.com/office/drawing/2014/main" id="{A39D765E-3B22-4D39-81E1-E7027A4515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2422" y="3278290"/>
            <a:ext cx="2027583" cy="1306327"/>
          </a:xfrm>
          <a:prstGeom prst="rect">
            <a:avLst/>
          </a:prstGeom>
        </p:spPr>
      </p:pic>
      <p:pic>
        <p:nvPicPr>
          <p:cNvPr id="20" name="図 19" descr="食べ物, ケーキ, 座っている, 個 が含まれている画像&#10;&#10;自動的に生成された説明">
            <a:extLst>
              <a:ext uri="{FF2B5EF4-FFF2-40B4-BE49-F238E27FC236}">
                <a16:creationId xmlns="" xmlns:a16="http://schemas.microsoft.com/office/drawing/2014/main" id="{A5A07E81-CC05-49AA-9C37-C8C8000D392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9" t="5951" r="-759" b="25236"/>
          <a:stretch/>
        </p:blipFill>
        <p:spPr>
          <a:xfrm>
            <a:off x="4803832" y="4737629"/>
            <a:ext cx="1424762" cy="1474337"/>
          </a:xfrm>
          <a:prstGeom prst="rect">
            <a:avLst/>
          </a:prstGeom>
        </p:spPr>
      </p:pic>
      <p:pic>
        <p:nvPicPr>
          <p:cNvPr id="21" name="図 20">
            <a:extLst>
              <a:ext uri="{FF2B5EF4-FFF2-40B4-BE49-F238E27FC236}">
                <a16:creationId xmlns="" xmlns:a16="http://schemas.microsoft.com/office/drawing/2014/main" id="{57A40858-D8B6-459A-892B-FF05FBFF22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59" y="1361563"/>
            <a:ext cx="4379824" cy="5333119"/>
          </a:xfrm>
          <a:prstGeom prst="rect">
            <a:avLst/>
          </a:prstGeom>
        </p:spPr>
      </p:pic>
      <p:sp>
        <p:nvSpPr>
          <p:cNvPr id="18" name="動作設定ボタン: ホームへ移動 7">
            <a:hlinkClick r:id="" action="ppaction://hlinkshowjump?jump=firstslide" highlightClick="1"/>
            <a:extLst>
              <a:ext uri="{FF2B5EF4-FFF2-40B4-BE49-F238E27FC236}">
                <a16:creationId xmlns="" xmlns:a16="http://schemas.microsoft.com/office/drawing/2014/main" id="{EC76911A-32E3-4004-B0B9-0AB3376BB8DB}"/>
              </a:ext>
            </a:extLst>
          </p:cNvPr>
          <p:cNvSpPr/>
          <p:nvPr/>
        </p:nvSpPr>
        <p:spPr>
          <a:xfrm>
            <a:off x="605082" y="1262663"/>
            <a:ext cx="539065" cy="556550"/>
          </a:xfrm>
          <a:prstGeom prst="actionButtonHom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9">
            <a:extLst>
              <a:ext uri="{FF2B5EF4-FFF2-40B4-BE49-F238E27FC236}">
                <a16:creationId xmlns="" xmlns:a16="http://schemas.microsoft.com/office/drawing/2014/main" id="{F045AAE7-03B9-4DC8-9711-F9F020875F2F}"/>
              </a:ext>
            </a:extLst>
          </p:cNvPr>
          <p:cNvSpPr/>
          <p:nvPr/>
        </p:nvSpPr>
        <p:spPr>
          <a:xfrm>
            <a:off x="1705282" y="1262663"/>
            <a:ext cx="1782633" cy="367748"/>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１３：５０</a:t>
            </a:r>
            <a:endParaRPr kumimoji="1" lang="ja-JP" altLang="en-US" dirty="0">
              <a:solidFill>
                <a:schemeClr val="tx1"/>
              </a:solidFill>
            </a:endParaRPr>
          </a:p>
        </p:txBody>
      </p:sp>
      <p:sp>
        <p:nvSpPr>
          <p:cNvPr id="22" name="動作設定ボタン: ヘルプ 21">
            <a:hlinkClick r:id="" action="ppaction://noaction" highlightClick="1"/>
            <a:extLst>
              <a:ext uri="{FF2B5EF4-FFF2-40B4-BE49-F238E27FC236}">
                <a16:creationId xmlns="" xmlns:a16="http://schemas.microsoft.com/office/drawing/2014/main" id="{DBC34805-69CF-493B-BA00-30C7E840242E}"/>
              </a:ext>
            </a:extLst>
          </p:cNvPr>
          <p:cNvSpPr/>
          <p:nvPr/>
        </p:nvSpPr>
        <p:spPr>
          <a:xfrm>
            <a:off x="10738484" y="5874820"/>
            <a:ext cx="371061" cy="264353"/>
          </a:xfrm>
          <a:prstGeom prst="actionButtonHelp">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3" name="動作設定ボタン: 情報の取得 8">
            <a:hlinkClick r:id="" action="ppaction://noaction" highlightClick="1"/>
            <a:extLst>
              <a:ext uri="{FF2B5EF4-FFF2-40B4-BE49-F238E27FC236}">
                <a16:creationId xmlns="" xmlns:a16="http://schemas.microsoft.com/office/drawing/2014/main" id="{2F2DA2A5-7A4A-4203-B657-04F03276FE9A}"/>
              </a:ext>
            </a:extLst>
          </p:cNvPr>
          <p:cNvSpPr/>
          <p:nvPr/>
        </p:nvSpPr>
        <p:spPr>
          <a:xfrm>
            <a:off x="10738485" y="5256766"/>
            <a:ext cx="371061" cy="264353"/>
          </a:xfrm>
          <a:prstGeom prst="actionButtonInformati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5665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FF8793EB-70FB-4FAA-A1BC-D297CFBF92E4}"/>
              </a:ext>
            </a:extLst>
          </p:cNvPr>
          <p:cNvSpPr>
            <a:spLocks noGrp="1"/>
          </p:cNvSpPr>
          <p:nvPr>
            <p:ph type="title"/>
          </p:nvPr>
        </p:nvSpPr>
        <p:spPr>
          <a:xfrm>
            <a:off x="1158829" y="250678"/>
            <a:ext cx="9875520" cy="1356360"/>
          </a:xfrm>
        </p:spPr>
        <p:txBody>
          <a:bodyPr/>
          <a:lstStyle/>
          <a:p>
            <a:pPr algn="ctr"/>
            <a:r>
              <a:rPr lang="ja-JP" altLang="en-US" b="1" u="sng" dirty="0"/>
              <a:t>アプリの仕様「チャット画面」</a:t>
            </a:r>
            <a:endParaRPr kumimoji="1" lang="ja-JP" altLang="en-US" b="1" u="sng" dirty="0"/>
          </a:p>
        </p:txBody>
      </p:sp>
      <p:pic>
        <p:nvPicPr>
          <p:cNvPr id="8" name="コンテンツ プレースホルダー 7">
            <a:extLst>
              <a:ext uri="{FF2B5EF4-FFF2-40B4-BE49-F238E27FC236}">
                <a16:creationId xmlns="" xmlns:a16="http://schemas.microsoft.com/office/drawing/2014/main" id="{65E0B0B5-2B25-4D14-A0AC-45EC831C19D2}"/>
              </a:ext>
            </a:extLst>
          </p:cNvPr>
          <p:cNvPicPr>
            <a:picLocks noGrp="1"/>
          </p:cNvPicPr>
          <p:nvPr>
            <p:ph idx="1"/>
          </p:nvPr>
        </p:nvPicPr>
        <p:blipFill>
          <a:blip r:embed="rId2"/>
          <a:stretch>
            <a:fillRect/>
          </a:stretch>
        </p:blipFill>
        <p:spPr>
          <a:xfrm>
            <a:off x="590400" y="1245600"/>
            <a:ext cx="11008800" cy="5248800"/>
          </a:xfrm>
          <a:prstGeom prst="rect">
            <a:avLst/>
          </a:prstGeom>
        </p:spPr>
      </p:pic>
      <p:sp>
        <p:nvSpPr>
          <p:cNvPr id="10" name="四角形: 角を丸くする 9">
            <a:extLst>
              <a:ext uri="{FF2B5EF4-FFF2-40B4-BE49-F238E27FC236}">
                <a16:creationId xmlns="" xmlns:a16="http://schemas.microsoft.com/office/drawing/2014/main" id="{D533A3B2-C825-42A3-B610-F7FAD3B8D990}"/>
              </a:ext>
            </a:extLst>
          </p:cNvPr>
          <p:cNvSpPr/>
          <p:nvPr/>
        </p:nvSpPr>
        <p:spPr>
          <a:xfrm>
            <a:off x="4055755" y="1250707"/>
            <a:ext cx="2451653" cy="504173"/>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トークルーム</a:t>
            </a:r>
          </a:p>
        </p:txBody>
      </p:sp>
      <p:sp>
        <p:nvSpPr>
          <p:cNvPr id="13" name="フローチャート: 結合子 12">
            <a:extLst>
              <a:ext uri="{FF2B5EF4-FFF2-40B4-BE49-F238E27FC236}">
                <a16:creationId xmlns="" xmlns:a16="http://schemas.microsoft.com/office/drawing/2014/main" id="{3293E055-A12C-477B-A53C-C369C049A158}"/>
              </a:ext>
            </a:extLst>
          </p:cNvPr>
          <p:cNvSpPr/>
          <p:nvPr/>
        </p:nvSpPr>
        <p:spPr>
          <a:xfrm>
            <a:off x="10071314" y="2334160"/>
            <a:ext cx="622852" cy="556591"/>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Me</a:t>
            </a:r>
            <a:endParaRPr kumimoji="1" lang="ja-JP" altLang="en-US" dirty="0"/>
          </a:p>
        </p:txBody>
      </p:sp>
      <p:sp>
        <p:nvSpPr>
          <p:cNvPr id="14" name="フローチャート: 結合子 13">
            <a:extLst>
              <a:ext uri="{FF2B5EF4-FFF2-40B4-BE49-F238E27FC236}">
                <a16:creationId xmlns="" xmlns:a16="http://schemas.microsoft.com/office/drawing/2014/main" id="{2FD72B4E-2474-48B2-BBDB-4656F960D54E}"/>
              </a:ext>
            </a:extLst>
          </p:cNvPr>
          <p:cNvSpPr/>
          <p:nvPr/>
        </p:nvSpPr>
        <p:spPr>
          <a:xfrm>
            <a:off x="1338470" y="3534223"/>
            <a:ext cx="622852" cy="556591"/>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ＡＩ</a:t>
            </a:r>
          </a:p>
        </p:txBody>
      </p:sp>
      <p:sp>
        <p:nvSpPr>
          <p:cNvPr id="15" name="フローチャート: 結合子 14">
            <a:extLst>
              <a:ext uri="{FF2B5EF4-FFF2-40B4-BE49-F238E27FC236}">
                <a16:creationId xmlns="" xmlns:a16="http://schemas.microsoft.com/office/drawing/2014/main" id="{9E507DD1-2111-4A8E-98E5-1BF5F5342D95}"/>
              </a:ext>
            </a:extLst>
          </p:cNvPr>
          <p:cNvSpPr/>
          <p:nvPr/>
        </p:nvSpPr>
        <p:spPr>
          <a:xfrm>
            <a:off x="10071314" y="4908281"/>
            <a:ext cx="622852" cy="556591"/>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Me</a:t>
            </a:r>
            <a:endParaRPr kumimoji="1" lang="ja-JP" altLang="en-US" dirty="0"/>
          </a:p>
        </p:txBody>
      </p:sp>
      <p:sp>
        <p:nvSpPr>
          <p:cNvPr id="16" name="吹き出し: 角を丸めた四角形 15">
            <a:extLst>
              <a:ext uri="{FF2B5EF4-FFF2-40B4-BE49-F238E27FC236}">
                <a16:creationId xmlns="" xmlns:a16="http://schemas.microsoft.com/office/drawing/2014/main" id="{27DFCC10-E836-4F33-BE30-A937D175ECF7}"/>
              </a:ext>
            </a:extLst>
          </p:cNvPr>
          <p:cNvSpPr/>
          <p:nvPr/>
        </p:nvSpPr>
        <p:spPr>
          <a:xfrm rot="5400000">
            <a:off x="5717377" y="908501"/>
            <a:ext cx="757246" cy="6014295"/>
          </a:xfrm>
          <a:prstGeom prst="wedgeRoundRect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吹き出し: 角を丸めた四角形 17">
            <a:extLst>
              <a:ext uri="{FF2B5EF4-FFF2-40B4-BE49-F238E27FC236}">
                <a16:creationId xmlns="" xmlns:a16="http://schemas.microsoft.com/office/drawing/2014/main" id="{0349CF13-EA44-428C-B37A-6DCFFEF201F4}"/>
              </a:ext>
            </a:extLst>
          </p:cNvPr>
          <p:cNvSpPr/>
          <p:nvPr/>
        </p:nvSpPr>
        <p:spPr>
          <a:xfrm rot="16200000">
            <a:off x="6350497" y="160772"/>
            <a:ext cx="677109" cy="4843704"/>
          </a:xfrm>
          <a:prstGeom prst="wedgeRoundRect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吹き出し: 角を丸めた四角形 19">
            <a:extLst>
              <a:ext uri="{FF2B5EF4-FFF2-40B4-BE49-F238E27FC236}">
                <a16:creationId xmlns="" xmlns:a16="http://schemas.microsoft.com/office/drawing/2014/main" id="{58B14EEE-883D-4EEA-BC89-83B58735E7EE}"/>
              </a:ext>
            </a:extLst>
          </p:cNvPr>
          <p:cNvSpPr/>
          <p:nvPr/>
        </p:nvSpPr>
        <p:spPr>
          <a:xfrm rot="16200000">
            <a:off x="7369418" y="3664907"/>
            <a:ext cx="645842" cy="2821618"/>
          </a:xfrm>
          <a:prstGeom prst="wedgeRoundRectCallout">
            <a:avLst>
              <a:gd name="adj1" fmla="val -17883"/>
              <a:gd name="adj2" fmla="val 71952"/>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a:extLst>
              <a:ext uri="{FF2B5EF4-FFF2-40B4-BE49-F238E27FC236}">
                <a16:creationId xmlns="" xmlns:a16="http://schemas.microsoft.com/office/drawing/2014/main" id="{648505A4-9505-4D2E-A954-CACE99B5A7F1}"/>
              </a:ext>
            </a:extLst>
          </p:cNvPr>
          <p:cNvSpPr txBox="1"/>
          <p:nvPr/>
        </p:nvSpPr>
        <p:spPr>
          <a:xfrm>
            <a:off x="4460063" y="2422060"/>
            <a:ext cx="4650841" cy="400110"/>
          </a:xfrm>
          <a:prstGeom prst="rect">
            <a:avLst/>
          </a:prstGeom>
          <a:noFill/>
        </p:spPr>
        <p:txBody>
          <a:bodyPr wrap="square" rtlCol="0">
            <a:spAutoFit/>
          </a:bodyPr>
          <a:lstStyle/>
          <a:p>
            <a:r>
              <a:rPr kumimoji="1" lang="ja-JP" altLang="en-US" sz="2000" dirty="0">
                <a:solidFill>
                  <a:schemeClr val="bg1"/>
                </a:solidFill>
              </a:rPr>
              <a:t>明日の桃狩り何着て行ったら良い</a:t>
            </a:r>
            <a:r>
              <a:rPr kumimoji="1" lang="ja-JP" altLang="en-US" sz="2000" dirty="0" smtClean="0">
                <a:solidFill>
                  <a:schemeClr val="bg1"/>
                </a:solidFill>
              </a:rPr>
              <a:t>？</a:t>
            </a:r>
            <a:endParaRPr kumimoji="1" lang="en-US" altLang="ja-JP" sz="2000" dirty="0">
              <a:solidFill>
                <a:schemeClr val="bg1"/>
              </a:solidFill>
            </a:endParaRPr>
          </a:p>
        </p:txBody>
      </p:sp>
      <p:sp>
        <p:nvSpPr>
          <p:cNvPr id="22" name="テキスト ボックス 21">
            <a:extLst>
              <a:ext uri="{FF2B5EF4-FFF2-40B4-BE49-F238E27FC236}">
                <a16:creationId xmlns="" xmlns:a16="http://schemas.microsoft.com/office/drawing/2014/main" id="{FE342552-5CAB-4B66-9010-F3FD423D0982}"/>
              </a:ext>
            </a:extLst>
          </p:cNvPr>
          <p:cNvSpPr txBox="1"/>
          <p:nvPr/>
        </p:nvSpPr>
        <p:spPr>
          <a:xfrm>
            <a:off x="3301010" y="3599518"/>
            <a:ext cx="5802138" cy="707886"/>
          </a:xfrm>
          <a:prstGeom prst="rect">
            <a:avLst/>
          </a:prstGeom>
          <a:noFill/>
        </p:spPr>
        <p:txBody>
          <a:bodyPr wrap="square" rtlCol="0">
            <a:spAutoFit/>
          </a:bodyPr>
          <a:lstStyle/>
          <a:p>
            <a:r>
              <a:rPr lang="ja-JP" altLang="en-US" sz="2000" dirty="0">
                <a:solidFill>
                  <a:schemeClr val="bg1"/>
                </a:solidFill>
              </a:rPr>
              <a:t>雨上がりで肌寒いので、カーディガンと長ズボンが良い</a:t>
            </a:r>
            <a:r>
              <a:rPr lang="ja-JP" altLang="en-US" sz="2000" dirty="0" smtClean="0">
                <a:solidFill>
                  <a:schemeClr val="bg1"/>
                </a:solidFill>
              </a:rPr>
              <a:t>よ</a:t>
            </a:r>
            <a:endParaRPr kumimoji="1" lang="en-US" altLang="ja-JP" sz="2000" dirty="0">
              <a:solidFill>
                <a:schemeClr val="bg1"/>
              </a:solidFill>
            </a:endParaRPr>
          </a:p>
        </p:txBody>
      </p:sp>
      <p:sp>
        <p:nvSpPr>
          <p:cNvPr id="23" name="テキスト ボックス 22">
            <a:extLst>
              <a:ext uri="{FF2B5EF4-FFF2-40B4-BE49-F238E27FC236}">
                <a16:creationId xmlns="" xmlns:a16="http://schemas.microsoft.com/office/drawing/2014/main" id="{7E16A8C7-7087-4393-BA4D-F06BE99D4E1D}"/>
              </a:ext>
            </a:extLst>
          </p:cNvPr>
          <p:cNvSpPr txBox="1"/>
          <p:nvPr/>
        </p:nvSpPr>
        <p:spPr>
          <a:xfrm>
            <a:off x="6345621" y="4889920"/>
            <a:ext cx="2352896" cy="400110"/>
          </a:xfrm>
          <a:prstGeom prst="rect">
            <a:avLst/>
          </a:prstGeom>
          <a:noFill/>
        </p:spPr>
        <p:txBody>
          <a:bodyPr wrap="square" rtlCol="0">
            <a:spAutoFit/>
          </a:bodyPr>
          <a:lstStyle/>
          <a:p>
            <a:pPr algn="r"/>
            <a:r>
              <a:rPr lang="ja-JP" altLang="en-US" sz="2000" dirty="0">
                <a:solidFill>
                  <a:schemeClr val="bg1"/>
                </a:solidFill>
              </a:rPr>
              <a:t>靴は何が良い</a:t>
            </a:r>
            <a:r>
              <a:rPr lang="ja-JP" altLang="en-US" sz="2000" dirty="0" smtClean="0">
                <a:solidFill>
                  <a:schemeClr val="bg1"/>
                </a:solidFill>
              </a:rPr>
              <a:t>かな</a:t>
            </a:r>
            <a:endParaRPr kumimoji="1" lang="en-US" altLang="ja-JP" sz="2000" dirty="0">
              <a:solidFill>
                <a:schemeClr val="bg1"/>
              </a:solidFill>
            </a:endParaRPr>
          </a:p>
        </p:txBody>
      </p:sp>
      <p:sp>
        <p:nvSpPr>
          <p:cNvPr id="24" name="吹き出し: 角を丸めた四角形 23">
            <a:extLst>
              <a:ext uri="{FF2B5EF4-FFF2-40B4-BE49-F238E27FC236}">
                <a16:creationId xmlns="" xmlns:a16="http://schemas.microsoft.com/office/drawing/2014/main" id="{A394698C-FCA3-4630-BCE8-C4A60066F807}"/>
              </a:ext>
            </a:extLst>
          </p:cNvPr>
          <p:cNvSpPr/>
          <p:nvPr/>
        </p:nvSpPr>
        <p:spPr>
          <a:xfrm rot="16200000">
            <a:off x="5399089" y="2721567"/>
            <a:ext cx="677109" cy="6731010"/>
          </a:xfrm>
          <a:prstGeom prst="wedgeRoundRect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動作設定ボタン: 進む/次へ 24">
            <a:hlinkClick r:id="" action="ppaction://hlinkshowjump?jump=nextslide" highlightClick="1"/>
            <a:extLst>
              <a:ext uri="{FF2B5EF4-FFF2-40B4-BE49-F238E27FC236}">
                <a16:creationId xmlns="" xmlns:a16="http://schemas.microsoft.com/office/drawing/2014/main" id="{B0C0D776-ABCC-4E6A-A844-CCA651FF3411}"/>
              </a:ext>
            </a:extLst>
          </p:cNvPr>
          <p:cNvSpPr/>
          <p:nvPr/>
        </p:nvSpPr>
        <p:spPr>
          <a:xfrm>
            <a:off x="10234420" y="6010102"/>
            <a:ext cx="296639" cy="352266"/>
          </a:xfrm>
          <a:prstGeom prst="actionButtonForwardNex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 xmlns:a16="http://schemas.microsoft.com/office/drawing/2014/main" id="{58CB574D-4988-4590-B5DD-84F2CDF31E06}"/>
              </a:ext>
            </a:extLst>
          </p:cNvPr>
          <p:cNvSpPr txBox="1"/>
          <p:nvPr/>
        </p:nvSpPr>
        <p:spPr>
          <a:xfrm>
            <a:off x="2727199" y="5885292"/>
            <a:ext cx="5802138" cy="400110"/>
          </a:xfrm>
          <a:prstGeom prst="rect">
            <a:avLst/>
          </a:prstGeom>
          <a:noFill/>
        </p:spPr>
        <p:txBody>
          <a:bodyPr wrap="square" rtlCol="0">
            <a:spAutoFit/>
          </a:bodyPr>
          <a:lstStyle/>
          <a:p>
            <a:r>
              <a:rPr lang="ja-JP" altLang="en-US" sz="2000" dirty="0">
                <a:solidFill>
                  <a:schemeClr val="bg1"/>
                </a:solidFill>
              </a:rPr>
              <a:t>ありが</a:t>
            </a:r>
            <a:r>
              <a:rPr lang="en-US" altLang="ja-JP" sz="2000" dirty="0">
                <a:solidFill>
                  <a:schemeClr val="bg1"/>
                </a:solidFill>
              </a:rPr>
              <a:t>|</a:t>
            </a:r>
            <a:endParaRPr kumimoji="1" lang="ja-JP" altLang="en-US" dirty="0"/>
          </a:p>
        </p:txBody>
      </p:sp>
      <p:sp>
        <p:nvSpPr>
          <p:cNvPr id="19" name="動作設定ボタン: ホームへ移動 7">
            <a:hlinkClick r:id="" action="ppaction://hlinkshowjump?jump=firstslide" highlightClick="1"/>
            <a:extLst>
              <a:ext uri="{FF2B5EF4-FFF2-40B4-BE49-F238E27FC236}">
                <a16:creationId xmlns="" xmlns:a16="http://schemas.microsoft.com/office/drawing/2014/main" id="{EC76911A-32E3-4004-B0B9-0AB3376BB8DB}"/>
              </a:ext>
            </a:extLst>
          </p:cNvPr>
          <p:cNvSpPr/>
          <p:nvPr/>
        </p:nvSpPr>
        <p:spPr>
          <a:xfrm>
            <a:off x="605082" y="1262663"/>
            <a:ext cx="539065" cy="556550"/>
          </a:xfrm>
          <a:prstGeom prst="actionButtonHom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四角形: 角を丸くする 9">
            <a:extLst>
              <a:ext uri="{FF2B5EF4-FFF2-40B4-BE49-F238E27FC236}">
                <a16:creationId xmlns="" xmlns:a16="http://schemas.microsoft.com/office/drawing/2014/main" id="{F045AAE7-03B9-4DC8-9711-F9F020875F2F}"/>
              </a:ext>
            </a:extLst>
          </p:cNvPr>
          <p:cNvSpPr/>
          <p:nvPr/>
        </p:nvSpPr>
        <p:spPr>
          <a:xfrm>
            <a:off x="1705282" y="1262663"/>
            <a:ext cx="1782633" cy="367748"/>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１４：５０</a:t>
            </a:r>
            <a:endParaRPr kumimoji="1" lang="ja-JP" altLang="en-US" dirty="0">
              <a:solidFill>
                <a:schemeClr val="tx1"/>
              </a:solidFill>
            </a:endParaRPr>
          </a:p>
        </p:txBody>
      </p:sp>
    </p:spTree>
    <p:extLst>
      <p:ext uri="{BB962C8B-B14F-4D97-AF65-F5344CB8AC3E}">
        <p14:creationId xmlns:p14="http://schemas.microsoft.com/office/powerpoint/2010/main" val="776757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93568039-4A3A-493B-A94C-5D887392C941}"/>
              </a:ext>
            </a:extLst>
          </p:cNvPr>
          <p:cNvSpPr>
            <a:spLocks noGrp="1"/>
          </p:cNvSpPr>
          <p:nvPr>
            <p:ph type="title"/>
          </p:nvPr>
        </p:nvSpPr>
        <p:spPr>
          <a:xfrm>
            <a:off x="1143000" y="254875"/>
            <a:ext cx="9875520" cy="1356360"/>
          </a:xfrm>
        </p:spPr>
        <p:txBody>
          <a:bodyPr/>
          <a:lstStyle/>
          <a:p>
            <a:pPr algn="ctr"/>
            <a:r>
              <a:rPr kumimoji="1" lang="ja-JP" altLang="en-US" b="1" u="sng" dirty="0"/>
              <a:t>期待できること</a:t>
            </a:r>
          </a:p>
        </p:txBody>
      </p:sp>
      <p:sp>
        <p:nvSpPr>
          <p:cNvPr id="3" name="コンテンツ プレースホルダー 2">
            <a:extLst>
              <a:ext uri="{FF2B5EF4-FFF2-40B4-BE49-F238E27FC236}">
                <a16:creationId xmlns="" xmlns:a16="http://schemas.microsoft.com/office/drawing/2014/main" id="{61FFE4EA-6A67-4D1C-ADE5-A327666F5136}"/>
              </a:ext>
            </a:extLst>
          </p:cNvPr>
          <p:cNvSpPr>
            <a:spLocks noGrp="1"/>
          </p:cNvSpPr>
          <p:nvPr>
            <p:ph idx="1"/>
          </p:nvPr>
        </p:nvSpPr>
        <p:spPr>
          <a:xfrm>
            <a:off x="1143000" y="1620000"/>
            <a:ext cx="9872871" cy="4293704"/>
          </a:xfrm>
        </p:spPr>
        <p:txBody>
          <a:bodyPr/>
          <a:lstStyle/>
          <a:p>
            <a:r>
              <a:rPr lang="ja-JP" altLang="en-US" dirty="0" smtClean="0"/>
              <a:t>チャット</a:t>
            </a:r>
            <a:r>
              <a:rPr lang="ja-JP" altLang="en-US" dirty="0"/>
              <a:t>機能により一人でも</a:t>
            </a:r>
            <a:r>
              <a:rPr lang="ja-JP" altLang="en-US" dirty="0">
                <a:solidFill>
                  <a:srgbClr val="FF0000"/>
                </a:solidFill>
              </a:rPr>
              <a:t>孤独感を感じず</a:t>
            </a:r>
            <a:r>
              <a:rPr lang="ja-JP" altLang="en-US" dirty="0" smtClean="0"/>
              <a:t>生活で</a:t>
            </a:r>
            <a:r>
              <a:rPr lang="ja-JP" altLang="en-US" dirty="0"/>
              <a:t>き</a:t>
            </a:r>
            <a:r>
              <a:rPr lang="ja-JP" altLang="en-US" dirty="0" smtClean="0"/>
              <a:t>る</a:t>
            </a:r>
            <a:endParaRPr lang="en-US" altLang="ja-JP" dirty="0" smtClean="0"/>
          </a:p>
          <a:p>
            <a:r>
              <a:rPr lang="ja-JP" altLang="en-US" dirty="0" smtClean="0"/>
              <a:t>体調管理機能を使用することで、一人でも健康的で</a:t>
            </a:r>
            <a:r>
              <a:rPr lang="ja-JP" altLang="en-US" dirty="0" smtClean="0">
                <a:solidFill>
                  <a:srgbClr val="FF0000"/>
                </a:solidFill>
              </a:rPr>
              <a:t>ストレスの少ない</a:t>
            </a:r>
            <a:r>
              <a:rPr lang="ja-JP" altLang="en-US" dirty="0" smtClean="0"/>
              <a:t>生活をおくれる</a:t>
            </a:r>
            <a:endParaRPr lang="en-US" altLang="ja-JP" dirty="0" smtClean="0"/>
          </a:p>
          <a:p>
            <a:r>
              <a:rPr lang="ja-JP" altLang="en-US" dirty="0" smtClean="0"/>
              <a:t>食事の管理機能によりレシピやお店を選ぶ時間の短縮になる</a:t>
            </a:r>
            <a:endParaRPr lang="en-US" altLang="ja-JP" dirty="0" smtClean="0"/>
          </a:p>
          <a:p>
            <a:r>
              <a:rPr lang="ja-JP" altLang="en-US" dirty="0" smtClean="0"/>
              <a:t>ＡＩ</a:t>
            </a:r>
            <a:r>
              <a:rPr lang="ja-JP" altLang="en-US" dirty="0"/>
              <a:t>により様々なユーザのデータを集積すること</a:t>
            </a:r>
            <a:r>
              <a:rPr lang="ja-JP" altLang="en-US" dirty="0" smtClean="0"/>
              <a:t>で、より</a:t>
            </a:r>
            <a:r>
              <a:rPr lang="ja-JP" altLang="en-US" dirty="0"/>
              <a:t>精度の高い選択肢の提示がされる</a:t>
            </a:r>
            <a:r>
              <a:rPr lang="ja-JP" altLang="en-US" dirty="0" smtClean="0"/>
              <a:t>ことを望める</a:t>
            </a:r>
            <a:endParaRPr lang="en-US" altLang="ja-JP" dirty="0"/>
          </a:p>
          <a:p>
            <a:r>
              <a:rPr kumimoji="1" lang="ja-JP" altLang="en-US" dirty="0"/>
              <a:t>これらの機能以外に</a:t>
            </a:r>
            <a:r>
              <a:rPr kumimoji="1" lang="ja-JP" altLang="en-US" dirty="0" smtClean="0"/>
              <a:t>も、ユーザ</a:t>
            </a:r>
            <a:r>
              <a:rPr kumimoji="1" lang="ja-JP" altLang="en-US" dirty="0"/>
              <a:t>のニーズに合った機能を追加すること</a:t>
            </a:r>
            <a:r>
              <a:rPr kumimoji="1" lang="ja-JP" altLang="en-US" dirty="0" smtClean="0"/>
              <a:t>で、</a:t>
            </a:r>
            <a:r>
              <a:rPr kumimoji="1" lang="ja-JP" altLang="en-US" dirty="0" smtClean="0">
                <a:solidFill>
                  <a:srgbClr val="FF0000"/>
                </a:solidFill>
              </a:rPr>
              <a:t>最高</a:t>
            </a:r>
            <a:r>
              <a:rPr kumimoji="1" lang="ja-JP" altLang="en-US" dirty="0">
                <a:solidFill>
                  <a:srgbClr val="FF0000"/>
                </a:solidFill>
              </a:rPr>
              <a:t>の理解者</a:t>
            </a:r>
            <a:r>
              <a:rPr kumimoji="1" lang="ja-JP" altLang="en-US" dirty="0"/>
              <a:t>になれると</a:t>
            </a:r>
            <a:r>
              <a:rPr kumimoji="1" lang="ja-JP" altLang="en-US" dirty="0" smtClean="0"/>
              <a:t>期待</a:t>
            </a:r>
            <a:r>
              <a:rPr lang="ja-JP" altLang="en-US" dirty="0" smtClean="0"/>
              <a:t>で</a:t>
            </a:r>
            <a:r>
              <a:rPr lang="ja-JP" altLang="en-US" dirty="0"/>
              <a:t>き</a:t>
            </a:r>
            <a:r>
              <a:rPr kumimoji="1" lang="ja-JP" altLang="en-US" dirty="0" smtClean="0"/>
              <a:t>る</a:t>
            </a:r>
            <a:endParaRPr kumimoji="1" lang="en-US" altLang="ja-JP" dirty="0"/>
          </a:p>
        </p:txBody>
      </p:sp>
    </p:spTree>
    <p:extLst>
      <p:ext uri="{BB962C8B-B14F-4D97-AF65-F5344CB8AC3E}">
        <p14:creationId xmlns:p14="http://schemas.microsoft.com/office/powerpoint/2010/main" val="3166022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9DF7DD20-373E-484B-967C-ED6B07A816E6}"/>
              </a:ext>
            </a:extLst>
          </p:cNvPr>
          <p:cNvSpPr>
            <a:spLocks noGrp="1"/>
          </p:cNvSpPr>
          <p:nvPr>
            <p:ph type="title"/>
          </p:nvPr>
        </p:nvSpPr>
        <p:spPr>
          <a:xfrm>
            <a:off x="1143000" y="251791"/>
            <a:ext cx="9875520" cy="1356360"/>
          </a:xfrm>
        </p:spPr>
        <p:txBody>
          <a:bodyPr/>
          <a:lstStyle/>
          <a:p>
            <a:pPr algn="ctr"/>
            <a:r>
              <a:rPr lang="ja-JP" altLang="en-US" b="1" u="sng" dirty="0" smtClean="0"/>
              <a:t>背景１</a:t>
            </a:r>
            <a:endParaRPr kumimoji="1" lang="ja-JP" altLang="en-US" b="1" u="sng" dirty="0"/>
          </a:p>
        </p:txBody>
      </p:sp>
      <p:sp>
        <p:nvSpPr>
          <p:cNvPr id="3" name="コンテンツ プレースホルダー 2">
            <a:extLst>
              <a:ext uri="{FF2B5EF4-FFF2-40B4-BE49-F238E27FC236}">
                <a16:creationId xmlns="" xmlns:a16="http://schemas.microsoft.com/office/drawing/2014/main" id="{03B5359C-B5FC-4F7A-A253-CC7A34FD0C7B}"/>
              </a:ext>
            </a:extLst>
          </p:cNvPr>
          <p:cNvSpPr>
            <a:spLocks noGrp="1"/>
          </p:cNvSpPr>
          <p:nvPr>
            <p:ph idx="1"/>
          </p:nvPr>
        </p:nvSpPr>
        <p:spPr>
          <a:xfrm>
            <a:off x="1145649" y="1620000"/>
            <a:ext cx="9872871" cy="2425123"/>
          </a:xfrm>
        </p:spPr>
        <p:txBody>
          <a:bodyPr>
            <a:normAutofit fontScale="25000" lnSpcReduction="20000"/>
          </a:bodyPr>
          <a:lstStyle/>
          <a:p>
            <a:pPr>
              <a:lnSpc>
                <a:spcPct val="120000"/>
              </a:lnSpc>
            </a:pPr>
            <a:r>
              <a:rPr kumimoji="1" lang="ja-JP" altLang="en-US" sz="11200" dirty="0" smtClean="0"/>
              <a:t>現代の単身世帯の増加に伴う弊害</a:t>
            </a:r>
            <a:endParaRPr lang="en-US" altLang="ja-JP" sz="11200" dirty="0" smtClean="0"/>
          </a:p>
          <a:p>
            <a:pPr marL="45720" indent="0">
              <a:lnSpc>
                <a:spcPct val="120000"/>
              </a:lnSpc>
              <a:buNone/>
            </a:pPr>
            <a:r>
              <a:rPr kumimoji="1" lang="ja-JP" altLang="en-US" sz="8800" dirty="0" smtClean="0"/>
              <a:t>　日本では単身世帯が以前に比べ増加している。若い人だけではなく、お年寄りや中年の単身世帯も少なく</a:t>
            </a:r>
            <a:r>
              <a:rPr lang="ja-JP" altLang="en-US" sz="8800" dirty="0" smtClean="0"/>
              <a:t>ない</a:t>
            </a:r>
            <a:r>
              <a:rPr kumimoji="1" lang="ja-JP" altLang="en-US" sz="8800" dirty="0" smtClean="0"/>
              <a:t>。助け合いや会話が</a:t>
            </a:r>
            <a:r>
              <a:rPr lang="ja-JP" altLang="en-US" sz="8800" dirty="0" smtClean="0"/>
              <a:t>でき</a:t>
            </a:r>
            <a:r>
              <a:rPr kumimoji="1" lang="ja-JP" altLang="en-US" sz="8800" dirty="0" smtClean="0"/>
              <a:t>ず、一人で暮らしていくのは何かと不便な点が多い。</a:t>
            </a:r>
            <a:endParaRPr lang="en-US" altLang="ja-JP" dirty="0">
              <a:solidFill>
                <a:srgbClr val="FF0000"/>
              </a:solidFill>
            </a:endParaRPr>
          </a:p>
          <a:p>
            <a:pPr marL="45720" indent="0">
              <a:lnSpc>
                <a:spcPct val="120000"/>
              </a:lnSpc>
              <a:buNone/>
            </a:pPr>
            <a:r>
              <a:rPr lang="ja-JP" altLang="en-US" sz="8800" dirty="0">
                <a:solidFill>
                  <a:srgbClr val="FF0000"/>
                </a:solidFill>
              </a:rPr>
              <a:t>　→ 孤独感、体調</a:t>
            </a:r>
            <a:r>
              <a:rPr lang="ja-JP" altLang="en-US" sz="8800" dirty="0" smtClean="0">
                <a:solidFill>
                  <a:srgbClr val="FF0000"/>
                </a:solidFill>
              </a:rPr>
              <a:t>管理</a:t>
            </a:r>
            <a:endParaRPr lang="ja-JP" altLang="en-US" sz="8800" dirty="0">
              <a:solidFill>
                <a:srgbClr val="FF0000"/>
              </a:solidFill>
            </a:endParaRPr>
          </a:p>
        </p:txBody>
      </p:sp>
      <p:grpSp>
        <p:nvGrpSpPr>
          <p:cNvPr id="5" name="グループ化 4"/>
          <p:cNvGrpSpPr/>
          <p:nvPr/>
        </p:nvGrpSpPr>
        <p:grpSpPr>
          <a:xfrm>
            <a:off x="5891211" y="3495676"/>
            <a:ext cx="6062871" cy="3110533"/>
            <a:chOff x="5891211" y="3495676"/>
            <a:chExt cx="6062871" cy="3110533"/>
          </a:xfrm>
        </p:grpSpPr>
        <p:graphicFrame>
          <p:nvGraphicFramePr>
            <p:cNvPr id="7" name="グラフ 6"/>
            <p:cNvGraphicFramePr>
              <a:graphicFrameLocks/>
            </p:cNvGraphicFramePr>
            <p:nvPr>
              <p:extLst>
                <p:ext uri="{D42A27DB-BD31-4B8C-83A1-F6EECF244321}">
                  <p14:modId xmlns:p14="http://schemas.microsoft.com/office/powerpoint/2010/main" val="873025161"/>
                </p:ext>
              </p:extLst>
            </p:nvPr>
          </p:nvGraphicFramePr>
          <p:xfrm>
            <a:off x="5891211" y="3495676"/>
            <a:ext cx="5874649" cy="2720028"/>
          </p:xfrm>
          <a:graphic>
            <a:graphicData uri="http://schemas.openxmlformats.org/drawingml/2006/chart">
              <c:chart xmlns:c="http://schemas.openxmlformats.org/drawingml/2006/chart" xmlns:r="http://schemas.openxmlformats.org/officeDocument/2006/relationships" r:id="rId2"/>
            </a:graphicData>
          </a:graphic>
        </p:graphicFrame>
        <p:sp>
          <p:nvSpPr>
            <p:cNvPr id="21" name="テキスト ボックス 20"/>
            <p:cNvSpPr txBox="1"/>
            <p:nvPr/>
          </p:nvSpPr>
          <p:spPr>
            <a:xfrm>
              <a:off x="5891211" y="6236877"/>
              <a:ext cx="6062871" cy="369332"/>
            </a:xfrm>
            <a:prstGeom prst="rect">
              <a:avLst/>
            </a:prstGeom>
            <a:noFill/>
          </p:spPr>
          <p:txBody>
            <a:bodyPr wrap="square" rtlCol="0">
              <a:spAutoFit/>
            </a:bodyPr>
            <a:lstStyle/>
            <a:p>
              <a:r>
                <a:rPr kumimoji="1" lang="ja-JP" altLang="en-US" sz="900" dirty="0" smtClean="0"/>
                <a:t>実績値：総務省「国勢調査」時系列データ</a:t>
              </a:r>
              <a:endParaRPr kumimoji="1" lang="en-US" altLang="ja-JP" sz="900" dirty="0" smtClean="0"/>
            </a:p>
            <a:p>
              <a:r>
                <a:rPr kumimoji="1" lang="ja-JP" altLang="en-US" sz="900" dirty="0" smtClean="0"/>
                <a:t>推計値：国立社会保障・人口問題研究所「日本の世帯数の将来推計」（２０１</a:t>
              </a:r>
              <a:r>
                <a:rPr kumimoji="1" lang="ja-JP" altLang="en-US" sz="900" dirty="0"/>
                <a:t>３</a:t>
              </a:r>
              <a:r>
                <a:rPr kumimoji="1" lang="ja-JP" altLang="en-US" sz="900" dirty="0" smtClean="0"/>
                <a:t>）に基づき、みずほ情報総研作成</a:t>
              </a:r>
              <a:endParaRPr kumimoji="1" lang="ja-JP" altLang="en-US" sz="900" dirty="0"/>
            </a:p>
          </p:txBody>
        </p:sp>
        <p:sp>
          <p:nvSpPr>
            <p:cNvPr id="22" name="テキスト ボックス 21"/>
            <p:cNvSpPr txBox="1"/>
            <p:nvPr/>
          </p:nvSpPr>
          <p:spPr>
            <a:xfrm>
              <a:off x="11480111" y="4029752"/>
              <a:ext cx="295275" cy="507831"/>
            </a:xfrm>
            <a:prstGeom prst="rect">
              <a:avLst/>
            </a:prstGeom>
            <a:noFill/>
            <a:ln>
              <a:noFill/>
            </a:ln>
          </p:spPr>
          <p:txBody>
            <a:bodyPr wrap="square" rtlCol="0">
              <a:spAutoFit/>
            </a:bodyPr>
            <a:lstStyle/>
            <a:p>
              <a:r>
                <a:rPr kumimoji="1" lang="ja-JP" altLang="en-US" sz="900" dirty="0" smtClean="0"/>
                <a:t>実績値</a:t>
              </a:r>
              <a:endParaRPr kumimoji="1" lang="ja-JP" altLang="en-US" sz="900" dirty="0"/>
            </a:p>
          </p:txBody>
        </p:sp>
        <p:sp>
          <p:nvSpPr>
            <p:cNvPr id="23" name="テキスト ボックス 22"/>
            <p:cNvSpPr txBox="1"/>
            <p:nvPr/>
          </p:nvSpPr>
          <p:spPr>
            <a:xfrm>
              <a:off x="11480111" y="4996832"/>
              <a:ext cx="295275" cy="507831"/>
            </a:xfrm>
            <a:prstGeom prst="rect">
              <a:avLst/>
            </a:prstGeom>
            <a:noFill/>
            <a:ln>
              <a:noFill/>
            </a:ln>
          </p:spPr>
          <p:txBody>
            <a:bodyPr wrap="square" rtlCol="0">
              <a:spAutoFit/>
            </a:bodyPr>
            <a:lstStyle/>
            <a:p>
              <a:r>
                <a:rPr kumimoji="1" lang="ja-JP" altLang="en-US" sz="900" dirty="0" smtClean="0"/>
                <a:t>推計値</a:t>
              </a:r>
              <a:endParaRPr kumimoji="1" lang="ja-JP" altLang="en-US" sz="900" dirty="0"/>
            </a:p>
          </p:txBody>
        </p:sp>
        <p:cxnSp>
          <p:nvCxnSpPr>
            <p:cNvPr id="25" name="直線コネクタ 24"/>
            <p:cNvCxnSpPr/>
            <p:nvPr/>
          </p:nvCxnSpPr>
          <p:spPr>
            <a:xfrm>
              <a:off x="6087716" y="4958732"/>
              <a:ext cx="5574610" cy="952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6" name="フリーフォーム 25"/>
            <p:cNvSpPr/>
            <p:nvPr/>
          </p:nvSpPr>
          <p:spPr>
            <a:xfrm>
              <a:off x="6334125" y="3895725"/>
              <a:ext cx="2047875" cy="1733550"/>
            </a:xfrm>
            <a:custGeom>
              <a:avLst/>
              <a:gdLst>
                <a:gd name="connsiteX0" fmla="*/ 0 w 2047875"/>
                <a:gd name="connsiteY0" fmla="*/ 0 h 1733550"/>
                <a:gd name="connsiteX1" fmla="*/ 1219200 w 2047875"/>
                <a:gd name="connsiteY1" fmla="*/ 0 h 1733550"/>
                <a:gd name="connsiteX2" fmla="*/ 1228725 w 2047875"/>
                <a:gd name="connsiteY2" fmla="*/ 352425 h 1733550"/>
                <a:gd name="connsiteX3" fmla="*/ 1457325 w 2047875"/>
                <a:gd name="connsiteY3" fmla="*/ 476250 h 1733550"/>
                <a:gd name="connsiteX4" fmla="*/ 1457325 w 2047875"/>
                <a:gd name="connsiteY4" fmla="*/ 685800 h 1733550"/>
                <a:gd name="connsiteX5" fmla="*/ 1762125 w 2047875"/>
                <a:gd name="connsiteY5" fmla="*/ 800100 h 1733550"/>
                <a:gd name="connsiteX6" fmla="*/ 1762125 w 2047875"/>
                <a:gd name="connsiteY6" fmla="*/ 990600 h 1733550"/>
                <a:gd name="connsiteX7" fmla="*/ 1971675 w 2047875"/>
                <a:gd name="connsiteY7" fmla="*/ 1133475 h 1733550"/>
                <a:gd name="connsiteX8" fmla="*/ 1971675 w 2047875"/>
                <a:gd name="connsiteY8" fmla="*/ 1419225 h 1733550"/>
                <a:gd name="connsiteX9" fmla="*/ 2047875 w 2047875"/>
                <a:gd name="connsiteY9" fmla="*/ 1447800 h 1733550"/>
                <a:gd name="connsiteX10" fmla="*/ 2047875 w 2047875"/>
                <a:gd name="connsiteY10" fmla="*/ 1733550 h 1733550"/>
                <a:gd name="connsiteX11" fmla="*/ 28575 w 2047875"/>
                <a:gd name="connsiteY11" fmla="*/ 1733550 h 1733550"/>
                <a:gd name="connsiteX12" fmla="*/ 0 w 2047875"/>
                <a:gd name="connsiteY12" fmla="*/ 0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7875" h="1733550">
                  <a:moveTo>
                    <a:pt x="0" y="0"/>
                  </a:moveTo>
                  <a:lnTo>
                    <a:pt x="1219200" y="0"/>
                  </a:lnTo>
                  <a:lnTo>
                    <a:pt x="1228725" y="352425"/>
                  </a:lnTo>
                  <a:lnTo>
                    <a:pt x="1457325" y="476250"/>
                  </a:lnTo>
                  <a:lnTo>
                    <a:pt x="1457325" y="685800"/>
                  </a:lnTo>
                  <a:lnTo>
                    <a:pt x="1762125" y="800100"/>
                  </a:lnTo>
                  <a:lnTo>
                    <a:pt x="1762125" y="990600"/>
                  </a:lnTo>
                  <a:lnTo>
                    <a:pt x="1971675" y="1133475"/>
                  </a:lnTo>
                  <a:lnTo>
                    <a:pt x="1971675" y="1419225"/>
                  </a:lnTo>
                  <a:lnTo>
                    <a:pt x="2047875" y="1447800"/>
                  </a:lnTo>
                  <a:lnTo>
                    <a:pt x="2047875" y="1733550"/>
                  </a:lnTo>
                  <a:lnTo>
                    <a:pt x="28575" y="1733550"/>
                  </a:lnTo>
                  <a:lnTo>
                    <a:pt x="0" y="0"/>
                  </a:lnTo>
                  <a:close/>
                </a:path>
              </a:pathLst>
            </a:cu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181136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9DF7DD20-373E-484B-967C-ED6B07A816E6}"/>
              </a:ext>
            </a:extLst>
          </p:cNvPr>
          <p:cNvSpPr>
            <a:spLocks noGrp="1"/>
          </p:cNvSpPr>
          <p:nvPr>
            <p:ph type="title"/>
          </p:nvPr>
        </p:nvSpPr>
        <p:spPr>
          <a:xfrm>
            <a:off x="1143000" y="251791"/>
            <a:ext cx="9875520" cy="1356360"/>
          </a:xfrm>
        </p:spPr>
        <p:txBody>
          <a:bodyPr/>
          <a:lstStyle/>
          <a:p>
            <a:pPr algn="ctr"/>
            <a:r>
              <a:rPr lang="ja-JP" altLang="en-US" b="1" u="sng" dirty="0" smtClean="0"/>
              <a:t>背景２</a:t>
            </a:r>
            <a:endParaRPr kumimoji="1" lang="ja-JP" altLang="en-US" b="1" u="sng" dirty="0"/>
          </a:p>
        </p:txBody>
      </p:sp>
      <p:sp>
        <p:nvSpPr>
          <p:cNvPr id="3" name="コンテンツ プレースホルダー 2">
            <a:extLst>
              <a:ext uri="{FF2B5EF4-FFF2-40B4-BE49-F238E27FC236}">
                <a16:creationId xmlns="" xmlns:a16="http://schemas.microsoft.com/office/drawing/2014/main" id="{03B5359C-B5FC-4F7A-A253-CC7A34FD0C7B}"/>
              </a:ext>
            </a:extLst>
          </p:cNvPr>
          <p:cNvSpPr>
            <a:spLocks noGrp="1"/>
          </p:cNvSpPr>
          <p:nvPr>
            <p:ph idx="1"/>
          </p:nvPr>
        </p:nvSpPr>
        <p:spPr>
          <a:xfrm>
            <a:off x="1145649" y="1620000"/>
            <a:ext cx="9872871" cy="4095000"/>
          </a:xfrm>
        </p:spPr>
        <p:txBody>
          <a:bodyPr>
            <a:normAutofit/>
          </a:bodyPr>
          <a:lstStyle/>
          <a:p>
            <a:pPr>
              <a:lnSpc>
                <a:spcPct val="100000"/>
              </a:lnSpc>
            </a:pPr>
            <a:r>
              <a:rPr lang="ja-JP" altLang="en-US" sz="2800" dirty="0"/>
              <a:t>選択肢の多様化から決定に対するストレス　</a:t>
            </a:r>
            <a:endParaRPr lang="en-US" altLang="ja-JP" sz="2800" dirty="0"/>
          </a:p>
          <a:p>
            <a:pPr marL="45720" indent="0">
              <a:lnSpc>
                <a:spcPct val="100000"/>
              </a:lnSpc>
              <a:buNone/>
            </a:pPr>
            <a:r>
              <a:rPr lang="ja-JP" altLang="en-US" dirty="0" smtClean="0"/>
              <a:t>　現代</a:t>
            </a:r>
            <a:r>
              <a:rPr lang="ja-JP" altLang="en-US" dirty="0"/>
              <a:t>社会は様々な人に対応すべく多くの選択肢がある。例えば電車では同じ目的地に着く路線がいくつかある。その中でどの路線を選択するかなど日常的に数多くの選択を迫られる。</a:t>
            </a:r>
            <a:endParaRPr lang="en-US" altLang="ja-JP" dirty="0"/>
          </a:p>
          <a:p>
            <a:pPr marL="0" indent="0">
              <a:lnSpc>
                <a:spcPct val="100000"/>
              </a:lnSpc>
              <a:buNone/>
            </a:pPr>
            <a:r>
              <a:rPr lang="ja-JP" altLang="en-US" dirty="0">
                <a:solidFill>
                  <a:srgbClr val="FF0000"/>
                </a:solidFill>
              </a:rPr>
              <a:t>　→ 選択肢が多いときは選択肢が少ないときよりもストレスを感じやすい</a:t>
            </a:r>
            <a:endParaRPr lang="en-US" altLang="ja-JP" dirty="0">
              <a:solidFill>
                <a:srgbClr val="FF0000"/>
              </a:solidFill>
            </a:endParaRPr>
          </a:p>
          <a:p>
            <a:pPr marL="0" indent="0">
              <a:lnSpc>
                <a:spcPct val="100000"/>
              </a:lnSpc>
              <a:buNone/>
            </a:pPr>
            <a:r>
              <a:rPr lang="ja-JP" altLang="en-US" dirty="0">
                <a:solidFill>
                  <a:srgbClr val="FF0000"/>
                </a:solidFill>
              </a:rPr>
              <a:t>　→ 選択肢を少なくすることでストレスの軽減に繋がる（ジャムの法則）</a:t>
            </a: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5527" y="4302014"/>
            <a:ext cx="2532993" cy="2374681"/>
          </a:xfrm>
          <a:prstGeom prst="rect">
            <a:avLst/>
          </a:prstGeom>
        </p:spPr>
      </p:pic>
    </p:spTree>
    <p:extLst>
      <p:ext uri="{BB962C8B-B14F-4D97-AF65-F5344CB8AC3E}">
        <p14:creationId xmlns:p14="http://schemas.microsoft.com/office/powerpoint/2010/main" val="1954410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9DF7DD20-373E-484B-967C-ED6B07A816E6}"/>
              </a:ext>
            </a:extLst>
          </p:cNvPr>
          <p:cNvSpPr>
            <a:spLocks noGrp="1"/>
          </p:cNvSpPr>
          <p:nvPr>
            <p:ph type="title"/>
          </p:nvPr>
        </p:nvSpPr>
        <p:spPr>
          <a:xfrm>
            <a:off x="1143000" y="251791"/>
            <a:ext cx="9875520" cy="1356360"/>
          </a:xfrm>
        </p:spPr>
        <p:txBody>
          <a:bodyPr/>
          <a:lstStyle/>
          <a:p>
            <a:pPr algn="ctr"/>
            <a:r>
              <a:rPr lang="ja-JP" altLang="en-US" b="1" u="sng" dirty="0" smtClean="0"/>
              <a:t>（参考）ジャムの法則</a:t>
            </a:r>
            <a:endParaRPr kumimoji="1" lang="ja-JP" altLang="en-US" b="1" u="sng" dirty="0"/>
          </a:p>
        </p:txBody>
      </p:sp>
      <p:sp>
        <p:nvSpPr>
          <p:cNvPr id="3" name="コンテンツ プレースホルダー 2">
            <a:extLst>
              <a:ext uri="{FF2B5EF4-FFF2-40B4-BE49-F238E27FC236}">
                <a16:creationId xmlns="" xmlns:a16="http://schemas.microsoft.com/office/drawing/2014/main" id="{03B5359C-B5FC-4F7A-A253-CC7A34FD0C7B}"/>
              </a:ext>
            </a:extLst>
          </p:cNvPr>
          <p:cNvSpPr>
            <a:spLocks noGrp="1"/>
          </p:cNvSpPr>
          <p:nvPr>
            <p:ph idx="1"/>
          </p:nvPr>
        </p:nvSpPr>
        <p:spPr>
          <a:xfrm>
            <a:off x="1145649" y="1620000"/>
            <a:ext cx="9872871" cy="4095000"/>
          </a:xfrm>
        </p:spPr>
        <p:txBody>
          <a:bodyPr>
            <a:normAutofit/>
          </a:bodyPr>
          <a:lstStyle/>
          <a:p>
            <a:pPr>
              <a:lnSpc>
                <a:spcPct val="100000"/>
              </a:lnSpc>
            </a:pPr>
            <a:r>
              <a:rPr lang="ja-JP" altLang="en-US" sz="2800" dirty="0" smtClean="0"/>
              <a:t>シーナ・アイエンガー（</a:t>
            </a:r>
            <a:r>
              <a:rPr lang="en-US" altLang="ja-JP" sz="2800" dirty="0" smtClean="0"/>
              <a:t>Sheena Iyengar</a:t>
            </a:r>
            <a:r>
              <a:rPr lang="ja-JP" altLang="en-US" sz="2800" dirty="0" smtClean="0"/>
              <a:t>）による実験によって示された法則</a:t>
            </a:r>
            <a:endParaRPr lang="en-US" altLang="ja-JP" sz="2800" dirty="0" smtClean="0"/>
          </a:p>
          <a:p>
            <a:pPr marL="45720" indent="0">
              <a:lnSpc>
                <a:spcPct val="100000"/>
              </a:lnSpc>
              <a:buNone/>
            </a:pPr>
            <a:r>
              <a:rPr lang="ja-JP" altLang="en-US" dirty="0" smtClean="0"/>
              <a:t>　６種類のジャムと２４種類のジャムを販売したところ、購入した人の割合が、６種類では</a:t>
            </a:r>
            <a:r>
              <a:rPr lang="ja-JP" altLang="en-US" dirty="0" smtClean="0">
                <a:solidFill>
                  <a:srgbClr val="FF0000"/>
                </a:solidFill>
              </a:rPr>
              <a:t>３０％</a:t>
            </a:r>
            <a:r>
              <a:rPr lang="ja-JP" altLang="en-US" dirty="0" smtClean="0"/>
              <a:t>、２４種類では</a:t>
            </a:r>
            <a:r>
              <a:rPr lang="ja-JP" altLang="en-US" dirty="0" smtClean="0">
                <a:solidFill>
                  <a:srgbClr val="FF0000"/>
                </a:solidFill>
              </a:rPr>
              <a:t>３％</a:t>
            </a:r>
            <a:r>
              <a:rPr lang="ja-JP" altLang="en-US" dirty="0" smtClean="0"/>
              <a:t>と大きく差があった。選択肢が</a:t>
            </a:r>
            <a:r>
              <a:rPr lang="ja-JP" altLang="en-US" dirty="0"/>
              <a:t>多</a:t>
            </a:r>
            <a:r>
              <a:rPr lang="ja-JP" altLang="en-US" dirty="0" smtClean="0"/>
              <a:t>いときは、少ないときよりも判断を下しづらくなる。</a:t>
            </a:r>
            <a:endParaRPr lang="en-US" altLang="ja-JP" dirty="0" smtClean="0"/>
          </a:p>
          <a:p>
            <a:pPr marL="45720" indent="0">
              <a:lnSpc>
                <a:spcPct val="100000"/>
              </a:lnSpc>
              <a:buNone/>
            </a:pPr>
            <a:r>
              <a:rPr lang="ja-JP" altLang="en-US" dirty="0"/>
              <a:t>　</a:t>
            </a:r>
            <a:r>
              <a:rPr lang="ja-JP" altLang="en-US" dirty="0" smtClean="0"/>
              <a:t>選択肢を少なくすることで、顧客のストレスを軽減させることができるという結果が出た。</a:t>
            </a:r>
            <a:endParaRPr lang="en-US" altLang="ja-JP" dirty="0" smtClean="0"/>
          </a:p>
          <a:p>
            <a:pPr>
              <a:lnSpc>
                <a:spcPct val="100000"/>
              </a:lnSpc>
            </a:pPr>
            <a:endParaRPr lang="en-US" altLang="ja-JP"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2026" y="4281430"/>
            <a:ext cx="1724024" cy="2257482"/>
          </a:xfrm>
          <a:prstGeom prst="rect">
            <a:avLst/>
          </a:prstGeom>
        </p:spPr>
      </p:pic>
    </p:spTree>
    <p:extLst>
      <p:ext uri="{BB962C8B-B14F-4D97-AF65-F5344CB8AC3E}">
        <p14:creationId xmlns:p14="http://schemas.microsoft.com/office/powerpoint/2010/main" val="253685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9DF7DD20-373E-484B-967C-ED6B07A816E6}"/>
              </a:ext>
            </a:extLst>
          </p:cNvPr>
          <p:cNvSpPr>
            <a:spLocks noGrp="1"/>
          </p:cNvSpPr>
          <p:nvPr>
            <p:ph type="title"/>
          </p:nvPr>
        </p:nvSpPr>
        <p:spPr>
          <a:xfrm>
            <a:off x="1143000" y="254876"/>
            <a:ext cx="9875520" cy="1356360"/>
          </a:xfrm>
        </p:spPr>
        <p:txBody>
          <a:bodyPr/>
          <a:lstStyle/>
          <a:p>
            <a:pPr algn="ctr"/>
            <a:r>
              <a:rPr kumimoji="1" lang="ja-JP" altLang="en-US" b="1" u="sng" dirty="0"/>
              <a:t>目的</a:t>
            </a:r>
          </a:p>
        </p:txBody>
      </p:sp>
      <p:sp>
        <p:nvSpPr>
          <p:cNvPr id="3" name="コンテンツ プレースホルダー 2">
            <a:extLst>
              <a:ext uri="{FF2B5EF4-FFF2-40B4-BE49-F238E27FC236}">
                <a16:creationId xmlns="" xmlns:a16="http://schemas.microsoft.com/office/drawing/2014/main" id="{03B5359C-B5FC-4F7A-A253-CC7A34FD0C7B}"/>
              </a:ext>
            </a:extLst>
          </p:cNvPr>
          <p:cNvSpPr>
            <a:spLocks noGrp="1"/>
          </p:cNvSpPr>
          <p:nvPr>
            <p:ph idx="1"/>
          </p:nvPr>
        </p:nvSpPr>
        <p:spPr>
          <a:xfrm>
            <a:off x="1143000" y="1620000"/>
            <a:ext cx="9875519" cy="4038600"/>
          </a:xfrm>
        </p:spPr>
        <p:txBody>
          <a:bodyPr/>
          <a:lstStyle/>
          <a:p>
            <a:pPr marL="0" indent="0">
              <a:lnSpc>
                <a:spcPct val="100000"/>
              </a:lnSpc>
              <a:buNone/>
            </a:pPr>
            <a:r>
              <a:rPr lang="ja-JP" altLang="en-US" sz="2800" dirty="0"/>
              <a:t>１</a:t>
            </a:r>
            <a:r>
              <a:rPr lang="ja-JP" altLang="en-US" sz="2800" dirty="0" smtClean="0"/>
              <a:t>．一人暮らしの孤独感を軽減</a:t>
            </a:r>
            <a:endParaRPr lang="en-US" altLang="ja-JP" sz="2800" dirty="0" smtClean="0"/>
          </a:p>
          <a:p>
            <a:pPr marL="0" indent="0">
              <a:lnSpc>
                <a:spcPct val="100000"/>
              </a:lnSpc>
              <a:buNone/>
            </a:pPr>
            <a:r>
              <a:rPr lang="ja-JP" altLang="en-US" sz="2800" dirty="0" smtClean="0"/>
              <a:t>２．一人</a:t>
            </a:r>
            <a:r>
              <a:rPr lang="ja-JP" altLang="en-US" sz="2800" dirty="0"/>
              <a:t>で</a:t>
            </a:r>
            <a:r>
              <a:rPr lang="ja-JP" altLang="en-US" sz="2800" dirty="0" smtClean="0"/>
              <a:t>は中々意識の向かない体調管理のサポート</a:t>
            </a:r>
            <a:endParaRPr lang="en-US" altLang="ja-JP" sz="2800" dirty="0" smtClean="0"/>
          </a:p>
          <a:p>
            <a:pPr marL="0" indent="0">
              <a:lnSpc>
                <a:spcPct val="100000"/>
              </a:lnSpc>
              <a:buNone/>
            </a:pPr>
            <a:r>
              <a:rPr lang="ja-JP" altLang="en-US" sz="2800" dirty="0" smtClean="0"/>
              <a:t>３．ストレスを減らすべく日常</a:t>
            </a:r>
            <a:r>
              <a:rPr lang="ja-JP" altLang="en-US" sz="2800" dirty="0"/>
              <a:t>の選択を</a:t>
            </a:r>
            <a:r>
              <a:rPr lang="ja-JP" altLang="en-US" sz="2800" dirty="0" smtClean="0"/>
              <a:t>代行</a:t>
            </a:r>
            <a:endParaRPr lang="en-US" altLang="ja-JP" sz="2800"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843" y="3294006"/>
            <a:ext cx="3662855" cy="3104270"/>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3057" y="3295076"/>
            <a:ext cx="3645462" cy="3103200"/>
          </a:xfrm>
          <a:prstGeom prst="rect">
            <a:avLst/>
          </a:prstGeom>
        </p:spPr>
      </p:pic>
      <p:sp>
        <p:nvSpPr>
          <p:cNvPr id="8" name="右矢印 7"/>
          <p:cNvSpPr/>
          <p:nvPr/>
        </p:nvSpPr>
        <p:spPr>
          <a:xfrm>
            <a:off x="5286675" y="4292688"/>
            <a:ext cx="1588168" cy="11069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85382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9DF7DD20-373E-484B-967C-ED6B07A816E6}"/>
              </a:ext>
            </a:extLst>
          </p:cNvPr>
          <p:cNvSpPr>
            <a:spLocks noGrp="1"/>
          </p:cNvSpPr>
          <p:nvPr>
            <p:ph type="title"/>
          </p:nvPr>
        </p:nvSpPr>
        <p:spPr>
          <a:xfrm>
            <a:off x="1158240" y="249146"/>
            <a:ext cx="9875520" cy="1356360"/>
          </a:xfrm>
        </p:spPr>
        <p:txBody>
          <a:bodyPr/>
          <a:lstStyle/>
          <a:p>
            <a:pPr algn="ctr"/>
            <a:r>
              <a:rPr kumimoji="1" lang="ja-JP" altLang="en-US" b="1" u="sng" dirty="0"/>
              <a:t>コンセプト</a:t>
            </a:r>
          </a:p>
        </p:txBody>
      </p:sp>
      <p:sp>
        <p:nvSpPr>
          <p:cNvPr id="3" name="コンテンツ プレースホルダー 2">
            <a:extLst>
              <a:ext uri="{FF2B5EF4-FFF2-40B4-BE49-F238E27FC236}">
                <a16:creationId xmlns="" xmlns:a16="http://schemas.microsoft.com/office/drawing/2014/main" id="{03B5359C-B5FC-4F7A-A253-CC7A34FD0C7B}"/>
              </a:ext>
            </a:extLst>
          </p:cNvPr>
          <p:cNvSpPr>
            <a:spLocks noGrp="1"/>
          </p:cNvSpPr>
          <p:nvPr>
            <p:ph idx="1"/>
          </p:nvPr>
        </p:nvSpPr>
        <p:spPr>
          <a:xfrm>
            <a:off x="1142998" y="4178922"/>
            <a:ext cx="9872871" cy="2205698"/>
          </a:xfrm>
        </p:spPr>
        <p:txBody>
          <a:bodyPr>
            <a:normAutofit/>
          </a:bodyPr>
          <a:lstStyle/>
          <a:p>
            <a:pPr marL="0" indent="0" algn="ctr">
              <a:buNone/>
            </a:pPr>
            <a:endParaRPr lang="en-US" altLang="ja-JP" dirty="0"/>
          </a:p>
          <a:p>
            <a:pPr marL="0" indent="0" algn="ctr">
              <a:buNone/>
            </a:pPr>
            <a:r>
              <a:rPr lang="ja-JP" altLang="en-US" dirty="0"/>
              <a:t>家族より</a:t>
            </a:r>
            <a:r>
              <a:rPr lang="ja-JP" altLang="en-US" dirty="0" smtClean="0"/>
              <a:t>も</a:t>
            </a:r>
            <a:r>
              <a:rPr lang="ja-JP" altLang="en-US" dirty="0"/>
              <a:t>自分</a:t>
            </a:r>
            <a:r>
              <a:rPr lang="ja-JP" altLang="en-US" dirty="0" smtClean="0"/>
              <a:t>の</a:t>
            </a:r>
            <a:r>
              <a:rPr lang="ja-JP" altLang="en-US" dirty="0"/>
              <a:t>変化に気づいてくれて</a:t>
            </a:r>
            <a:endParaRPr lang="en-US" altLang="ja-JP" dirty="0"/>
          </a:p>
          <a:p>
            <a:pPr marL="0" indent="0" algn="ctr">
              <a:buNone/>
            </a:pPr>
            <a:r>
              <a:rPr lang="ja-JP" altLang="en-US" dirty="0"/>
              <a:t>日々のストレスを軽減してくれる</a:t>
            </a:r>
            <a:endParaRPr lang="en-US" altLang="ja-JP" dirty="0"/>
          </a:p>
          <a:p>
            <a:pPr marL="0" indent="0" algn="ctr">
              <a:buNone/>
            </a:pPr>
            <a:r>
              <a:rPr kumimoji="1" lang="ja-JP" altLang="en-US" dirty="0"/>
              <a:t>そんなＡＩキャラクターによる管理</a:t>
            </a:r>
            <a:r>
              <a:rPr kumimoji="1" lang="ja-JP" altLang="en-US" dirty="0" smtClean="0"/>
              <a:t>アプリ</a:t>
            </a:r>
            <a:endParaRPr kumimoji="1" lang="en-US" altLang="ja-JP" dirty="0"/>
          </a:p>
        </p:txBody>
      </p:sp>
      <p:sp>
        <p:nvSpPr>
          <p:cNvPr id="4" name="楕円 3">
            <a:extLst>
              <a:ext uri="{FF2B5EF4-FFF2-40B4-BE49-F238E27FC236}">
                <a16:creationId xmlns="" xmlns:a16="http://schemas.microsoft.com/office/drawing/2014/main" id="{FD3ACE43-8E05-4E6A-8451-D86BA5EC8DFE}"/>
              </a:ext>
            </a:extLst>
          </p:cNvPr>
          <p:cNvSpPr/>
          <p:nvPr/>
        </p:nvSpPr>
        <p:spPr>
          <a:xfrm>
            <a:off x="2791239" y="1841415"/>
            <a:ext cx="6609522" cy="1753263"/>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 xmlns:a16="http://schemas.microsoft.com/office/drawing/2014/main" id="{FDA1771D-7B65-4512-8368-864512B7A5BD}"/>
              </a:ext>
            </a:extLst>
          </p:cNvPr>
          <p:cNvSpPr txBox="1"/>
          <p:nvPr/>
        </p:nvSpPr>
        <p:spPr>
          <a:xfrm>
            <a:off x="3574773" y="2425659"/>
            <a:ext cx="5009322" cy="584775"/>
          </a:xfrm>
          <a:prstGeom prst="rect">
            <a:avLst/>
          </a:prstGeom>
          <a:noFill/>
        </p:spPr>
        <p:txBody>
          <a:bodyPr wrap="square" rtlCol="0">
            <a:spAutoFit/>
          </a:bodyPr>
          <a:lstStyle/>
          <a:p>
            <a:pPr algn="ctr"/>
            <a:r>
              <a:rPr kumimoji="1" lang="ja-JP" altLang="en-US" sz="3200" b="1" dirty="0">
                <a:solidFill>
                  <a:schemeClr val="accent1">
                    <a:lumMod val="75000"/>
                  </a:schemeClr>
                </a:solidFill>
              </a:rPr>
              <a:t>最高の理解者となるＡＩ</a:t>
            </a:r>
          </a:p>
        </p:txBody>
      </p:sp>
      <p:sp>
        <p:nvSpPr>
          <p:cNvPr id="6" name="矢印: 下 5">
            <a:extLst>
              <a:ext uri="{FF2B5EF4-FFF2-40B4-BE49-F238E27FC236}">
                <a16:creationId xmlns="" xmlns:a16="http://schemas.microsoft.com/office/drawing/2014/main" id="{E7356488-97D1-49ED-9301-07C7A19DC384}"/>
              </a:ext>
            </a:extLst>
          </p:cNvPr>
          <p:cNvSpPr/>
          <p:nvPr/>
        </p:nvSpPr>
        <p:spPr>
          <a:xfrm>
            <a:off x="5787887" y="3770167"/>
            <a:ext cx="616226" cy="6992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74010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9DF7DD20-373E-484B-967C-ED6B07A816E6}"/>
              </a:ext>
            </a:extLst>
          </p:cNvPr>
          <p:cNvSpPr>
            <a:spLocks noGrp="1"/>
          </p:cNvSpPr>
          <p:nvPr>
            <p:ph type="title"/>
          </p:nvPr>
        </p:nvSpPr>
        <p:spPr>
          <a:xfrm>
            <a:off x="1140351" y="254875"/>
            <a:ext cx="9875520" cy="1356360"/>
          </a:xfrm>
        </p:spPr>
        <p:txBody>
          <a:bodyPr/>
          <a:lstStyle/>
          <a:p>
            <a:pPr algn="ctr"/>
            <a:r>
              <a:rPr lang="ja-JP" altLang="en-US" b="1" u="sng" dirty="0"/>
              <a:t>名前</a:t>
            </a:r>
            <a:r>
              <a:rPr lang="ja-JP" altLang="en-US" b="1" u="sng" dirty="0" smtClean="0"/>
              <a:t>の</a:t>
            </a:r>
            <a:r>
              <a:rPr lang="ja-JP" altLang="en-US" b="1" u="sng" dirty="0"/>
              <a:t>由来</a:t>
            </a:r>
            <a:endParaRPr kumimoji="1" lang="ja-JP" altLang="en-US" b="1" u="sng" dirty="0"/>
          </a:p>
        </p:txBody>
      </p:sp>
      <p:sp>
        <p:nvSpPr>
          <p:cNvPr id="3" name="コンテンツ プレースホルダー 2">
            <a:extLst>
              <a:ext uri="{FF2B5EF4-FFF2-40B4-BE49-F238E27FC236}">
                <a16:creationId xmlns="" xmlns:a16="http://schemas.microsoft.com/office/drawing/2014/main" id="{03B5359C-B5FC-4F7A-A253-CC7A34FD0C7B}"/>
              </a:ext>
            </a:extLst>
          </p:cNvPr>
          <p:cNvSpPr>
            <a:spLocks noGrp="1"/>
          </p:cNvSpPr>
          <p:nvPr>
            <p:ph idx="1"/>
          </p:nvPr>
        </p:nvSpPr>
        <p:spPr>
          <a:xfrm>
            <a:off x="1143000" y="1620000"/>
            <a:ext cx="9872871" cy="4038600"/>
          </a:xfrm>
        </p:spPr>
        <p:txBody>
          <a:bodyPr>
            <a:normAutofit/>
          </a:bodyPr>
          <a:lstStyle/>
          <a:p>
            <a:pPr marL="0" indent="0">
              <a:lnSpc>
                <a:spcPct val="100000"/>
              </a:lnSpc>
              <a:buNone/>
            </a:pPr>
            <a:r>
              <a:rPr kumimoji="1" lang="ja-JP" altLang="en-US" sz="2800" dirty="0" smtClean="0"/>
              <a:t>家族よりも自分の変化に気づいてくれる。</a:t>
            </a:r>
            <a:endParaRPr kumimoji="1" lang="en-US" altLang="ja-JP" sz="2800" dirty="0" smtClean="0"/>
          </a:p>
          <a:p>
            <a:pPr marL="0" indent="0">
              <a:lnSpc>
                <a:spcPct val="100000"/>
              </a:lnSpc>
              <a:buNone/>
            </a:pPr>
            <a:r>
              <a:rPr kumimoji="1" lang="ja-JP" altLang="en-US" sz="2800" dirty="0" smtClean="0"/>
              <a:t>誰よりも自分のことを理解してくれる。</a:t>
            </a:r>
            <a:endParaRPr kumimoji="1" lang="en-US" altLang="ja-JP" sz="2800" dirty="0" smtClean="0"/>
          </a:p>
          <a:p>
            <a:pPr marL="0" indent="0">
              <a:lnSpc>
                <a:spcPct val="100000"/>
              </a:lnSpc>
              <a:buNone/>
            </a:pPr>
            <a:r>
              <a:rPr lang="ja-JP" altLang="en-US" sz="2800" dirty="0" smtClean="0"/>
              <a:t>自分にも他人にも分からない自分のことも分かってくれる。</a:t>
            </a:r>
            <a:endParaRPr lang="en-US" altLang="ja-JP" sz="2800" dirty="0" smtClean="0"/>
          </a:p>
          <a:p>
            <a:pPr marL="0" indent="0">
              <a:lnSpc>
                <a:spcPct val="100000"/>
              </a:lnSpc>
              <a:buNone/>
            </a:pPr>
            <a:r>
              <a:rPr lang="ja-JP" altLang="en-US" sz="2800" dirty="0" smtClean="0"/>
              <a:t>そんなＡＩアプリを目指して、</a:t>
            </a:r>
            <a:r>
              <a:rPr lang="ja-JP" altLang="en-US" sz="2800" dirty="0" smtClean="0">
                <a:solidFill>
                  <a:srgbClr val="FF0000"/>
                </a:solidFill>
              </a:rPr>
              <a:t>「ジョハリの窓」</a:t>
            </a:r>
            <a:r>
              <a:rPr lang="ja-JP" altLang="en-US" sz="2800" dirty="0" smtClean="0"/>
              <a:t>をもじり、名前としました。</a:t>
            </a:r>
            <a:endParaRPr kumimoji="1" lang="en-US" altLang="ja-JP" sz="2800" dirty="0" smtClean="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3131" y="4154214"/>
            <a:ext cx="3029959" cy="2428975"/>
          </a:xfrm>
          <a:prstGeom prst="rect">
            <a:avLst/>
          </a:prstGeom>
        </p:spPr>
      </p:pic>
      <p:sp>
        <p:nvSpPr>
          <p:cNvPr id="7" name="正方形/長方形 6"/>
          <p:cNvSpPr/>
          <p:nvPr/>
        </p:nvSpPr>
        <p:spPr>
          <a:xfrm>
            <a:off x="6187966" y="5494283"/>
            <a:ext cx="1363717" cy="1040525"/>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51269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9DF7DD20-373E-484B-967C-ED6B07A816E6}"/>
              </a:ext>
            </a:extLst>
          </p:cNvPr>
          <p:cNvSpPr>
            <a:spLocks noGrp="1"/>
          </p:cNvSpPr>
          <p:nvPr>
            <p:ph type="title"/>
          </p:nvPr>
        </p:nvSpPr>
        <p:spPr>
          <a:xfrm>
            <a:off x="1140351" y="254875"/>
            <a:ext cx="9875520" cy="1356360"/>
          </a:xfrm>
        </p:spPr>
        <p:txBody>
          <a:bodyPr/>
          <a:lstStyle/>
          <a:p>
            <a:pPr algn="ctr"/>
            <a:r>
              <a:rPr lang="ja-JP" altLang="en-US" b="1" u="sng" dirty="0"/>
              <a:t>機能の概要</a:t>
            </a:r>
            <a:endParaRPr kumimoji="1" lang="ja-JP" altLang="en-US" b="1" u="sng" dirty="0"/>
          </a:p>
        </p:txBody>
      </p:sp>
      <p:sp>
        <p:nvSpPr>
          <p:cNvPr id="3" name="コンテンツ プレースホルダー 2">
            <a:extLst>
              <a:ext uri="{FF2B5EF4-FFF2-40B4-BE49-F238E27FC236}">
                <a16:creationId xmlns="" xmlns:a16="http://schemas.microsoft.com/office/drawing/2014/main" id="{03B5359C-B5FC-4F7A-A253-CC7A34FD0C7B}"/>
              </a:ext>
            </a:extLst>
          </p:cNvPr>
          <p:cNvSpPr>
            <a:spLocks noGrp="1"/>
          </p:cNvSpPr>
          <p:nvPr>
            <p:ph idx="1"/>
          </p:nvPr>
        </p:nvSpPr>
        <p:spPr>
          <a:xfrm>
            <a:off x="1143000" y="1620000"/>
            <a:ext cx="9872871" cy="4038600"/>
          </a:xfrm>
        </p:spPr>
        <p:txBody>
          <a:bodyPr>
            <a:normAutofit/>
          </a:bodyPr>
          <a:lstStyle/>
          <a:p>
            <a:pPr marL="0" indent="0">
              <a:lnSpc>
                <a:spcPct val="100000"/>
              </a:lnSpc>
              <a:buNone/>
            </a:pPr>
            <a:r>
              <a:rPr lang="ja-JP" altLang="en-US" sz="2800" dirty="0"/>
              <a:t>１</a:t>
            </a:r>
            <a:r>
              <a:rPr lang="ja-JP" altLang="en-US" sz="2800" dirty="0" smtClean="0"/>
              <a:t>．</a:t>
            </a:r>
            <a:r>
              <a:rPr lang="ja-JP" altLang="en-US" sz="2800" dirty="0"/>
              <a:t>ＡＩとの</a:t>
            </a:r>
            <a:r>
              <a:rPr lang="ja-JP" altLang="en-US" sz="2800" dirty="0" smtClean="0"/>
              <a:t>チャット</a:t>
            </a:r>
            <a:endParaRPr lang="en-US" altLang="ja-JP" sz="2800" dirty="0"/>
          </a:p>
          <a:p>
            <a:pPr marL="0" indent="0">
              <a:lnSpc>
                <a:spcPct val="100000"/>
              </a:lnSpc>
              <a:buNone/>
            </a:pPr>
            <a:r>
              <a:rPr lang="ja-JP" altLang="en-US" sz="2800" dirty="0"/>
              <a:t>２</a:t>
            </a:r>
            <a:r>
              <a:rPr lang="ja-JP" altLang="en-US" sz="2800" dirty="0" smtClean="0"/>
              <a:t>．</a:t>
            </a:r>
            <a:r>
              <a:rPr kumimoji="1" lang="ja-JP" altLang="en-US" sz="2800" dirty="0"/>
              <a:t>ユーザの体調管理</a:t>
            </a:r>
            <a:endParaRPr kumimoji="1" lang="en-US" altLang="ja-JP" sz="2800" dirty="0"/>
          </a:p>
          <a:p>
            <a:pPr marL="0" indent="0">
              <a:lnSpc>
                <a:spcPct val="100000"/>
              </a:lnSpc>
              <a:buNone/>
            </a:pPr>
            <a:r>
              <a:rPr lang="ja-JP" altLang="en-US" sz="2800" dirty="0"/>
              <a:t>３</a:t>
            </a:r>
            <a:r>
              <a:rPr lang="ja-JP" altLang="en-US" sz="2800" dirty="0" smtClean="0"/>
              <a:t>．</a:t>
            </a:r>
            <a:r>
              <a:rPr lang="ja-JP" altLang="en-US" sz="2800" dirty="0"/>
              <a:t>食事の</a:t>
            </a:r>
            <a:r>
              <a:rPr lang="ja-JP" altLang="en-US" sz="2800" dirty="0" smtClean="0"/>
              <a:t>管理</a:t>
            </a:r>
            <a:endParaRPr kumimoji="1" lang="en-US" altLang="ja-JP" sz="2800"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457" y="2388476"/>
            <a:ext cx="4859414" cy="3942200"/>
          </a:xfrm>
          <a:prstGeom prst="rect">
            <a:avLst/>
          </a:prstGeom>
        </p:spPr>
      </p:pic>
    </p:spTree>
    <p:extLst>
      <p:ext uri="{BB962C8B-B14F-4D97-AF65-F5344CB8AC3E}">
        <p14:creationId xmlns:p14="http://schemas.microsoft.com/office/powerpoint/2010/main" val="1270472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9DF7DD20-373E-484B-967C-ED6B07A816E6}"/>
              </a:ext>
            </a:extLst>
          </p:cNvPr>
          <p:cNvSpPr>
            <a:spLocks noGrp="1"/>
          </p:cNvSpPr>
          <p:nvPr>
            <p:ph type="title"/>
          </p:nvPr>
        </p:nvSpPr>
        <p:spPr>
          <a:xfrm>
            <a:off x="1158240" y="255757"/>
            <a:ext cx="9875520" cy="1356360"/>
          </a:xfrm>
        </p:spPr>
        <p:txBody>
          <a:bodyPr/>
          <a:lstStyle/>
          <a:p>
            <a:pPr algn="ctr"/>
            <a:r>
              <a:rPr lang="ja-JP" altLang="en-US" b="1" u="sng" dirty="0" smtClean="0"/>
              <a:t>１．ＡＩとのチャット</a:t>
            </a:r>
            <a:endParaRPr kumimoji="1" lang="ja-JP" altLang="en-US" b="1" u="sng" dirty="0"/>
          </a:p>
        </p:txBody>
      </p:sp>
      <p:sp>
        <p:nvSpPr>
          <p:cNvPr id="3" name="コンテンツ プレースホルダー 2">
            <a:extLst>
              <a:ext uri="{FF2B5EF4-FFF2-40B4-BE49-F238E27FC236}">
                <a16:creationId xmlns="" xmlns:a16="http://schemas.microsoft.com/office/drawing/2014/main" id="{03B5359C-B5FC-4F7A-A253-CC7A34FD0C7B}"/>
              </a:ext>
            </a:extLst>
          </p:cNvPr>
          <p:cNvSpPr>
            <a:spLocks noGrp="1"/>
          </p:cNvSpPr>
          <p:nvPr>
            <p:ph idx="1"/>
          </p:nvPr>
        </p:nvSpPr>
        <p:spPr>
          <a:xfrm>
            <a:off x="609600" y="1619999"/>
            <a:ext cx="10972800" cy="4866525"/>
          </a:xfrm>
        </p:spPr>
        <p:txBody>
          <a:bodyPr>
            <a:normAutofit/>
          </a:bodyPr>
          <a:lstStyle/>
          <a:p>
            <a:r>
              <a:rPr lang="ja-JP" altLang="en-US" dirty="0" smtClean="0"/>
              <a:t>ＡＩ</a:t>
            </a:r>
            <a:r>
              <a:rPr lang="ja-JP" altLang="en-US" dirty="0"/>
              <a:t>キャラクターとの</a:t>
            </a:r>
            <a:r>
              <a:rPr lang="ja-JP" altLang="en-US" dirty="0" smtClean="0"/>
              <a:t>会話</a:t>
            </a:r>
            <a:endParaRPr lang="en-US" altLang="ja-JP" dirty="0" smtClean="0"/>
          </a:p>
          <a:p>
            <a:pPr marL="0" indent="0">
              <a:buNone/>
            </a:pPr>
            <a:r>
              <a:rPr lang="ja-JP" altLang="en-US" dirty="0" smtClean="0"/>
              <a:t>　→ キャラクターの見た目や性格のカスタマイズが可能</a:t>
            </a:r>
            <a:endParaRPr lang="en-US" altLang="ja-JP" dirty="0" smtClean="0"/>
          </a:p>
          <a:p>
            <a:pPr marL="0" indent="0">
              <a:buNone/>
            </a:pPr>
            <a:r>
              <a:rPr lang="ja-JP" altLang="en-US" dirty="0"/>
              <a:t>　→ ユーザ</a:t>
            </a:r>
            <a:r>
              <a:rPr lang="ja-JP" altLang="en-US" dirty="0" smtClean="0"/>
              <a:t>の興味・嗜好に合わせて</a:t>
            </a:r>
            <a:r>
              <a:rPr lang="ja-JP" altLang="en-US" dirty="0"/>
              <a:t>雑談</a:t>
            </a:r>
            <a:endParaRPr lang="en-US" altLang="ja-JP" dirty="0"/>
          </a:p>
          <a:p>
            <a:pPr marL="0" indent="0">
              <a:buNone/>
            </a:pPr>
            <a:r>
              <a:rPr lang="ja-JP" altLang="en-US" dirty="0"/>
              <a:t>　→ 音声入力とテキスト入力が</a:t>
            </a:r>
            <a:r>
              <a:rPr lang="ja-JP" altLang="en-US" dirty="0" smtClean="0"/>
              <a:t>可能</a:t>
            </a:r>
            <a:endParaRPr lang="en-US" altLang="ja-JP" dirty="0" smtClean="0"/>
          </a:p>
          <a:p>
            <a:r>
              <a:rPr lang="ja-JP" altLang="en-US" dirty="0" smtClean="0"/>
              <a:t>他機能との連携</a:t>
            </a:r>
            <a:endParaRPr lang="en-US" altLang="ja-JP" dirty="0" smtClean="0"/>
          </a:p>
          <a:p>
            <a:pPr marL="0" indent="0">
              <a:buNone/>
            </a:pPr>
            <a:r>
              <a:rPr lang="ja-JP" altLang="en-US" dirty="0"/>
              <a:t>　→ 会話からユーザの嗜好を分析して体調・食事管理</a:t>
            </a:r>
            <a:endParaRPr lang="en-US" altLang="ja-JP" dirty="0"/>
          </a:p>
          <a:p>
            <a:r>
              <a:rPr lang="ja-JP" altLang="en-US" dirty="0"/>
              <a:t>日常の選択の代行</a:t>
            </a:r>
            <a:endParaRPr lang="en-US" altLang="ja-JP" dirty="0"/>
          </a:p>
          <a:p>
            <a:pPr marL="0" indent="0">
              <a:buNone/>
            </a:pPr>
            <a:r>
              <a:rPr lang="ja-JP" altLang="en-US" dirty="0"/>
              <a:t>　→ コーディネート・遊びに行く場所の提案</a:t>
            </a:r>
            <a:endParaRPr lang="en-US" altLang="ja-JP" dirty="0"/>
          </a:p>
          <a:p>
            <a:pPr marL="0" indent="0">
              <a:buNone/>
            </a:pPr>
            <a:r>
              <a:rPr lang="ja-JP" altLang="en-US" dirty="0"/>
              <a:t>　→ 交通ルートや天気の情報を事前に提示</a:t>
            </a:r>
            <a:endParaRPr lang="en-US" altLang="ja-JP" dirty="0"/>
          </a:p>
        </p:txBody>
      </p:sp>
      <p:sp>
        <p:nvSpPr>
          <p:cNvPr id="4" name="テキスト ボックス 3"/>
          <p:cNvSpPr txBox="1"/>
          <p:nvPr/>
        </p:nvSpPr>
        <p:spPr>
          <a:xfrm>
            <a:off x="2320158" y="5930842"/>
            <a:ext cx="7551683" cy="584775"/>
          </a:xfrm>
          <a:prstGeom prst="rect">
            <a:avLst/>
          </a:prstGeom>
          <a:noFill/>
          <a:ln w="28575">
            <a:solidFill>
              <a:schemeClr val="accent1"/>
            </a:solidFill>
          </a:ln>
        </p:spPr>
        <p:txBody>
          <a:bodyPr wrap="square" rtlCol="0">
            <a:spAutoFit/>
          </a:bodyPr>
          <a:lstStyle/>
          <a:p>
            <a:pPr algn="ctr"/>
            <a:r>
              <a:rPr lang="ja-JP" altLang="en-US" sz="3200" dirty="0" smtClean="0">
                <a:solidFill>
                  <a:srgbClr val="FF0000"/>
                </a:solidFill>
              </a:rPr>
              <a:t>孤独感</a:t>
            </a:r>
            <a:r>
              <a:rPr lang="ja-JP" altLang="en-US" sz="3200" dirty="0">
                <a:solidFill>
                  <a:srgbClr val="FF0000"/>
                </a:solidFill>
              </a:rPr>
              <a:t>の</a:t>
            </a:r>
            <a:r>
              <a:rPr lang="ja-JP" altLang="en-US" sz="3200" dirty="0" smtClean="0">
                <a:solidFill>
                  <a:srgbClr val="FF0000"/>
                </a:solidFill>
              </a:rPr>
              <a:t>軽減、体調管理、ストレス軽減</a:t>
            </a:r>
            <a:endParaRPr lang="en-US" altLang="ja-JP" sz="3200" dirty="0">
              <a:solidFill>
                <a:srgbClr val="FF0000"/>
              </a:solidFill>
            </a:endParaRPr>
          </a:p>
        </p:txBody>
      </p:sp>
    </p:spTree>
    <p:extLst>
      <p:ext uri="{BB962C8B-B14F-4D97-AF65-F5344CB8AC3E}">
        <p14:creationId xmlns:p14="http://schemas.microsoft.com/office/powerpoint/2010/main" val="1169157394"/>
      </p:ext>
    </p:extLst>
  </p:cSld>
  <p:clrMapOvr>
    <a:masterClrMapping/>
  </p:clrMapOvr>
  <p:timing>
    <p:tnLst>
      <p:par>
        <p:cTn id="1" dur="indefinite" restart="never" nodeType="tmRoot"/>
      </p:par>
    </p:tnLst>
  </p:timing>
</p:sld>
</file>

<file path=ppt/theme/theme1.xml><?xml version="1.0" encoding="utf-8"?>
<a:theme xmlns:a="http://schemas.openxmlformats.org/drawingml/2006/main" name="基礎">
  <a:themeElements>
    <a:clrScheme name="基礎">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基礎">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基礎">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TM03457444[[fn=基礎]]</Template>
  <TotalTime>759</TotalTime>
  <Words>496</Words>
  <Application>Microsoft Office PowerPoint</Application>
  <PresentationFormat>ワイド画面</PresentationFormat>
  <Paragraphs>109</Paragraphs>
  <Slides>15</Slides>
  <Notes>0</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15</vt:i4>
      </vt:variant>
    </vt:vector>
  </HeadingPairs>
  <TitlesOfParts>
    <vt:vector size="18" baseType="lpstr">
      <vt:lpstr>ＭＳ ゴシック</vt:lpstr>
      <vt:lpstr>Corbel</vt:lpstr>
      <vt:lpstr>基礎</vt:lpstr>
      <vt:lpstr>ジョハリン ～ＡＩによる生活サポート～</vt:lpstr>
      <vt:lpstr>背景１</vt:lpstr>
      <vt:lpstr>背景２</vt:lpstr>
      <vt:lpstr>（参考）ジャムの法則</vt:lpstr>
      <vt:lpstr>目的</vt:lpstr>
      <vt:lpstr>コンセプト</vt:lpstr>
      <vt:lpstr>名前の由来</vt:lpstr>
      <vt:lpstr>機能の概要</vt:lpstr>
      <vt:lpstr>１．ＡＩとのチャット</vt:lpstr>
      <vt:lpstr>２．ユーザの体調管理</vt:lpstr>
      <vt:lpstr>３．食事の管理</vt:lpstr>
      <vt:lpstr>アプリの仕様「ホーム画面」</vt:lpstr>
      <vt:lpstr>アプリの仕様「レシピ画面」</vt:lpstr>
      <vt:lpstr>アプリの仕様「チャット画面」</vt:lpstr>
      <vt:lpstr>期待できること</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ジョハリン</dc:title>
  <dc:creator>小川 知恵</dc:creator>
  <cp:lastModifiedBy>torinari</cp:lastModifiedBy>
  <cp:revision>91</cp:revision>
  <dcterms:created xsi:type="dcterms:W3CDTF">2019-06-26T19:30:44Z</dcterms:created>
  <dcterms:modified xsi:type="dcterms:W3CDTF">2019-08-23T08:16:25Z</dcterms:modified>
</cp:coreProperties>
</file>