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57" r:id="rId3"/>
    <p:sldId id="258" r:id="rId4"/>
    <p:sldId id="260" r:id="rId5"/>
    <p:sldId id="259" r:id="rId6"/>
    <p:sldId id="263" r:id="rId7"/>
    <p:sldId id="264" r:id="rId8"/>
    <p:sldId id="269" r:id="rId9"/>
    <p:sldId id="261" r:id="rId10"/>
    <p:sldId id="265" r:id="rId11"/>
    <p:sldId id="262" r:id="rId12"/>
    <p:sldId id="266" r:id="rId13"/>
    <p:sldId id="268" r:id="rId14"/>
    <p:sldId id="267"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52949" autoAdjust="0"/>
  </p:normalViewPr>
  <p:slideViewPr>
    <p:cSldViewPr snapToGrid="0">
      <p:cViewPr varScale="1">
        <p:scale>
          <a:sx n="36" d="100"/>
          <a:sy n="36" d="100"/>
        </p:scale>
        <p:origin x="1768"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6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03E36-4EF1-4945-B459-4FD4E13DBEE6}" type="datetimeFigureOut">
              <a:rPr kumimoji="1" lang="ja-JP" altLang="en-US" smtClean="0"/>
              <a:t>2018/2/5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94821-E36B-4BA9-AF08-D7B77124AE1C}" type="slidenum">
              <a:rPr kumimoji="1" lang="ja-JP" altLang="en-US" smtClean="0"/>
              <a:t>‹#›</a:t>
            </a:fld>
            <a:endParaRPr kumimoji="1" lang="ja-JP" altLang="en-US"/>
          </a:p>
        </p:txBody>
      </p:sp>
    </p:spTree>
    <p:extLst>
      <p:ext uri="{BB962C8B-B14F-4D97-AF65-F5344CB8AC3E}">
        <p14:creationId xmlns:p14="http://schemas.microsoft.com/office/powerpoint/2010/main" val="13098847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これから私たちが開発したアプリ、</a:t>
            </a:r>
            <a:r>
              <a:rPr kumimoji="1" lang="en-US" altLang="ja-JP" dirty="0" err="1" smtClean="0"/>
              <a:t>JavaWork</a:t>
            </a:r>
            <a:r>
              <a:rPr kumimoji="1" lang="ja-JP" altLang="en-US" dirty="0" smtClean="0"/>
              <a:t>のプレゼンを行いと思います</a:t>
            </a:r>
            <a:endParaRPr kumimoji="1" lang="en-US" altLang="ja-JP" dirty="0" smtClean="0"/>
          </a:p>
          <a:p>
            <a:r>
              <a:rPr kumimoji="1" lang="ja-JP" altLang="en-US" dirty="0" smtClean="0"/>
              <a:t>よろしくお願いします●</a:t>
            </a:r>
            <a:endParaRPr kumimoji="1" lang="en-US" altLang="ja-JP" dirty="0" smtClean="0"/>
          </a:p>
          <a:p>
            <a:endParaRPr kumimoji="1" lang="en-US" altLang="ja-JP" dirty="0" smtClean="0"/>
          </a:p>
          <a:p>
            <a:r>
              <a:rPr kumimoji="1" lang="ja-JP" altLang="en-US" dirty="0" smtClean="0"/>
              <a:t>●</a:t>
            </a:r>
            <a:r>
              <a:rPr kumimoji="1" lang="en-US" altLang="ja-JP" dirty="0" smtClean="0"/>
              <a:t>…</a:t>
            </a:r>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1</a:t>
            </a:fld>
            <a:endParaRPr kumimoji="1" lang="ja-JP" altLang="en-US" dirty="0"/>
          </a:p>
        </p:txBody>
      </p:sp>
    </p:spTree>
    <p:extLst>
      <p:ext uri="{BB962C8B-B14F-4D97-AF65-F5344CB8AC3E}">
        <p14:creationId xmlns:p14="http://schemas.microsoft.com/office/powerpoint/2010/main" val="791395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効果としては、●基本的な操作方法が身につくため、様々な応用に活かすことが出来ます</a:t>
            </a:r>
            <a:endParaRPr kumimoji="1" lang="en-US" altLang="ja-JP" dirty="0" smtClean="0"/>
          </a:p>
          <a:p>
            <a:endParaRPr kumimoji="1" lang="en-US" altLang="ja-JP" dirty="0" smtClean="0"/>
          </a:p>
          <a:p>
            <a:r>
              <a:rPr kumimoji="1" lang="ja-JP" altLang="en-US" dirty="0" smtClean="0"/>
              <a:t>アプリを通して危険性を学ぶため、●どこにどんなリスクがあるのか予測することが出来るようになり、</a:t>
            </a:r>
            <a:endParaRPr kumimoji="1" lang="en-US" altLang="ja-JP" dirty="0" smtClean="0"/>
          </a:p>
          <a:p>
            <a:r>
              <a:rPr kumimoji="1" lang="ja-JP" altLang="en-US" dirty="0" smtClean="0"/>
              <a:t>そのリスクを回避することが出来るようになります</a:t>
            </a:r>
            <a:endParaRPr kumimoji="1" lang="en-US" altLang="ja-JP" dirty="0" smtClean="0"/>
          </a:p>
          <a:p>
            <a:r>
              <a:rPr kumimoji="1" lang="ja-JP" altLang="en-US" dirty="0" smtClean="0"/>
              <a:t>さらに、●詐欺にも騙されなくなります●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10</a:t>
            </a:fld>
            <a:endParaRPr kumimoji="1" lang="ja-JP" altLang="en-US"/>
          </a:p>
        </p:txBody>
      </p:sp>
    </p:spTree>
    <p:extLst>
      <p:ext uri="{BB962C8B-B14F-4D97-AF65-F5344CB8AC3E}">
        <p14:creationId xmlns:p14="http://schemas.microsoft.com/office/powerpoint/2010/main" val="4339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利点としてはこちらのアプリは、●何度も何度も繰り返すことが出来るので</a:t>
            </a:r>
            <a:endParaRPr kumimoji="1" lang="en-US" altLang="ja-JP" dirty="0" smtClean="0"/>
          </a:p>
          <a:p>
            <a:r>
              <a:rPr kumimoji="1" lang="ja-JP" altLang="en-US" dirty="0" smtClean="0"/>
              <a:t>思い立った時に利用することが出来ます</a:t>
            </a:r>
            <a:endParaRPr kumimoji="1" lang="en-US" altLang="ja-JP" dirty="0" smtClean="0"/>
          </a:p>
          <a:p>
            <a:endParaRPr kumimoji="1" lang="en-US" altLang="ja-JP" dirty="0" smtClean="0"/>
          </a:p>
          <a:p>
            <a:r>
              <a:rPr kumimoji="1" lang="ja-JP" altLang="en-US" dirty="0" smtClean="0"/>
              <a:t>また、ウイルス体験のように他のアプリにはない仕組みなどがあります●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11</a:t>
            </a:fld>
            <a:endParaRPr kumimoji="1" lang="ja-JP" altLang="en-US"/>
          </a:p>
        </p:txBody>
      </p:sp>
    </p:spTree>
    <p:extLst>
      <p:ext uri="{BB962C8B-B14F-4D97-AF65-F5344CB8AC3E}">
        <p14:creationId xmlns:p14="http://schemas.microsoft.com/office/powerpoint/2010/main" val="335007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このアプリ将来的には</a:t>
            </a:r>
            <a:endParaRPr kumimoji="1" lang="en-US" altLang="ja-JP" dirty="0" smtClean="0"/>
          </a:p>
          <a:p>
            <a:r>
              <a:rPr kumimoji="1" lang="ja-JP" altLang="en-US" dirty="0" smtClean="0"/>
              <a:t>このアプリはお年寄りなどが持っているスマホに対する苦手意識を改善するためのものでありこれを使用していただくことで、スマホの活用を促すことができ</a:t>
            </a:r>
            <a:endParaRPr kumimoji="1" lang="en-US" altLang="ja-JP" dirty="0" smtClean="0"/>
          </a:p>
          <a:p>
            <a:r>
              <a:rPr kumimoji="1" lang="ja-JP" altLang="en-US" dirty="0" smtClean="0"/>
              <a:t>スマホを利用した働き方改革を可能にすることができます</a:t>
            </a:r>
            <a:endParaRPr kumimoji="1" lang="en-US" altLang="ja-JP" dirty="0" smtClean="0"/>
          </a:p>
          <a:p>
            <a:endParaRPr kumimoji="1" lang="en-US" altLang="ja-JP" dirty="0" smtClean="0"/>
          </a:p>
          <a:p>
            <a:r>
              <a:rPr kumimoji="1" lang="ja-JP" altLang="en-US" dirty="0" smtClean="0"/>
              <a:t>また、子どもなどへスマホの早期介入、および普及をさせることで</a:t>
            </a:r>
            <a:endParaRPr kumimoji="1" lang="en-US" altLang="ja-JP" dirty="0" smtClean="0"/>
          </a:p>
          <a:p>
            <a:r>
              <a:rPr kumimoji="1" lang="ja-JP" altLang="en-US" dirty="0" smtClean="0"/>
              <a:t>免疫力の向上、情報弱者の改善などにも役立てていきたいと思っています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12</a:t>
            </a:fld>
            <a:endParaRPr kumimoji="1" lang="ja-JP" altLang="en-US"/>
          </a:p>
        </p:txBody>
      </p:sp>
    </p:spTree>
    <p:extLst>
      <p:ext uri="{BB962C8B-B14F-4D97-AF65-F5344CB8AC3E}">
        <p14:creationId xmlns:p14="http://schemas.microsoft.com/office/powerpoint/2010/main" val="354126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これで、不合理によるプレゼンを終わります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13</a:t>
            </a:fld>
            <a:endParaRPr kumimoji="1" lang="ja-JP" altLang="en-US"/>
          </a:p>
        </p:txBody>
      </p:sp>
    </p:spTree>
    <p:extLst>
      <p:ext uri="{BB962C8B-B14F-4D97-AF65-F5344CB8AC3E}">
        <p14:creationId xmlns:p14="http://schemas.microsoft.com/office/powerpoint/2010/main" val="246228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大きく二つのセクションに分けて発表を進めていきたいと思います</a:t>
            </a:r>
            <a:endParaRPr kumimoji="1" lang="en-US" altLang="ja-JP" dirty="0" smtClean="0"/>
          </a:p>
          <a:p>
            <a:endParaRPr kumimoji="1" lang="en-US" altLang="ja-JP" dirty="0" smtClean="0"/>
          </a:p>
          <a:p>
            <a:r>
              <a:rPr kumimoji="1" lang="ja-JP" altLang="en-US" dirty="0" smtClean="0"/>
              <a:t>まずは、概要と背景について紹介していきます●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2</a:t>
            </a:fld>
            <a:endParaRPr kumimoji="1" lang="ja-JP" altLang="en-US" dirty="0"/>
          </a:p>
        </p:txBody>
      </p:sp>
    </p:spTree>
    <p:extLst>
      <p:ext uri="{BB962C8B-B14F-4D97-AF65-F5344CB8AC3E}">
        <p14:creationId xmlns:p14="http://schemas.microsoft.com/office/powerpoint/2010/main" val="90606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a:t>
            </a:r>
            <a:r>
              <a:rPr kumimoji="1" lang="en-US" altLang="ja-JP" dirty="0" smtClean="0"/>
              <a:t>2</a:t>
            </a:r>
            <a:r>
              <a:rPr kumimoji="1" lang="ja-JP" altLang="en-US" dirty="0" smtClean="0"/>
              <a:t>つ目のテーマである、●働き方改革に焦点を当て、さらにスマホを活用したことがないお年寄りなどに焦点を当ててこのアプリを開発しました●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3</a:t>
            </a:fld>
            <a:endParaRPr kumimoji="1" lang="ja-JP" altLang="en-US" dirty="0"/>
          </a:p>
        </p:txBody>
      </p:sp>
    </p:spTree>
    <p:extLst>
      <p:ext uri="{BB962C8B-B14F-4D97-AF65-F5344CB8AC3E}">
        <p14:creationId xmlns:p14="http://schemas.microsoft.com/office/powerpoint/2010/main" val="270160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そもそも皆さん、働き方改革をご存知ですか？</a:t>
            </a:r>
            <a:endParaRPr kumimoji="1" lang="en-US" altLang="ja-JP" dirty="0" smtClean="0"/>
          </a:p>
          <a:p>
            <a:r>
              <a:rPr kumimoji="1" lang="ja-JP" altLang="en-US" dirty="0" smtClean="0"/>
              <a:t>働き方改革とは、●働き方を抜本的に見直し、お年寄りや女性の方などでも活躍できる社会を作るための改革のことです●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4</a:t>
            </a:fld>
            <a:endParaRPr kumimoji="1" lang="ja-JP" altLang="en-US" dirty="0"/>
          </a:p>
        </p:txBody>
      </p:sp>
    </p:spTree>
    <p:extLst>
      <p:ext uri="{BB962C8B-B14F-4D97-AF65-F5344CB8AC3E}">
        <p14:creationId xmlns:p14="http://schemas.microsoft.com/office/powerpoint/2010/main" val="268564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私たちは今現在拡大していて、これからも拡大する</a:t>
            </a:r>
            <a:r>
              <a:rPr kumimoji="1" lang="ja-JP" altLang="en-US" dirty="0" err="1" smtClean="0"/>
              <a:t>で</a:t>
            </a:r>
            <a:r>
              <a:rPr kumimoji="1" lang="ja-JP" altLang="en-US" dirty="0" smtClean="0"/>
              <a:t>あろうスマホを活用した働き方に</a:t>
            </a:r>
            <a:endParaRPr kumimoji="1" lang="en-US" altLang="ja-JP" dirty="0" smtClean="0"/>
          </a:p>
          <a:p>
            <a:r>
              <a:rPr kumimoji="1" lang="ja-JP" altLang="en-US" dirty="0" smtClean="0"/>
              <a:t>これまでスマホを●利用したことがない方々でもすぐに対応できるためにこのアプリを考えました</a:t>
            </a:r>
            <a:endParaRPr kumimoji="1" lang="en-US" altLang="ja-JP" dirty="0" smtClean="0"/>
          </a:p>
          <a:p>
            <a:r>
              <a:rPr kumimoji="1" lang="ja-JP" altLang="en-US" dirty="0" smtClean="0"/>
              <a:t>それでは事前に録画しておいた、実機説明に移ります●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5</a:t>
            </a:fld>
            <a:endParaRPr kumimoji="1" lang="ja-JP" altLang="en-US"/>
          </a:p>
        </p:txBody>
      </p:sp>
    </p:spTree>
    <p:extLst>
      <p:ext uri="{BB962C8B-B14F-4D97-AF65-F5344CB8AC3E}">
        <p14:creationId xmlns:p14="http://schemas.microsoft.com/office/powerpoint/2010/main" val="341592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このアプリはまず、●スマホ自体の操作を体験していただき、操作方法になれてもらいます</a:t>
            </a:r>
            <a:endParaRPr kumimoji="1" lang="en-US" altLang="ja-JP" dirty="0" smtClean="0"/>
          </a:p>
          <a:p>
            <a:endParaRPr kumimoji="1" lang="en-US" altLang="ja-JP" dirty="0" smtClean="0"/>
          </a:p>
          <a:p>
            <a:r>
              <a:rPr kumimoji="1" lang="ja-JP" altLang="en-US" dirty="0" smtClean="0"/>
              <a:t>次にネット●の利用の仕方を実際にブラウザを通して体験していただきます</a:t>
            </a:r>
            <a:endParaRPr kumimoji="1" lang="en-US" altLang="ja-JP" dirty="0" smtClean="0"/>
          </a:p>
          <a:p>
            <a:endParaRPr kumimoji="1" lang="en-US" altLang="ja-JP" dirty="0" smtClean="0"/>
          </a:p>
          <a:p>
            <a:r>
              <a:rPr kumimoji="1" lang="ja-JP" altLang="en-US" dirty="0" smtClean="0"/>
              <a:t>さらに、ネット●を利用するうえでの脅威を学んでいただきます</a:t>
            </a:r>
            <a:endParaRPr kumimoji="1" lang="en-US" altLang="ja-JP" dirty="0" smtClean="0"/>
          </a:p>
          <a:p>
            <a:endParaRPr kumimoji="1" lang="en-US" altLang="ja-JP" dirty="0" smtClean="0"/>
          </a:p>
          <a:p>
            <a:r>
              <a:rPr kumimoji="1" lang="ja-JP" altLang="en-US" dirty="0" smtClean="0"/>
              <a:t>言葉ではなかなか伝わらないと思いますので実際の動作を録画したので●</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6</a:t>
            </a:fld>
            <a:endParaRPr kumimoji="1" lang="ja-JP" altLang="en-US"/>
          </a:p>
        </p:txBody>
      </p:sp>
    </p:spTree>
    <p:extLst>
      <p:ext uri="{BB962C8B-B14F-4D97-AF65-F5344CB8AC3E}">
        <p14:creationId xmlns:p14="http://schemas.microsoft.com/office/powerpoint/2010/main" val="294648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最初にお見せするのは、ブラウザに関する説明です</a:t>
            </a:r>
          </a:p>
          <a:p>
            <a:r>
              <a:rPr kumimoji="1" lang="ja-JP" altLang="en-US" dirty="0" smtClean="0"/>
              <a:t>こちらの、ブラウザの使い方からやっていきたいと思います。</a:t>
            </a:r>
          </a:p>
          <a:p>
            <a:endParaRPr kumimoji="1" lang="ja-JP" altLang="en-US" dirty="0" smtClean="0"/>
          </a:p>
          <a:p>
            <a:r>
              <a:rPr kumimoji="1" lang="ja-JP" altLang="en-US" dirty="0" smtClean="0"/>
              <a:t>では早速、ブラウザを学んでみましょう。</a:t>
            </a:r>
          </a:p>
          <a:p>
            <a:endParaRPr kumimoji="1" lang="ja-JP" altLang="en-US" dirty="0" smtClean="0"/>
          </a:p>
          <a:p>
            <a:r>
              <a:rPr kumimoji="1" lang="ja-JP" altLang="en-US" dirty="0" smtClean="0"/>
              <a:t>チュートリアルという項目を選んでいきます。</a:t>
            </a:r>
          </a:p>
          <a:p>
            <a:endParaRPr kumimoji="1" lang="ja-JP" altLang="en-US" dirty="0" smtClean="0"/>
          </a:p>
          <a:p>
            <a:r>
              <a:rPr kumimoji="1" lang="en-US" altLang="ja-JP" dirty="0" smtClean="0"/>
              <a:t>Back</a:t>
            </a:r>
            <a:r>
              <a:rPr kumimoji="1" lang="ja-JP" altLang="en-US" dirty="0" smtClean="0"/>
              <a:t>ボタンが無効に</a:t>
            </a:r>
            <a:r>
              <a:rPr kumimoji="1" lang="ja-JP" altLang="en-US" dirty="0" err="1" smtClean="0"/>
              <a:t>なりましたの</a:t>
            </a:r>
            <a:r>
              <a:rPr kumimoji="1" lang="ja-JP" altLang="en-US" dirty="0" smtClean="0"/>
              <a:t>通知がありますが、誤操作を防ぐためにあります。</a:t>
            </a:r>
          </a:p>
          <a:p>
            <a:endParaRPr kumimoji="1" lang="ja-JP" altLang="en-US" dirty="0" smtClean="0"/>
          </a:p>
          <a:p>
            <a:r>
              <a:rPr kumimoji="1" lang="ja-JP" altLang="en-US" dirty="0" smtClean="0"/>
              <a:t>右上にあるバーのボタンを押して、やることのヒントを押そうと、</a:t>
            </a:r>
          </a:p>
          <a:p>
            <a:r>
              <a:rPr kumimoji="1" lang="ja-JP" altLang="en-US" dirty="0" smtClean="0"/>
              <a:t>書いてあるので、やってみます。</a:t>
            </a:r>
          </a:p>
          <a:p>
            <a:endParaRPr kumimoji="1" lang="ja-JP" altLang="en-US" dirty="0" smtClean="0"/>
          </a:p>
          <a:p>
            <a:r>
              <a:rPr kumimoji="1" lang="ja-JP" altLang="en-US" dirty="0" smtClean="0"/>
              <a:t>こちらの項目では、ホームページに戻ったり、このミニアプリを終わらせたりできる項目がありますが、やることのヒントの項目を押します。</a:t>
            </a:r>
          </a:p>
          <a:p>
            <a:endParaRPr kumimoji="1" lang="ja-JP" altLang="en-US" dirty="0" smtClean="0"/>
          </a:p>
          <a:p>
            <a:r>
              <a:rPr kumimoji="1" lang="ja-JP" altLang="en-US" dirty="0" smtClean="0"/>
              <a:t>すると、課題達成の通知とともに、次の課題が表示されます。</a:t>
            </a:r>
          </a:p>
          <a:p>
            <a:endParaRPr kumimoji="1" lang="ja-JP" altLang="en-US" dirty="0" smtClean="0"/>
          </a:p>
          <a:p>
            <a:r>
              <a:rPr kumimoji="1" lang="ja-JP" altLang="en-US" dirty="0" smtClean="0"/>
              <a:t>ここでは、</a:t>
            </a:r>
            <a:r>
              <a:rPr kumimoji="1" lang="en-US" altLang="ja-JP" dirty="0" smtClean="0"/>
              <a:t>OK</a:t>
            </a:r>
            <a:r>
              <a:rPr kumimoji="1" lang="ja-JP" altLang="en-US" dirty="0" smtClean="0"/>
              <a:t>ボタンを押そうと書いてあるので、</a:t>
            </a:r>
            <a:r>
              <a:rPr kumimoji="1" lang="en-US" altLang="ja-JP" dirty="0" smtClean="0"/>
              <a:t>OK</a:t>
            </a:r>
            <a:r>
              <a:rPr kumimoji="1" lang="ja-JP" altLang="en-US" dirty="0" smtClean="0"/>
              <a:t>ボタンを押します。</a:t>
            </a:r>
          </a:p>
          <a:p>
            <a:endParaRPr kumimoji="1" lang="ja-JP" altLang="en-US" dirty="0" smtClean="0"/>
          </a:p>
          <a:p>
            <a:r>
              <a:rPr kumimoji="1" lang="en-US" altLang="ja-JP" dirty="0" smtClean="0"/>
              <a:t>TIPS</a:t>
            </a:r>
            <a:r>
              <a:rPr kumimoji="1" lang="ja-JP" altLang="en-US" dirty="0" smtClean="0"/>
              <a:t>が表示されますが、無視しておきます。</a:t>
            </a:r>
          </a:p>
          <a:p>
            <a:endParaRPr kumimoji="1" lang="ja-JP" altLang="en-US" dirty="0" smtClean="0"/>
          </a:p>
          <a:p>
            <a:r>
              <a:rPr kumimoji="1" lang="ja-JP" altLang="en-US" dirty="0" smtClean="0"/>
              <a:t>上の四角形の中に、検索したい文字、今話題の「仮想通貨」を入れます。</a:t>
            </a:r>
          </a:p>
          <a:p>
            <a:r>
              <a:rPr kumimoji="1" lang="ja-JP" altLang="en-US" dirty="0" smtClean="0"/>
              <a:t>虫メガネのマークを押せと書いてあるので、押します。</a:t>
            </a:r>
          </a:p>
          <a:p>
            <a:r>
              <a:rPr kumimoji="1" lang="ja-JP" altLang="en-US" dirty="0" smtClean="0"/>
              <a:t>検索中の文字とともに、課題を達成することが出来ました。</a:t>
            </a:r>
          </a:p>
          <a:p>
            <a:endParaRPr kumimoji="1" lang="ja-JP" altLang="en-US" dirty="0" smtClean="0"/>
          </a:p>
          <a:p>
            <a:r>
              <a:rPr kumimoji="1" lang="ja-JP" altLang="en-US" dirty="0" smtClean="0"/>
              <a:t>この後も、課題が続きますが、時間の都合上、カットさせていただきます。</a:t>
            </a:r>
          </a:p>
          <a:p>
            <a:endParaRPr kumimoji="1" lang="ja-JP" altLang="en-US" dirty="0" smtClean="0"/>
          </a:p>
          <a:p>
            <a:r>
              <a:rPr kumimoji="1" lang="ja-JP" altLang="en-US" dirty="0" smtClean="0"/>
              <a:t>そして、最終課題をクリアすると、リストが増えている画面に戻ってきます。</a:t>
            </a:r>
          </a:p>
          <a:p>
            <a:endParaRPr kumimoji="1" lang="ja-JP" altLang="en-US" dirty="0" smtClean="0"/>
          </a:p>
          <a:p>
            <a:r>
              <a:rPr kumimoji="1" lang="ja-JP" altLang="en-US" dirty="0" smtClean="0"/>
              <a:t>このように、課題をこなすことによって、ブラウザの使い方を学んでもらうということができます。</a:t>
            </a:r>
          </a:p>
          <a:p>
            <a:r>
              <a:rPr kumimoji="1" lang="ja-JP" altLang="en-US" dirty="0" smtClean="0"/>
              <a:t>また、ブラウザを単純に使うこともできます。</a:t>
            </a:r>
          </a:p>
          <a:p>
            <a:endParaRPr kumimoji="1" lang="ja-JP" altLang="en-US" dirty="0" smtClean="0"/>
          </a:p>
          <a:p>
            <a:r>
              <a:rPr kumimoji="1" lang="ja-JP" altLang="en-US" dirty="0" smtClean="0"/>
              <a:t>これでブラウザについての説明を終わります●</a:t>
            </a:r>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7</a:t>
            </a:fld>
            <a:endParaRPr kumimoji="1" lang="ja-JP" altLang="en-US"/>
          </a:p>
        </p:txBody>
      </p:sp>
    </p:spTree>
    <p:extLst>
      <p:ext uri="{BB962C8B-B14F-4D97-AF65-F5344CB8AC3E}">
        <p14:creationId xmlns:p14="http://schemas.microsoft.com/office/powerpoint/2010/main" val="239072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次</a:t>
            </a:r>
            <a:r>
              <a:rPr kumimoji="1" lang="ja-JP" altLang="en-US" dirty="0" smtClean="0"/>
              <a:t>にお見せするのは、セキュリティに関する説明です</a:t>
            </a:r>
            <a:endParaRPr kumimoji="1" lang="en-US" altLang="ja-JP" dirty="0" smtClean="0"/>
          </a:p>
          <a:p>
            <a:endParaRPr kumimoji="1" lang="en-US" altLang="ja-JP" dirty="0" smtClean="0"/>
          </a:p>
          <a:p>
            <a:r>
              <a:rPr kumimoji="1" lang="ja-JP" altLang="en-US" dirty="0" smtClean="0"/>
              <a:t>次にセキュリティ編の説明をしていきたいと思います</a:t>
            </a:r>
          </a:p>
          <a:p>
            <a:endParaRPr kumimoji="1" lang="ja-JP" altLang="en-US" dirty="0" smtClean="0"/>
          </a:p>
          <a:p>
            <a:r>
              <a:rPr kumimoji="1" lang="ja-JP" altLang="en-US" dirty="0" smtClean="0"/>
              <a:t>ではさっそくブラウザを起動してみます</a:t>
            </a:r>
          </a:p>
          <a:p>
            <a:endParaRPr kumimoji="1" lang="ja-JP" altLang="en-US" dirty="0" smtClean="0"/>
          </a:p>
          <a:p>
            <a:r>
              <a:rPr kumimoji="1" lang="en-US" altLang="ja-JP" dirty="0" smtClean="0"/>
              <a:t>Back</a:t>
            </a:r>
            <a:r>
              <a:rPr kumimoji="1" lang="ja-JP" altLang="en-US" dirty="0" smtClean="0"/>
              <a:t>ボタンが無効になりましたとの通知がありますが、先ほどと同じように誤操作を防ぐためにあります</a:t>
            </a:r>
          </a:p>
          <a:p>
            <a:endParaRPr kumimoji="1" lang="ja-JP" altLang="en-US" dirty="0" smtClean="0"/>
          </a:p>
          <a:p>
            <a:r>
              <a:rPr kumimoji="1" lang="ja-JP" altLang="en-US" dirty="0" smtClean="0"/>
              <a:t>上の四角形の中に「セキュリティとは」と入れて</a:t>
            </a:r>
          </a:p>
          <a:p>
            <a:r>
              <a:rPr kumimoji="1" lang="ja-JP" altLang="en-US" dirty="0" smtClean="0"/>
              <a:t>虫眼鏡のマークをタップして意味を調べてみようとあるので、実際にやってみます</a:t>
            </a:r>
          </a:p>
          <a:p>
            <a:endParaRPr kumimoji="1" lang="ja-JP" altLang="en-US" dirty="0" smtClean="0"/>
          </a:p>
          <a:p>
            <a:r>
              <a:rPr kumimoji="1" lang="ja-JP" altLang="en-US" dirty="0" smtClean="0"/>
              <a:t>少し待つと検索した結果が表示されますので、</a:t>
            </a:r>
          </a:p>
          <a:p>
            <a:r>
              <a:rPr kumimoji="1" lang="ja-JP" altLang="en-US" dirty="0" smtClean="0"/>
              <a:t>青い文字で書かれているところをどれでもいいので押してみます</a:t>
            </a:r>
          </a:p>
          <a:p>
            <a:endParaRPr kumimoji="1" lang="ja-JP" altLang="en-US" dirty="0" smtClean="0"/>
          </a:p>
          <a:p>
            <a:r>
              <a:rPr kumimoji="1" lang="ja-JP" altLang="en-US" dirty="0" smtClean="0"/>
              <a:t>すると、お使いの端末はウイルスに感染しています。</a:t>
            </a:r>
          </a:p>
          <a:p>
            <a:r>
              <a:rPr kumimoji="1" lang="ja-JP" altLang="en-US" dirty="0" smtClean="0"/>
              <a:t>ウイルスを除去することが出来るアプリをダウンロードしてくださいという警告文が表示されます</a:t>
            </a:r>
          </a:p>
          <a:p>
            <a:endParaRPr kumimoji="1" lang="ja-JP" altLang="en-US" dirty="0" smtClean="0"/>
          </a:p>
          <a:p>
            <a:r>
              <a:rPr kumimoji="1" lang="ja-JP" altLang="en-US" dirty="0" smtClean="0"/>
              <a:t>指示に従いダウンロードするボタンを押すと</a:t>
            </a:r>
          </a:p>
          <a:p>
            <a:endParaRPr kumimoji="1" lang="ja-JP" altLang="en-US" dirty="0" smtClean="0"/>
          </a:p>
          <a:p>
            <a:r>
              <a:rPr kumimoji="1" lang="ja-JP" altLang="en-US" dirty="0" smtClean="0"/>
              <a:t>勝手にダウンロードが開始されてしまいます</a:t>
            </a:r>
          </a:p>
          <a:p>
            <a:endParaRPr kumimoji="1" lang="ja-JP" altLang="en-US" dirty="0" smtClean="0"/>
          </a:p>
          <a:p>
            <a:r>
              <a:rPr kumimoji="1" lang="ja-JP" altLang="en-US" dirty="0" smtClean="0"/>
              <a:t>するとこのような赤い文字が表示される画面が表示されます</a:t>
            </a:r>
          </a:p>
          <a:p>
            <a:endParaRPr kumimoji="1" lang="ja-JP" altLang="en-US" dirty="0" smtClean="0"/>
          </a:p>
          <a:p>
            <a:r>
              <a:rPr kumimoji="1" lang="ja-JP" altLang="en-US" dirty="0" smtClean="0"/>
              <a:t>こちらにはダウンロードのお礼と、金銭要求の旨が書かれており</a:t>
            </a:r>
          </a:p>
          <a:p>
            <a:r>
              <a:rPr kumimoji="1" lang="ja-JP" altLang="en-US" dirty="0" smtClean="0"/>
              <a:t>先ほどのダウンロード</a:t>
            </a:r>
            <a:r>
              <a:rPr kumimoji="1" lang="ja-JP" altLang="en-US" dirty="0" err="1" smtClean="0"/>
              <a:t>するを</a:t>
            </a:r>
            <a:r>
              <a:rPr kumimoji="1" lang="ja-JP" altLang="en-US" dirty="0" smtClean="0"/>
              <a:t>押したときの時間と、利用している端末の名前が表示されます</a:t>
            </a:r>
          </a:p>
          <a:p>
            <a:endParaRPr kumimoji="1" lang="ja-JP" altLang="en-US" dirty="0" smtClean="0"/>
          </a:p>
          <a:p>
            <a:r>
              <a:rPr kumimoji="1" lang="ja-JP" altLang="en-US" dirty="0" smtClean="0"/>
              <a:t>しばらくすると、注意喚起の画面が表示され、</a:t>
            </a:r>
          </a:p>
          <a:p>
            <a:r>
              <a:rPr kumimoji="1" lang="ja-JP" altLang="en-US" dirty="0" smtClean="0"/>
              <a:t>詐欺の種類や騙されないようにという警告を表示します</a:t>
            </a:r>
          </a:p>
          <a:p>
            <a:endParaRPr kumimoji="1" lang="ja-JP" altLang="en-US" dirty="0" smtClean="0"/>
          </a:p>
          <a:p>
            <a:r>
              <a:rPr kumimoji="1" lang="ja-JP" altLang="en-US" dirty="0" smtClean="0"/>
              <a:t>また「次へ」をおすと、予防方法についての画面が表示され、正規の対策アプリの導入を勧めたり、</a:t>
            </a:r>
          </a:p>
          <a:p>
            <a:r>
              <a:rPr kumimoji="1" lang="ja-JP" altLang="en-US" dirty="0" smtClean="0"/>
              <a:t>不審なメールは開かないようにしようというアドバイスを表示します</a:t>
            </a:r>
            <a:endParaRPr kumimoji="1" lang="en-US" altLang="ja-JP" dirty="0" smtClean="0"/>
          </a:p>
          <a:p>
            <a:endParaRPr kumimoji="1" lang="en-US" altLang="ja-JP" dirty="0" smtClean="0"/>
          </a:p>
          <a:p>
            <a:r>
              <a:rPr kumimoji="1" lang="ja-JP" altLang="en-US" dirty="0" smtClean="0"/>
              <a:t>このように実際に体験していただいて予防方法などを学んでもらうという形式となっています</a:t>
            </a:r>
          </a:p>
          <a:p>
            <a:endParaRPr kumimoji="1" lang="ja-JP" altLang="en-US" dirty="0" smtClean="0"/>
          </a:p>
          <a:p>
            <a:r>
              <a:rPr kumimoji="1" lang="ja-JP" altLang="en-US" dirty="0" smtClean="0"/>
              <a:t>これでセキュリティ編についての説明を終わります●</a:t>
            </a:r>
            <a:endParaRPr kumimoji="1" lang="en-US" altLang="ja-JP"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8</a:t>
            </a:fld>
            <a:endParaRPr kumimoji="1" lang="ja-JP" altLang="en-US"/>
          </a:p>
        </p:txBody>
      </p:sp>
    </p:spTree>
    <p:extLst>
      <p:ext uri="{BB962C8B-B14F-4D97-AF65-F5344CB8AC3E}">
        <p14:creationId xmlns:p14="http://schemas.microsoft.com/office/powerpoint/2010/main" val="2152421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それでは次に、利点と効果について紹介していきます●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AA994821-E36B-4BA9-AF08-D7B77124AE1C}" type="slidenum">
              <a:rPr kumimoji="1" lang="ja-JP" altLang="en-US" smtClean="0"/>
              <a:t>9</a:t>
            </a:fld>
            <a:endParaRPr kumimoji="1" lang="ja-JP" altLang="en-US"/>
          </a:p>
        </p:txBody>
      </p:sp>
    </p:spTree>
    <p:extLst>
      <p:ext uri="{BB962C8B-B14F-4D97-AF65-F5344CB8AC3E}">
        <p14:creationId xmlns:p14="http://schemas.microsoft.com/office/powerpoint/2010/main" val="277761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90512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198597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341349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73477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81722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650326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3354182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23898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396309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59268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13943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7571628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5557946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292648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417262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1162445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F166B03-109C-45FF-9F3B-56778DC381C4}" type="datetimeFigureOut">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97071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F166B03-109C-45FF-9F3B-56778DC381C4}" type="datetimeFigureOut">
              <a:rPr kumimoji="1" lang="ja-JP" altLang="en-US" smtClean="0"/>
              <a:t>2018/2/5</a:t>
            </a:fld>
            <a:endParaRPr kumimoji="1" lang="ja-JP"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DDA10EB-9A92-44AB-B3E1-49444D0D1FEA}" type="slidenum">
              <a:rPr kumimoji="1" lang="ja-JP" altLang="en-US" smtClean="0"/>
              <a:t>‹#›</a:t>
            </a:fld>
            <a:endParaRPr kumimoji="1" lang="ja-JP" altLang="en-US"/>
          </a:p>
        </p:txBody>
      </p:sp>
    </p:spTree>
    <p:extLst>
      <p:ext uri="{BB962C8B-B14F-4D97-AF65-F5344CB8AC3E}">
        <p14:creationId xmlns:p14="http://schemas.microsoft.com/office/powerpoint/2010/main" val="128092523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5.gif"/><Relationship Id="rId7" Type="http://schemas.microsoft.com/office/2007/relationships/hdphoto" Target="../media/hdphoto2.wdp"/><Relationship Id="rId12"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gif"/><Relationship Id="rId5" Type="http://schemas.microsoft.com/office/2007/relationships/hdphoto" Target="../media/hdphoto1.wdp"/><Relationship Id="rId10" Type="http://schemas.openxmlformats.org/officeDocument/2006/relationships/image" Target="../media/image30.gif"/><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33997" y="839243"/>
            <a:ext cx="9144000" cy="1309845"/>
          </a:xfrm>
        </p:spPr>
        <p:txBody>
          <a:bodyPr/>
          <a:lstStyle/>
          <a:p>
            <a:pPr algn="ctr"/>
            <a:r>
              <a:rPr lang="en-US" altLang="ja-JP" b="1" dirty="0" smtClean="0">
                <a:latin typeface="Papyrus" panose="03070502060502030205" pitchFamily="66" charset="0"/>
              </a:rPr>
              <a:t>JavaWork</a:t>
            </a:r>
            <a:endParaRPr kumimoji="1" lang="ja-JP" altLang="en-US" b="1" dirty="0">
              <a:latin typeface="Papyrus" panose="03070502060502030205" pitchFamily="66" charset="0"/>
            </a:endParaRPr>
          </a:p>
        </p:txBody>
      </p:sp>
      <p:sp>
        <p:nvSpPr>
          <p:cNvPr id="3" name="テキスト ボックス 2"/>
          <p:cNvSpPr txBox="1"/>
          <p:nvPr/>
        </p:nvSpPr>
        <p:spPr>
          <a:xfrm>
            <a:off x="3951937" y="4296427"/>
            <a:ext cx="4215033" cy="1938992"/>
          </a:xfrm>
          <a:prstGeom prst="rect">
            <a:avLst/>
          </a:prstGeom>
          <a:noFill/>
        </p:spPr>
        <p:txBody>
          <a:bodyPr wrap="square" rtlCol="0">
            <a:spAutoFit/>
          </a:bodyPr>
          <a:lstStyle/>
          <a:p>
            <a:r>
              <a:rPr kumimoji="1" lang="en-US" altLang="ja-JP" sz="4000" b="1" dirty="0" smtClean="0"/>
              <a:t>NF</a:t>
            </a:r>
            <a:r>
              <a:rPr lang="en-US" altLang="ja-JP" sz="4000" b="1" dirty="0" smtClean="0"/>
              <a:t>1</a:t>
            </a:r>
            <a:r>
              <a:rPr lang="ja-JP" altLang="en-US" sz="4000" b="1" dirty="0"/>
              <a:t> </a:t>
            </a:r>
            <a:r>
              <a:rPr lang="ja-JP" altLang="en-US" sz="4000" b="1" dirty="0" smtClean="0"/>
              <a:t>  白藤　涼</a:t>
            </a:r>
            <a:endParaRPr lang="en-US" altLang="ja-JP" sz="4000" b="1" dirty="0" smtClean="0"/>
          </a:p>
          <a:p>
            <a:r>
              <a:rPr kumimoji="1" lang="ja-JP" altLang="en-US" sz="4000" b="1" dirty="0"/>
              <a:t>　</a:t>
            </a:r>
            <a:r>
              <a:rPr kumimoji="1" lang="ja-JP" altLang="en-US" sz="4000" b="1" dirty="0" smtClean="0"/>
              <a:t>　  </a:t>
            </a:r>
            <a:r>
              <a:rPr lang="ja-JP" altLang="en-US" sz="4000" b="1" dirty="0" smtClean="0"/>
              <a:t>成田　智哉</a:t>
            </a:r>
            <a:endParaRPr lang="en-US" altLang="ja-JP" sz="4000" b="1" dirty="0" smtClean="0"/>
          </a:p>
          <a:p>
            <a:r>
              <a:rPr kumimoji="1" lang="ja-JP" altLang="en-US" sz="4000" b="1" dirty="0"/>
              <a:t>　</a:t>
            </a:r>
            <a:r>
              <a:rPr kumimoji="1" lang="ja-JP" altLang="en-US" sz="4000" b="1" dirty="0" smtClean="0"/>
              <a:t>      高桑　大悟</a:t>
            </a:r>
            <a:endParaRPr kumimoji="1" lang="en-US" altLang="ja-JP" sz="4000" b="1" dirty="0" smtClean="0"/>
          </a:p>
        </p:txBody>
      </p:sp>
      <p:sp>
        <p:nvSpPr>
          <p:cNvPr id="4" name="テキスト ボックス 3"/>
          <p:cNvSpPr txBox="1"/>
          <p:nvPr/>
        </p:nvSpPr>
        <p:spPr>
          <a:xfrm>
            <a:off x="2963544" y="2149088"/>
            <a:ext cx="6456029" cy="830997"/>
          </a:xfrm>
          <a:prstGeom prst="rect">
            <a:avLst/>
          </a:prstGeom>
          <a:noFill/>
        </p:spPr>
        <p:txBody>
          <a:bodyPr wrap="square" rtlCol="0">
            <a:spAutoFit/>
          </a:bodyPr>
          <a:lstStyle/>
          <a:p>
            <a:r>
              <a:rPr lang="ja-JP" altLang="en-US" sz="4800" b="1" dirty="0" smtClean="0"/>
              <a:t>～スマホ学習アプリ</a:t>
            </a:r>
            <a:r>
              <a:rPr lang="ja-JP" altLang="en-US" sz="4800" b="1" dirty="0"/>
              <a:t>～</a:t>
            </a:r>
            <a:endParaRPr kumimoji="1" lang="en-US" altLang="ja-JP" sz="4800" b="1" dirty="0" smtClean="0"/>
          </a:p>
        </p:txBody>
      </p:sp>
    </p:spTree>
    <p:extLst>
      <p:ext uri="{BB962C8B-B14F-4D97-AF65-F5344CB8AC3E}">
        <p14:creationId xmlns:p14="http://schemas.microsoft.com/office/powerpoint/2010/main" val="2593584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6681531" y="2669560"/>
            <a:ext cx="1210373" cy="1700389"/>
            <a:chOff x="7620757" y="3354003"/>
            <a:chExt cx="1210373" cy="1700389"/>
          </a:xfrm>
        </p:grpSpPr>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21261">
              <a:off x="7620757" y="3354003"/>
              <a:ext cx="924691" cy="922831"/>
            </a:xfrm>
            <a:prstGeom prst="rect">
              <a:avLst/>
            </a:prstGeom>
          </p:spPr>
        </p:pic>
        <p:sp>
          <p:nvSpPr>
            <p:cNvPr id="22" name="減算 21"/>
            <p:cNvSpPr/>
            <p:nvPr/>
          </p:nvSpPr>
          <p:spPr>
            <a:xfrm rot="2954237">
              <a:off x="8347658" y="4238435"/>
              <a:ext cx="921226" cy="45719"/>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減算 22"/>
            <p:cNvSpPr/>
            <p:nvPr/>
          </p:nvSpPr>
          <p:spPr>
            <a:xfrm rot="2954237">
              <a:off x="8347658" y="4491718"/>
              <a:ext cx="921226" cy="45719"/>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減算 23"/>
            <p:cNvSpPr/>
            <p:nvPr/>
          </p:nvSpPr>
          <p:spPr>
            <a:xfrm rot="2954237">
              <a:off x="8095518" y="4570919"/>
              <a:ext cx="921226" cy="45719"/>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9" name="図 8"/>
          <p:cNvPicPr>
            <a:picLocks noChangeAspect="1"/>
          </p:cNvPicPr>
          <p:nvPr/>
        </p:nvPicPr>
        <p:blipFill>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rot="19368904">
            <a:off x="6455403" y="2607596"/>
            <a:ext cx="1547780" cy="1938506"/>
          </a:xfrm>
          <a:prstGeom prst="rect">
            <a:avLst/>
          </a:prstGeom>
        </p:spPr>
      </p:pic>
      <p:pic>
        <p:nvPicPr>
          <p:cNvPr id="12" name="図 11"/>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19368904">
            <a:off x="6369986" y="2607597"/>
            <a:ext cx="1547780" cy="1938506"/>
          </a:xfrm>
          <a:prstGeom prst="rect">
            <a:avLst/>
          </a:prstGeom>
        </p:spPr>
      </p:pic>
      <p:pic>
        <p:nvPicPr>
          <p:cNvPr id="11" name="図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368904">
            <a:off x="6270689" y="2607597"/>
            <a:ext cx="1547780" cy="1938506"/>
          </a:xfrm>
          <a:prstGeom prst="rect">
            <a:avLst/>
          </a:prstGeom>
        </p:spPr>
      </p:pic>
      <p:sp>
        <p:nvSpPr>
          <p:cNvPr id="2" name="タイトル 1"/>
          <p:cNvSpPr>
            <a:spLocks noGrp="1"/>
          </p:cNvSpPr>
          <p:nvPr>
            <p:ph type="title"/>
          </p:nvPr>
        </p:nvSpPr>
        <p:spPr>
          <a:xfrm>
            <a:off x="874220" y="346515"/>
            <a:ext cx="9404723" cy="1400530"/>
          </a:xfrm>
        </p:spPr>
        <p:txBody>
          <a:bodyPr/>
          <a:lstStyle/>
          <a:p>
            <a:r>
              <a:rPr kumimoji="1" lang="ja-JP" altLang="en-US" dirty="0" smtClean="0"/>
              <a:t>効果</a:t>
            </a:r>
            <a:endParaRPr kumimoji="1" lang="ja-JP" altLang="en-US" dirty="0"/>
          </a:p>
        </p:txBody>
      </p:sp>
      <p:sp>
        <p:nvSpPr>
          <p:cNvPr id="3" name="コンテンツ プレースホルダー 2"/>
          <p:cNvSpPr>
            <a:spLocks noGrp="1"/>
          </p:cNvSpPr>
          <p:nvPr>
            <p:ph idx="1"/>
          </p:nvPr>
        </p:nvSpPr>
        <p:spPr>
          <a:xfrm>
            <a:off x="1103310" y="2068158"/>
            <a:ext cx="7278690" cy="4195481"/>
          </a:xfrm>
        </p:spPr>
        <p:txBody>
          <a:bodyPr>
            <a:normAutofit/>
          </a:bodyPr>
          <a:lstStyle/>
          <a:p>
            <a:r>
              <a:rPr kumimoji="1" lang="ja-JP" altLang="en-US" sz="4000" dirty="0" smtClean="0"/>
              <a:t>操作方法を習得可能</a:t>
            </a:r>
            <a:endParaRPr kumimoji="1" lang="en-US" altLang="ja-JP" sz="4000" dirty="0" smtClean="0"/>
          </a:p>
          <a:p>
            <a:endParaRPr kumimoji="1" lang="en-US" altLang="ja-JP" sz="4000" dirty="0" smtClean="0"/>
          </a:p>
          <a:p>
            <a:r>
              <a:rPr kumimoji="1" lang="ja-JP" altLang="en-US" sz="4000" dirty="0" smtClean="0"/>
              <a:t>リスク回避が可能</a:t>
            </a:r>
            <a:endParaRPr kumimoji="1" lang="en-US" altLang="ja-JP" sz="4000" dirty="0" smtClean="0"/>
          </a:p>
          <a:p>
            <a:endParaRPr kumimoji="1" lang="en-US" altLang="ja-JP" sz="4000" dirty="0" smtClean="0"/>
          </a:p>
          <a:p>
            <a:r>
              <a:rPr lang="ja-JP" altLang="en-US" sz="4000" dirty="0" smtClean="0"/>
              <a:t>詐欺にだまされなくなる</a:t>
            </a:r>
            <a:endParaRPr kumimoji="1" lang="ja-JP" altLang="en-US" sz="4000" dirty="0"/>
          </a:p>
        </p:txBody>
      </p:sp>
      <p:pic>
        <p:nvPicPr>
          <p:cNvPr id="6" name="図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523104">
            <a:off x="6345482" y="340191"/>
            <a:ext cx="330697" cy="507691"/>
          </a:xfrm>
          <a:prstGeom prst="rect">
            <a:avLst/>
          </a:prstGeom>
        </p:spPr>
      </p:pic>
      <p:pic>
        <p:nvPicPr>
          <p:cNvPr id="7" name="図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0551" y="775870"/>
            <a:ext cx="1253523" cy="1942350"/>
          </a:xfrm>
          <a:prstGeom prst="rect">
            <a:avLst/>
          </a:prstGeom>
        </p:spPr>
      </p:pic>
      <p:pic>
        <p:nvPicPr>
          <p:cNvPr id="26" name="図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6276" y="4908974"/>
            <a:ext cx="1862667" cy="1773583"/>
          </a:xfrm>
          <a:prstGeom prst="rect">
            <a:avLst/>
          </a:prstGeom>
        </p:spPr>
      </p:pic>
      <p:pic>
        <p:nvPicPr>
          <p:cNvPr id="29" name="図 28"/>
          <p:cNvPicPr>
            <a:picLocks noChangeAspect="1"/>
          </p:cNvPicPr>
          <p:nvPr/>
        </p:nvPicPr>
        <p:blipFill>
          <a:blip r:embed="rId1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700745" y="4827559"/>
            <a:ext cx="1143857" cy="1143857"/>
          </a:xfrm>
          <a:prstGeom prst="rect">
            <a:avLst/>
          </a:prstGeom>
        </p:spPr>
      </p:pic>
      <p:pic>
        <p:nvPicPr>
          <p:cNvPr id="28" name="図 2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651391">
            <a:off x="8979638" y="5447429"/>
            <a:ext cx="1413889" cy="696669"/>
          </a:xfrm>
          <a:prstGeom prst="rect">
            <a:avLst/>
          </a:prstGeom>
        </p:spPr>
      </p:pic>
    </p:spTree>
    <p:extLst>
      <p:ext uri="{BB962C8B-B14F-4D97-AF65-F5344CB8AC3E}">
        <p14:creationId xmlns:p14="http://schemas.microsoft.com/office/powerpoint/2010/main" val="2546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 fill="hold"/>
                                        <p:tgtEl>
                                          <p:spTgt spid="11"/>
                                        </p:tgtEl>
                                        <p:attrNameLst>
                                          <p:attrName>ppt_x</p:attrName>
                                        </p:attrNameLst>
                                      </p:cBhvr>
                                      <p:tavLst>
                                        <p:tav tm="0">
                                          <p:val>
                                            <p:strVal val="1+#ppt_w/2"/>
                                          </p:val>
                                        </p:tav>
                                        <p:tav tm="100000">
                                          <p:val>
                                            <p:strVal val="#ppt_x"/>
                                          </p:val>
                                        </p:tav>
                                      </p:tavLst>
                                    </p:anim>
                                    <p:anim calcmode="lin" valueType="num">
                                      <p:cBhvr additive="base">
                                        <p:cTn id="28" dur="1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600"/>
                            </p:stCondLst>
                            <p:childTnLst>
                              <p:par>
                                <p:cTn id="30" presetID="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 fill="hold"/>
                                        <p:tgtEl>
                                          <p:spTgt spid="12"/>
                                        </p:tgtEl>
                                        <p:attrNameLst>
                                          <p:attrName>ppt_x</p:attrName>
                                        </p:attrNameLst>
                                      </p:cBhvr>
                                      <p:tavLst>
                                        <p:tav tm="0">
                                          <p:val>
                                            <p:strVal val="1+#ppt_w/2"/>
                                          </p:val>
                                        </p:tav>
                                        <p:tav tm="100000">
                                          <p:val>
                                            <p:strVal val="#ppt_x"/>
                                          </p:val>
                                        </p:tav>
                                      </p:tavLst>
                                    </p:anim>
                                    <p:anim calcmode="lin" valueType="num">
                                      <p:cBhvr additive="base">
                                        <p:cTn id="33" dur="1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700"/>
                            </p:stCondLst>
                            <p:childTnLst>
                              <p:par>
                                <p:cTn id="35" presetID="2" presetClass="entr" presetSubtype="2"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 fill="hold"/>
                                        <p:tgtEl>
                                          <p:spTgt spid="9"/>
                                        </p:tgtEl>
                                        <p:attrNameLst>
                                          <p:attrName>ppt_x</p:attrName>
                                        </p:attrNameLst>
                                      </p:cBhvr>
                                      <p:tavLst>
                                        <p:tav tm="0">
                                          <p:val>
                                            <p:strVal val="1+#ppt_w/2"/>
                                          </p:val>
                                        </p:tav>
                                        <p:tav tm="100000">
                                          <p:val>
                                            <p:strVal val="#ppt_x"/>
                                          </p:val>
                                        </p:tav>
                                      </p:tavLst>
                                    </p:anim>
                                    <p:anim calcmode="lin" valueType="num">
                                      <p:cBhvr additive="base">
                                        <p:cTn id="38" dur="1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800"/>
                            </p:stCondLst>
                            <p:childTnLst>
                              <p:par>
                                <p:cTn id="40" presetID="2" presetClass="entr" presetSubtype="6"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00" fill="hold"/>
                                        <p:tgtEl>
                                          <p:spTgt spid="25"/>
                                        </p:tgtEl>
                                        <p:attrNameLst>
                                          <p:attrName>ppt_x</p:attrName>
                                        </p:attrNameLst>
                                      </p:cBhvr>
                                      <p:tavLst>
                                        <p:tav tm="0">
                                          <p:val>
                                            <p:strVal val="1+#ppt_w/2"/>
                                          </p:val>
                                        </p:tav>
                                        <p:tav tm="100000">
                                          <p:val>
                                            <p:strVal val="#ppt_x"/>
                                          </p:val>
                                        </p:tav>
                                      </p:tavLst>
                                    </p:anim>
                                    <p:anim calcmode="lin" valueType="num">
                                      <p:cBhvr additive="base">
                                        <p:cTn id="43" dur="2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par>
                          <p:cTn id="53" fill="hold">
                            <p:stCondLst>
                              <p:cond delay="1000"/>
                            </p:stCondLst>
                            <p:childTnLst>
                              <p:par>
                                <p:cTn id="54" presetID="2" presetClass="entr" presetSubtype="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150" fill="hold"/>
                                        <p:tgtEl>
                                          <p:spTgt spid="28"/>
                                        </p:tgtEl>
                                        <p:attrNameLst>
                                          <p:attrName>ppt_x</p:attrName>
                                        </p:attrNameLst>
                                      </p:cBhvr>
                                      <p:tavLst>
                                        <p:tav tm="0">
                                          <p:val>
                                            <p:strVal val="1+#ppt_w/2"/>
                                          </p:val>
                                        </p:tav>
                                        <p:tav tm="100000">
                                          <p:val>
                                            <p:strVal val="#ppt_x"/>
                                          </p:val>
                                        </p:tav>
                                      </p:tavLst>
                                    </p:anim>
                                    <p:anim calcmode="lin" valueType="num">
                                      <p:cBhvr additive="base">
                                        <p:cTn id="57" dur="150" fill="hold"/>
                                        <p:tgtEl>
                                          <p:spTgt spid="28"/>
                                        </p:tgtEl>
                                        <p:attrNameLst>
                                          <p:attrName>ppt_y</p:attrName>
                                        </p:attrNameLst>
                                      </p:cBhvr>
                                      <p:tavLst>
                                        <p:tav tm="0">
                                          <p:val>
                                            <p:strVal val="1+#ppt_h/2"/>
                                          </p:val>
                                        </p:tav>
                                        <p:tav tm="100000">
                                          <p:val>
                                            <p:strVal val="#ppt_y"/>
                                          </p:val>
                                        </p:tav>
                                      </p:tavLst>
                                    </p:anim>
                                  </p:childTnLst>
                                </p:cTn>
                              </p:par>
                            </p:childTnLst>
                          </p:cTn>
                        </p:par>
                        <p:par>
                          <p:cTn id="58" fill="hold">
                            <p:stCondLst>
                              <p:cond delay="1150"/>
                            </p:stCondLst>
                            <p:childTnLst>
                              <p:par>
                                <p:cTn id="59" presetID="53" presetClass="entr" presetSubtype="16"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100" fill="hold"/>
                                        <p:tgtEl>
                                          <p:spTgt spid="29"/>
                                        </p:tgtEl>
                                        <p:attrNameLst>
                                          <p:attrName>ppt_w</p:attrName>
                                        </p:attrNameLst>
                                      </p:cBhvr>
                                      <p:tavLst>
                                        <p:tav tm="0">
                                          <p:val>
                                            <p:fltVal val="0"/>
                                          </p:val>
                                        </p:tav>
                                        <p:tav tm="100000">
                                          <p:val>
                                            <p:strVal val="#ppt_w"/>
                                          </p:val>
                                        </p:tav>
                                      </p:tavLst>
                                    </p:anim>
                                    <p:anim calcmode="lin" valueType="num">
                                      <p:cBhvr>
                                        <p:cTn id="62" dur="100" fill="hold"/>
                                        <p:tgtEl>
                                          <p:spTgt spid="29"/>
                                        </p:tgtEl>
                                        <p:attrNameLst>
                                          <p:attrName>ppt_h</p:attrName>
                                        </p:attrNameLst>
                                      </p:cBhvr>
                                      <p:tavLst>
                                        <p:tav tm="0">
                                          <p:val>
                                            <p:fltVal val="0"/>
                                          </p:val>
                                        </p:tav>
                                        <p:tav tm="100000">
                                          <p:val>
                                            <p:strVal val="#ppt_h"/>
                                          </p:val>
                                        </p:tav>
                                      </p:tavLst>
                                    </p:anim>
                                    <p:animEffect transition="in" filter="fade">
                                      <p:cBhvr>
                                        <p:cTn id="63" dur="1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利点</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4000" dirty="0" smtClean="0"/>
              <a:t>何度もやりなおせる</a:t>
            </a:r>
            <a:endParaRPr kumimoji="1" lang="en-US" altLang="ja-JP" sz="4000" dirty="0" smtClean="0"/>
          </a:p>
          <a:p>
            <a:endParaRPr lang="en-US" altLang="ja-JP" sz="4000" dirty="0"/>
          </a:p>
          <a:p>
            <a:endParaRPr kumimoji="1" lang="en-US" altLang="ja-JP" sz="4000" dirty="0" smtClean="0"/>
          </a:p>
          <a:p>
            <a:r>
              <a:rPr kumimoji="1" lang="ja-JP" altLang="en-US" sz="4000" dirty="0" smtClean="0"/>
              <a:t>類似アプリがない</a:t>
            </a:r>
            <a:endParaRPr kumimoji="1" lang="en-US" altLang="ja-JP" sz="4000" dirty="0" smtClean="0"/>
          </a:p>
        </p:txBody>
      </p:sp>
      <p:pic>
        <p:nvPicPr>
          <p:cNvPr id="7" name="図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5418" y="905903"/>
            <a:ext cx="2452576" cy="1894690"/>
          </a:xfrm>
          <a:prstGeom prst="rect">
            <a:avLst/>
          </a:prstGeom>
        </p:spPr>
      </p:pic>
      <p:grpSp>
        <p:nvGrpSpPr>
          <p:cNvPr id="10" name="グループ化 9"/>
          <p:cNvGrpSpPr/>
          <p:nvPr/>
        </p:nvGrpSpPr>
        <p:grpSpPr>
          <a:xfrm>
            <a:off x="6817634" y="2480835"/>
            <a:ext cx="4673021" cy="3712907"/>
            <a:chOff x="7368780" y="3000263"/>
            <a:chExt cx="4673021" cy="3712907"/>
          </a:xfrm>
        </p:grpSpPr>
        <p:pic>
          <p:nvPicPr>
            <p:cNvPr id="8" name="図 7"/>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368780" y="4298418"/>
              <a:ext cx="1295400" cy="1295400"/>
            </a:xfrm>
            <a:prstGeom prst="rect">
              <a:avLst/>
            </a:prstGeom>
          </p:spPr>
        </p:pic>
        <p:grpSp>
          <p:nvGrpSpPr>
            <p:cNvPr id="6" name="グループ化 5"/>
            <p:cNvGrpSpPr/>
            <p:nvPr/>
          </p:nvGrpSpPr>
          <p:grpSpPr>
            <a:xfrm>
              <a:off x="7368780" y="3000263"/>
              <a:ext cx="3711302" cy="3712907"/>
              <a:chOff x="748709" y="2334028"/>
              <a:chExt cx="3711302" cy="3712907"/>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r="33543"/>
              <a:stretch/>
            </p:blipFill>
            <p:spPr>
              <a:xfrm>
                <a:off x="748709" y="2334028"/>
                <a:ext cx="2717505" cy="371290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399" y="4001294"/>
                <a:ext cx="1808612" cy="1900237"/>
              </a:xfrm>
              <a:prstGeom prst="rect">
                <a:avLst/>
              </a:prstGeom>
            </p:spPr>
          </p:pic>
        </p:grpSp>
        <p:pic>
          <p:nvPicPr>
            <p:cNvPr id="9" name="図 8"/>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6014937">
              <a:off x="10746401" y="4019829"/>
              <a:ext cx="1295400" cy="1295400"/>
            </a:xfrm>
            <a:prstGeom prst="rect">
              <a:avLst/>
            </a:prstGeom>
          </p:spPr>
        </p:pic>
      </p:grpSp>
    </p:spTree>
    <p:extLst>
      <p:ext uri="{BB962C8B-B14F-4D97-AF65-F5344CB8AC3E}">
        <p14:creationId xmlns:p14="http://schemas.microsoft.com/office/powerpoint/2010/main" val="37586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8" presetClass="emph" presetSubtype="0" fill="hold" nodeType="afterEffect">
                                  <p:stCondLst>
                                    <p:cond delay="0"/>
                                  </p:stCondLst>
                                  <p:childTnLst>
                                    <p:animRot by="21600000">
                                      <p:cBhvr>
                                        <p:cTn id="14" dur="2000" fill="hold"/>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32" presetClass="emph" presetSubtype="0" fill="hold" nodeType="withEffect">
                                  <p:stCondLst>
                                    <p:cond delay="0"/>
                                  </p:stCondLst>
                                  <p:childTnLst>
                                    <p:animRot by="120000">
                                      <p:cBhvr>
                                        <p:cTn id="25" dur="75" fill="hold">
                                          <p:stCondLst>
                                            <p:cond delay="0"/>
                                          </p:stCondLst>
                                        </p:cTn>
                                        <p:tgtEl>
                                          <p:spTgt spid="10"/>
                                        </p:tgtEl>
                                        <p:attrNameLst>
                                          <p:attrName>r</p:attrName>
                                        </p:attrNameLst>
                                      </p:cBhvr>
                                    </p:animRot>
                                    <p:animRot by="-240000">
                                      <p:cBhvr>
                                        <p:cTn id="26" dur="150" fill="hold">
                                          <p:stCondLst>
                                            <p:cond delay="150"/>
                                          </p:stCondLst>
                                        </p:cTn>
                                        <p:tgtEl>
                                          <p:spTgt spid="10"/>
                                        </p:tgtEl>
                                        <p:attrNameLst>
                                          <p:attrName>r</p:attrName>
                                        </p:attrNameLst>
                                      </p:cBhvr>
                                    </p:animRot>
                                    <p:animRot by="240000">
                                      <p:cBhvr>
                                        <p:cTn id="27" dur="150" fill="hold">
                                          <p:stCondLst>
                                            <p:cond delay="300"/>
                                          </p:stCondLst>
                                        </p:cTn>
                                        <p:tgtEl>
                                          <p:spTgt spid="10"/>
                                        </p:tgtEl>
                                        <p:attrNameLst>
                                          <p:attrName>r</p:attrName>
                                        </p:attrNameLst>
                                      </p:cBhvr>
                                    </p:animRot>
                                    <p:animRot by="-240000">
                                      <p:cBhvr>
                                        <p:cTn id="28" dur="150" fill="hold">
                                          <p:stCondLst>
                                            <p:cond delay="450"/>
                                          </p:stCondLst>
                                        </p:cTn>
                                        <p:tgtEl>
                                          <p:spTgt spid="10"/>
                                        </p:tgtEl>
                                        <p:attrNameLst>
                                          <p:attrName>r</p:attrName>
                                        </p:attrNameLst>
                                      </p:cBhvr>
                                    </p:animRot>
                                    <p:animRot by="120000">
                                      <p:cBhvr>
                                        <p:cTn id="29" dur="150" fill="hold">
                                          <p:stCondLst>
                                            <p:cond delay="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正方形/長方形 5"/>
          <p:cNvSpPr/>
          <p:nvPr/>
        </p:nvSpPr>
        <p:spPr>
          <a:xfrm>
            <a:off x="4233952" y="1831370"/>
            <a:ext cx="3724096" cy="2215991"/>
          </a:xfrm>
          <a:prstGeom prst="rect">
            <a:avLst/>
          </a:prstGeom>
        </p:spPr>
        <p:txBody>
          <a:bodyPr wrap="none">
            <a:spAutoFit/>
          </a:bodyPr>
          <a:lstStyle/>
          <a:p>
            <a:pPr algn="ctr"/>
            <a:r>
              <a:rPr lang="ja-JP" altLang="en-US" sz="13800" dirty="0" smtClean="0">
                <a:ln w="38100">
                  <a:solidFill>
                    <a:srgbClr val="00B050"/>
                  </a:solidFill>
                </a:ln>
                <a:solidFill>
                  <a:srgbClr val="FFC000"/>
                </a:solidFill>
                <a:effectLst>
                  <a:outerShdw blurRad="75057" dist="38100" dir="5400000" sy="-20000" rotWithShape="0">
                    <a:prstClr val="black">
                      <a:alpha val="25000"/>
                    </a:prstClr>
                  </a:outerShdw>
                </a:effectLst>
                <a:latin typeface="HGP創英ﾌﾟﾚｾﾞﾝｽEB" panose="02020800000000000000" pitchFamily="18" charset="-128"/>
                <a:ea typeface="HGP創英ﾌﾟﾚｾﾞﾝｽEB" panose="02020800000000000000" pitchFamily="18" charset="-128"/>
              </a:rPr>
              <a:t>未来</a:t>
            </a:r>
            <a:endParaRPr lang="ja-JP" altLang="en-US" sz="13800" dirty="0">
              <a:ln w="38100">
                <a:solidFill>
                  <a:srgbClr val="00B050"/>
                </a:solidFill>
              </a:ln>
              <a:solidFill>
                <a:srgbClr val="FFC000"/>
              </a:solidFill>
              <a:effectLst>
                <a:outerShdw blurRad="75057" dist="38100" dir="5400000" sy="-20000" rotWithShape="0">
                  <a:prstClr val="black">
                    <a:alpha val="25000"/>
                  </a:prstClr>
                </a:outerShdw>
              </a:effectLst>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229949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2620" y="2068575"/>
            <a:ext cx="9404723" cy="1400530"/>
          </a:xfrm>
        </p:spPr>
        <p:txBody>
          <a:bodyPr/>
          <a:lstStyle/>
          <a:p>
            <a:pPr algn="dist"/>
            <a:r>
              <a:rPr kumimoji="1" lang="ja-JP" altLang="en-US" sz="9600" b="1" dirty="0" smtClean="0"/>
              <a:t>質疑応答</a:t>
            </a:r>
            <a:endParaRPr kumimoji="1" lang="ja-JP" altLang="en-US" sz="9600" b="1" dirty="0"/>
          </a:p>
        </p:txBody>
      </p:sp>
    </p:spTree>
    <p:extLst>
      <p:ext uri="{BB962C8B-B14F-4D97-AF65-F5344CB8AC3E}">
        <p14:creationId xmlns:p14="http://schemas.microsoft.com/office/powerpoint/2010/main" val="3053657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04562" y="2666695"/>
            <a:ext cx="8946541" cy="878172"/>
          </a:xfrm>
        </p:spPr>
        <p:txBody>
          <a:bodyPr>
            <a:normAutofit/>
          </a:bodyPr>
          <a:lstStyle/>
          <a:p>
            <a:pPr marL="0" indent="0" algn="ctr">
              <a:buNone/>
            </a:pPr>
            <a:r>
              <a:rPr kumimoji="1" lang="ja-JP" altLang="en-US" sz="4400" b="1" dirty="0" smtClean="0"/>
              <a:t>ご清聴ありがとうございました</a:t>
            </a:r>
            <a:endParaRPr kumimoji="1" lang="ja-JP" altLang="en-US" sz="4400" b="1" dirty="0"/>
          </a:p>
        </p:txBody>
      </p:sp>
    </p:spTree>
    <p:extLst>
      <p:ext uri="{BB962C8B-B14F-4D97-AF65-F5344CB8AC3E}">
        <p14:creationId xmlns:p14="http://schemas.microsoft.com/office/powerpoint/2010/main" val="2287137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pPr>
              <a:buFont typeface="Wingdings" panose="05000000000000000000" pitchFamily="2" charset="2"/>
              <a:buChar char="Ø"/>
            </a:pPr>
            <a:r>
              <a:rPr kumimoji="1" lang="ja-JP" altLang="en-US" sz="8800" b="1" dirty="0" smtClean="0"/>
              <a:t>概要</a:t>
            </a:r>
            <a:r>
              <a:rPr lang="ja-JP" altLang="en-US" sz="8800" b="1" dirty="0" smtClean="0"/>
              <a:t>と背景</a:t>
            </a:r>
            <a:endParaRPr lang="en-US" altLang="ja-JP" sz="8800" b="1" dirty="0" smtClean="0"/>
          </a:p>
          <a:p>
            <a:pPr>
              <a:buFont typeface="Wingdings" panose="05000000000000000000" pitchFamily="2" charset="2"/>
              <a:buChar char="Ø"/>
            </a:pPr>
            <a:r>
              <a:rPr lang="ja-JP" altLang="en-US" sz="8800" b="1" dirty="0">
                <a:solidFill>
                  <a:schemeClr val="bg1"/>
                </a:solidFill>
              </a:rPr>
              <a:t>利点</a:t>
            </a:r>
            <a:r>
              <a:rPr lang="ja-JP" altLang="en-US" sz="8800" b="1" dirty="0" smtClean="0">
                <a:solidFill>
                  <a:schemeClr val="bg1"/>
                </a:solidFill>
              </a:rPr>
              <a:t>と</a:t>
            </a:r>
            <a:r>
              <a:rPr lang="ja-JP" altLang="en-US" sz="8800" b="1" dirty="0">
                <a:solidFill>
                  <a:schemeClr val="bg1"/>
                </a:solidFill>
              </a:rPr>
              <a:t>効果</a:t>
            </a:r>
            <a:endParaRPr lang="en-US" altLang="ja-JP" sz="8800" b="1" dirty="0" smtClean="0">
              <a:solidFill>
                <a:schemeClr val="bg1"/>
              </a:solidFill>
            </a:endParaRPr>
          </a:p>
        </p:txBody>
      </p:sp>
    </p:spTree>
    <p:extLst>
      <p:ext uri="{BB962C8B-B14F-4D97-AF65-F5344CB8AC3E}">
        <p14:creationId xmlns:p14="http://schemas.microsoft.com/office/powerpoint/2010/main" val="2854804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66358" y="2153127"/>
            <a:ext cx="8946541" cy="4195481"/>
          </a:xfrm>
        </p:spPr>
        <p:txBody>
          <a:bodyPr>
            <a:normAutofit/>
          </a:bodyPr>
          <a:lstStyle/>
          <a:p>
            <a:pPr marL="0" indent="0" algn="ctr">
              <a:buNone/>
            </a:pPr>
            <a:r>
              <a:rPr lang="ja-JP" altLang="en-US" sz="6600" b="1" dirty="0" smtClean="0"/>
              <a:t>テーマ：働き方改革</a:t>
            </a:r>
            <a:endParaRPr kumimoji="1" lang="ja-JP" altLang="en-US" sz="6600" b="1" dirty="0"/>
          </a:p>
        </p:txBody>
      </p:sp>
    </p:spTree>
    <p:extLst>
      <p:ext uri="{BB962C8B-B14F-4D97-AF65-F5344CB8AC3E}">
        <p14:creationId xmlns:p14="http://schemas.microsoft.com/office/powerpoint/2010/main" val="40787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17267"/>
          </a:xfrm>
          <a:prstGeom prst="rect">
            <a:avLst/>
          </a:prstGeom>
        </p:spPr>
      </p:pic>
      <p:sp>
        <p:nvSpPr>
          <p:cNvPr id="3" name="コンテンツ プレースホルダー 2"/>
          <p:cNvSpPr>
            <a:spLocks noGrp="1"/>
          </p:cNvSpPr>
          <p:nvPr>
            <p:ph idx="1"/>
          </p:nvPr>
        </p:nvSpPr>
        <p:spPr>
          <a:xfrm>
            <a:off x="974341" y="2078318"/>
            <a:ext cx="10783888" cy="4195481"/>
          </a:xfrm>
          <a:ln>
            <a:noFill/>
          </a:ln>
        </p:spPr>
        <p:txBody>
          <a:bodyPr>
            <a:normAutofit/>
          </a:bodyPr>
          <a:lstStyle/>
          <a:p>
            <a:pPr marL="0" indent="0" algn="ctr">
              <a:buNone/>
            </a:pPr>
            <a:endParaRPr lang="en-US" altLang="ja-JP" sz="5400" dirty="0">
              <a:ln w="19050">
                <a:solidFill>
                  <a:srgbClr val="FF0000"/>
                </a:solidFill>
              </a:ln>
              <a:solidFill>
                <a:srgbClr val="FFFF00"/>
              </a:solidFill>
            </a:endParaRPr>
          </a:p>
          <a:p>
            <a:pPr marL="0" indent="0" algn="ctr">
              <a:buNone/>
            </a:pPr>
            <a:r>
              <a:rPr kumimoji="1" lang="ja-JP" altLang="en-US" sz="5400" dirty="0" smtClean="0">
                <a:ln w="19050">
                  <a:solidFill>
                    <a:srgbClr val="FF0000"/>
                  </a:solidFill>
                </a:ln>
                <a:solidFill>
                  <a:srgbClr val="FFFF00"/>
                </a:solidFill>
              </a:rPr>
              <a:t>万人が活躍できる社会</a:t>
            </a:r>
            <a:endParaRPr kumimoji="1" lang="ja-JP" altLang="en-US" sz="5400" dirty="0">
              <a:ln w="19050">
                <a:solidFill>
                  <a:srgbClr val="FF0000"/>
                </a:solidFill>
              </a:ln>
              <a:solidFill>
                <a:srgbClr val="FFFF00"/>
              </a:solidFill>
            </a:endParaRPr>
          </a:p>
        </p:txBody>
      </p:sp>
    </p:spTree>
    <p:extLst>
      <p:ext uri="{BB962C8B-B14F-4D97-AF65-F5344CB8AC3E}">
        <p14:creationId xmlns:p14="http://schemas.microsoft.com/office/powerpoint/2010/main" val="28873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p:cNvGrpSpPr/>
          <p:nvPr/>
        </p:nvGrpSpPr>
        <p:grpSpPr>
          <a:xfrm>
            <a:off x="2741348" y="1505664"/>
            <a:ext cx="7317052" cy="5061527"/>
            <a:chOff x="1618044" y="385129"/>
            <a:chExt cx="9604065" cy="6150228"/>
          </a:xfrm>
        </p:grpSpPr>
        <p:pic>
          <p:nvPicPr>
            <p:cNvPr id="37" name="図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9706">
              <a:off x="7240064" y="389438"/>
              <a:ext cx="1872632" cy="961905"/>
            </a:xfrm>
            <a:prstGeom prst="rect">
              <a:avLst/>
            </a:prstGeom>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4778" y="385129"/>
              <a:ext cx="1205485" cy="1120775"/>
            </a:xfrm>
            <a:prstGeom prst="rect">
              <a:avLst/>
            </a:prstGeom>
          </p:spPr>
        </p:pic>
        <p:pic>
          <p:nvPicPr>
            <p:cNvPr id="26" name="図 2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069" t="27150" r="8121" b="23562"/>
            <a:stretch/>
          </p:blipFill>
          <p:spPr>
            <a:xfrm>
              <a:off x="6934649" y="5193186"/>
              <a:ext cx="2263851" cy="1315641"/>
            </a:xfrm>
            <a:prstGeom prst="rect">
              <a:avLst/>
            </a:prstGeom>
          </p:spPr>
        </p:pic>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l="28268" t="3839" r="28131" b="8484"/>
            <a:stretch/>
          </p:blipFill>
          <p:spPr>
            <a:xfrm>
              <a:off x="1618044" y="1613904"/>
              <a:ext cx="1117476" cy="1724930"/>
            </a:xfrm>
            <a:prstGeom prst="rect">
              <a:avLst/>
            </a:prstGeom>
          </p:spPr>
        </p:pic>
        <p:grpSp>
          <p:nvGrpSpPr>
            <p:cNvPr id="28" name="グループ化 27"/>
            <p:cNvGrpSpPr/>
            <p:nvPr/>
          </p:nvGrpSpPr>
          <p:grpSpPr>
            <a:xfrm>
              <a:off x="4940263" y="2325570"/>
              <a:ext cx="2910512" cy="1904206"/>
              <a:chOff x="4102100" y="546099"/>
              <a:chExt cx="5041900" cy="3213101"/>
            </a:xfrm>
          </p:grpSpPr>
          <p:pic>
            <p:nvPicPr>
              <p:cNvPr id="42" name="図 41"/>
              <p:cNvPicPr>
                <a:picLocks noChangeAspect="1"/>
              </p:cNvPicPr>
              <p:nvPr/>
            </p:nvPicPr>
            <p:blipFill rotWithShape="1">
              <a:blip r:embed="rId7">
                <a:extLst>
                  <a:ext uri="{28A0092B-C50C-407E-A947-70E740481C1C}">
                    <a14:useLocalDpi xmlns:a14="http://schemas.microsoft.com/office/drawing/2010/main" val="0"/>
                  </a:ext>
                </a:extLst>
              </a:blip>
              <a:srcRect l="3989" t="21036" r="5269" b="21135"/>
              <a:stretch/>
            </p:blipFill>
            <p:spPr>
              <a:xfrm>
                <a:off x="4102100" y="546099"/>
                <a:ext cx="5041900" cy="3213101"/>
              </a:xfrm>
              <a:prstGeom prst="rect">
                <a:avLst/>
              </a:prstGeom>
            </p:spPr>
          </p:pic>
          <p:sp>
            <p:nvSpPr>
              <p:cNvPr id="43" name="テキスト ボックス 42"/>
              <p:cNvSpPr txBox="1"/>
              <p:nvPr/>
            </p:nvSpPr>
            <p:spPr>
              <a:xfrm>
                <a:off x="4547645" y="1470280"/>
                <a:ext cx="4015952" cy="1893116"/>
              </a:xfrm>
              <a:prstGeom prst="rect">
                <a:avLst/>
              </a:prstGeom>
              <a:noFill/>
            </p:spPr>
            <p:txBody>
              <a:bodyPr wrap="square" rtlCol="0">
                <a:spAutoFit/>
              </a:bodyPr>
              <a:lstStyle/>
              <a:p>
                <a:pPr algn="ctr"/>
                <a:r>
                  <a:rPr kumimoji="1" lang="en-US" altLang="ja-JP" sz="5400" b="1" dirty="0" smtClean="0"/>
                  <a:t>IoT</a:t>
                </a:r>
                <a:endParaRPr kumimoji="1" lang="ja-JP" altLang="en-US" sz="5400" b="1" dirty="0"/>
              </a:p>
            </p:txBody>
          </p:sp>
        </p:grpSp>
        <p:pic>
          <p:nvPicPr>
            <p:cNvPr id="29" name="図 2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18006183">
              <a:off x="6851152" y="1780554"/>
              <a:ext cx="1435099" cy="444500"/>
            </a:xfrm>
            <a:prstGeom prst="rect">
              <a:avLst/>
            </a:prstGeom>
          </p:spPr>
        </p:pic>
        <p:pic>
          <p:nvPicPr>
            <p:cNvPr id="30" name="図 29"/>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3299784">
              <a:off x="4302919" y="1870589"/>
              <a:ext cx="1435100" cy="444500"/>
            </a:xfrm>
            <a:prstGeom prst="rect">
              <a:avLst/>
            </a:prstGeom>
          </p:spPr>
        </p:pic>
        <p:pic>
          <p:nvPicPr>
            <p:cNvPr id="31" name="図 30"/>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20599730">
              <a:off x="7915858" y="2637027"/>
              <a:ext cx="1857331" cy="575280"/>
            </a:xfrm>
            <a:prstGeom prst="rect">
              <a:avLst/>
            </a:prstGeom>
          </p:spPr>
        </p:pic>
        <p:pic>
          <p:nvPicPr>
            <p:cNvPr id="32" name="図 3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1053825">
              <a:off x="7751212" y="3966493"/>
              <a:ext cx="1435100" cy="444500"/>
            </a:xfrm>
            <a:prstGeom prst="rect">
              <a:avLst/>
            </a:prstGeom>
          </p:spPr>
        </p:pic>
        <p:pic>
          <p:nvPicPr>
            <p:cNvPr id="33" name="図 32"/>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966086">
              <a:off x="3109068" y="2765332"/>
              <a:ext cx="1740153" cy="538985"/>
            </a:xfrm>
            <a:prstGeom prst="rect">
              <a:avLst/>
            </a:prstGeom>
          </p:spPr>
        </p:pic>
        <p:pic>
          <p:nvPicPr>
            <p:cNvPr id="34" name="図 33"/>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20321358">
              <a:off x="3142534" y="3962208"/>
              <a:ext cx="1837341" cy="569088"/>
            </a:xfrm>
            <a:prstGeom prst="rect">
              <a:avLst/>
            </a:prstGeom>
          </p:spPr>
        </p:pic>
        <p:pic>
          <p:nvPicPr>
            <p:cNvPr id="35" name="図 34"/>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18006183">
              <a:off x="4661905" y="4408497"/>
              <a:ext cx="1022724" cy="563422"/>
            </a:xfrm>
            <a:prstGeom prst="rect">
              <a:avLst/>
            </a:prstGeom>
          </p:spPr>
        </p:pic>
        <p:pic>
          <p:nvPicPr>
            <p:cNvPr id="36" name="図 35"/>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7334" t="1422" r="17552" b="87465"/>
            <a:stretch/>
          </p:blipFill>
          <p:spPr>
            <a:xfrm rot="3611850">
              <a:off x="6668989" y="4571689"/>
              <a:ext cx="1163232" cy="360293"/>
            </a:xfrm>
            <a:prstGeom prst="rect">
              <a:avLst/>
            </a:prstGeom>
          </p:spPr>
        </p:pic>
        <p:pic>
          <p:nvPicPr>
            <p:cNvPr id="38" name="図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2839" y="1831479"/>
              <a:ext cx="975892" cy="1546925"/>
            </a:xfrm>
            <a:prstGeom prst="rect">
              <a:avLst/>
            </a:prstGeom>
          </p:spPr>
        </p:pic>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6396" y="3952387"/>
              <a:ext cx="2015713" cy="1627924"/>
            </a:xfrm>
            <a:prstGeom prst="rect">
              <a:avLst/>
            </a:prstGeom>
          </p:spPr>
        </p:pic>
        <p:pic>
          <p:nvPicPr>
            <p:cNvPr id="40" name="図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1407" y="5205570"/>
              <a:ext cx="1312225" cy="1329787"/>
            </a:xfrm>
            <a:prstGeom prst="rect">
              <a:avLst/>
            </a:prstGeom>
          </p:spPr>
        </p:pic>
        <p:pic>
          <p:nvPicPr>
            <p:cNvPr id="41" name="図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8783" y="3803203"/>
              <a:ext cx="814732" cy="1627924"/>
            </a:xfrm>
            <a:prstGeom prst="rect">
              <a:avLst/>
            </a:prstGeom>
          </p:spPr>
        </p:pic>
      </p:grpSp>
      <p:sp>
        <p:nvSpPr>
          <p:cNvPr id="3" name="コンテンツ プレースホルダー 2"/>
          <p:cNvSpPr>
            <a:spLocks noGrp="1"/>
          </p:cNvSpPr>
          <p:nvPr>
            <p:ph idx="1"/>
          </p:nvPr>
        </p:nvSpPr>
        <p:spPr>
          <a:xfrm>
            <a:off x="1837933" y="523940"/>
            <a:ext cx="8946541" cy="1260020"/>
          </a:xfrm>
        </p:spPr>
        <p:txBody>
          <a:bodyPr>
            <a:normAutofit fontScale="92500" lnSpcReduction="10000"/>
          </a:bodyPr>
          <a:lstStyle/>
          <a:p>
            <a:pPr marL="0" indent="0" algn="ctr">
              <a:buNone/>
            </a:pPr>
            <a:r>
              <a:rPr kumimoji="1" lang="ja-JP" altLang="en-US" sz="8800" b="1" dirty="0" smtClean="0"/>
              <a:t>スマホ対応</a:t>
            </a:r>
            <a:endParaRPr kumimoji="1" lang="ja-JP" altLang="en-US" sz="8800" b="1" dirty="0"/>
          </a:p>
        </p:txBody>
      </p:sp>
      <p:sp>
        <p:nvSpPr>
          <p:cNvPr id="45" name="正方形/長方形 44"/>
          <p:cNvSpPr/>
          <p:nvPr/>
        </p:nvSpPr>
        <p:spPr>
          <a:xfrm>
            <a:off x="2601363" y="4175019"/>
            <a:ext cx="1163946" cy="1606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上矢印 50"/>
          <p:cNvSpPr/>
          <p:nvPr/>
        </p:nvSpPr>
        <p:spPr>
          <a:xfrm rot="3756640">
            <a:off x="1557951" y="4913725"/>
            <a:ext cx="526347" cy="11426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27651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par>
                          <p:cTn id="19" fill="hold">
                            <p:stCondLst>
                              <p:cond delay="1500"/>
                            </p:stCondLst>
                            <p:childTnLst>
                              <p:par>
                                <p:cTn id="20" presetID="26" presetClass="emph" presetSubtype="0" repeatCount="2000" fill="hold" grpId="1" nodeType="afterEffect">
                                  <p:stCondLst>
                                    <p:cond delay="0"/>
                                  </p:stCondLst>
                                  <p:childTnLst>
                                    <p:animEffect transition="out" filter="fade">
                                      <p:cBhvr>
                                        <p:cTn id="21" dur="500" tmFilter="0, 0; .2, .5; .8, .5; 1, 0"/>
                                        <p:tgtEl>
                                          <p:spTgt spid="45"/>
                                        </p:tgtEl>
                                      </p:cBhvr>
                                    </p:animEffect>
                                    <p:animScale>
                                      <p:cBhvr>
                                        <p:cTn id="22" dur="250" autoRev="1" fill="hold"/>
                                        <p:tgtEl>
                                          <p:spTgt spid="45"/>
                                        </p:tgtEl>
                                      </p:cBhvr>
                                      <p:by x="105000" y="105000"/>
                                    </p:animScale>
                                  </p:childTnLst>
                                </p:cTn>
                              </p:par>
                              <p:par>
                                <p:cTn id="23" presetID="32" presetClass="emph" presetSubtype="0" fill="hold" grpId="0" nodeType="withEffect">
                                  <p:stCondLst>
                                    <p:cond delay="0"/>
                                  </p:stCondLst>
                                  <p:childTnLst>
                                    <p:animRot by="120000">
                                      <p:cBhvr>
                                        <p:cTn id="24" dur="100" fill="hold">
                                          <p:stCondLst>
                                            <p:cond delay="0"/>
                                          </p:stCondLst>
                                        </p:cTn>
                                        <p:tgtEl>
                                          <p:spTgt spid="51"/>
                                        </p:tgtEl>
                                        <p:attrNameLst>
                                          <p:attrName>r</p:attrName>
                                        </p:attrNameLst>
                                      </p:cBhvr>
                                    </p:animRot>
                                    <p:animRot by="-240000">
                                      <p:cBhvr>
                                        <p:cTn id="25" dur="200" fill="hold">
                                          <p:stCondLst>
                                            <p:cond delay="200"/>
                                          </p:stCondLst>
                                        </p:cTn>
                                        <p:tgtEl>
                                          <p:spTgt spid="51"/>
                                        </p:tgtEl>
                                        <p:attrNameLst>
                                          <p:attrName>r</p:attrName>
                                        </p:attrNameLst>
                                      </p:cBhvr>
                                    </p:animRot>
                                    <p:animRot by="240000">
                                      <p:cBhvr>
                                        <p:cTn id="26" dur="200" fill="hold">
                                          <p:stCondLst>
                                            <p:cond delay="400"/>
                                          </p:stCondLst>
                                        </p:cTn>
                                        <p:tgtEl>
                                          <p:spTgt spid="51"/>
                                        </p:tgtEl>
                                        <p:attrNameLst>
                                          <p:attrName>r</p:attrName>
                                        </p:attrNameLst>
                                      </p:cBhvr>
                                    </p:animRot>
                                    <p:animRot by="-240000">
                                      <p:cBhvr>
                                        <p:cTn id="27" dur="200" fill="hold">
                                          <p:stCondLst>
                                            <p:cond delay="600"/>
                                          </p:stCondLst>
                                        </p:cTn>
                                        <p:tgtEl>
                                          <p:spTgt spid="51"/>
                                        </p:tgtEl>
                                        <p:attrNameLst>
                                          <p:attrName>r</p:attrName>
                                        </p:attrNameLst>
                                      </p:cBhvr>
                                    </p:animRot>
                                    <p:animRot by="120000">
                                      <p:cBhvr>
                                        <p:cTn id="28"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51" grpId="0" animBg="1"/>
      <p:bldP spid="51"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アプリの概要</a:t>
            </a:r>
            <a:endParaRPr kumimoji="1" lang="ja-JP" altLang="en-US" dirty="0"/>
          </a:p>
        </p:txBody>
      </p:sp>
      <p:sp>
        <p:nvSpPr>
          <p:cNvPr id="3" name="コンテンツ プレースホルダー 2"/>
          <p:cNvSpPr>
            <a:spLocks noGrp="1"/>
          </p:cNvSpPr>
          <p:nvPr>
            <p:ph idx="1"/>
          </p:nvPr>
        </p:nvSpPr>
        <p:spPr>
          <a:xfrm>
            <a:off x="838200" y="1825625"/>
            <a:ext cx="10515600" cy="2418571"/>
          </a:xfrm>
        </p:spPr>
        <p:txBody>
          <a:bodyPr>
            <a:noAutofit/>
          </a:bodyPr>
          <a:lstStyle/>
          <a:p>
            <a:r>
              <a:rPr lang="ja-JP" altLang="en-US" sz="4000" dirty="0" smtClean="0"/>
              <a:t>操作方法を体験</a:t>
            </a:r>
            <a:endParaRPr lang="en-US" altLang="ja-JP" sz="4000" dirty="0" smtClean="0"/>
          </a:p>
          <a:p>
            <a:endParaRPr lang="en-US" altLang="ja-JP" sz="4000" dirty="0" smtClean="0"/>
          </a:p>
          <a:p>
            <a:r>
              <a:rPr lang="ja-JP" altLang="en-US" sz="4000" dirty="0" smtClean="0"/>
              <a:t>ネットの利用方法を学ぶ</a:t>
            </a:r>
            <a:endParaRPr lang="en-US" altLang="ja-JP" sz="4000" dirty="0" smtClean="0"/>
          </a:p>
          <a:p>
            <a:endParaRPr lang="en-US" altLang="ja-JP" sz="4000" dirty="0" smtClean="0"/>
          </a:p>
          <a:p>
            <a:r>
              <a:rPr lang="ja-JP" altLang="en-US" sz="4000" dirty="0" smtClean="0"/>
              <a:t>ネットでの脅威を学ぶ</a:t>
            </a:r>
            <a:endParaRPr lang="en-US" altLang="ja-JP" sz="4000"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516" y="921415"/>
            <a:ext cx="960073" cy="167348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918502">
            <a:off x="8906516" y="1844744"/>
            <a:ext cx="686346" cy="677004"/>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918502">
            <a:off x="8906517" y="1852661"/>
            <a:ext cx="686346" cy="677004"/>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4681" y="2117390"/>
            <a:ext cx="1963271" cy="2882490"/>
          </a:xfrm>
          <a:prstGeom prst="rect">
            <a:avLst/>
          </a:prstGeom>
        </p:spPr>
      </p:pic>
      <p:grpSp>
        <p:nvGrpSpPr>
          <p:cNvPr id="6" name="グループ化 5"/>
          <p:cNvGrpSpPr/>
          <p:nvPr/>
        </p:nvGrpSpPr>
        <p:grpSpPr>
          <a:xfrm>
            <a:off x="6997083" y="4085480"/>
            <a:ext cx="1554816" cy="2017608"/>
            <a:chOff x="6997083" y="4085480"/>
            <a:chExt cx="1554816" cy="2017608"/>
          </a:xfrm>
        </p:grpSpPr>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7083" y="4085480"/>
              <a:ext cx="1116418" cy="2017608"/>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378344">
              <a:off x="7610306" y="5176574"/>
              <a:ext cx="941593" cy="672156"/>
            </a:xfrm>
            <a:prstGeom prst="rect">
              <a:avLst/>
            </a:prstGeom>
          </p:spPr>
        </p:pic>
      </p:gr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436402">
            <a:off x="8266645" y="5046159"/>
            <a:ext cx="495585" cy="449944"/>
          </a:xfrm>
          <a:prstGeom prst="rect">
            <a:avLst/>
          </a:prstGeom>
        </p:spPr>
      </p:pic>
    </p:spTree>
    <p:extLst>
      <p:ext uri="{BB962C8B-B14F-4D97-AF65-F5344CB8AC3E}">
        <p14:creationId xmlns:p14="http://schemas.microsoft.com/office/powerpoint/2010/main" val="3884013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3.75E-6 2.96296E-6 L -0.00026 -0.09074 " pathEditMode="relative" rAng="0" ptsTypes="AA">
                                      <p:cBhvr>
                                        <p:cTn id="18" dur="750" fill="hold"/>
                                        <p:tgtEl>
                                          <p:spTgt spid="5"/>
                                        </p:tgtEl>
                                        <p:attrNameLst>
                                          <p:attrName>ppt_x</p:attrName>
                                          <p:attrName>ppt_y</p:attrName>
                                        </p:attrNameLst>
                                      </p:cBhvr>
                                      <p:rCtr x="-13" y="-4537"/>
                                    </p:animMotion>
                                  </p:childTnLst>
                                </p:cTn>
                              </p:par>
                            </p:childTnLst>
                          </p:cTn>
                        </p:par>
                        <p:par>
                          <p:cTn id="19" fill="hold">
                            <p:stCondLst>
                              <p:cond delay="2250"/>
                            </p:stCondLst>
                            <p:childTnLst>
                              <p:par>
                                <p:cTn id="20" presetID="10" presetClass="exit" presetSubtype="0" fill="hold" nodeType="after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250"/>
                            </p:stCondLst>
                            <p:childTnLst>
                              <p:par>
                                <p:cTn id="28" presetID="42" presetClass="path" presetSubtype="0" accel="50000" decel="50000" fill="remove" nodeType="afterEffect">
                                  <p:stCondLst>
                                    <p:cond delay="0"/>
                                  </p:stCondLst>
                                  <p:childTnLst>
                                    <p:animMotion origin="layout" path="M -3.75E-6 -4.44444E-6 L -0.00026 -0.09074 " pathEditMode="relative" rAng="0" ptsTypes="AA">
                                      <p:cBhvr>
                                        <p:cTn id="29" dur="750" fill="hold"/>
                                        <p:tgtEl>
                                          <p:spTgt spid="8"/>
                                        </p:tgtEl>
                                        <p:attrNameLst>
                                          <p:attrName>ppt_x</p:attrName>
                                          <p:attrName>ppt_y</p:attrName>
                                        </p:attrNameLst>
                                      </p:cBhvr>
                                      <p:rCtr x="-13" y="-4537"/>
                                    </p:animMotion>
                                  </p:childTnLst>
                                </p:cTn>
                              </p:par>
                            </p:childTnLst>
                          </p:cTn>
                        </p:par>
                        <p:par>
                          <p:cTn id="30" fill="hold">
                            <p:stCondLst>
                              <p:cond delay="4000"/>
                            </p:stCondLst>
                            <p:childTnLst>
                              <p:par>
                                <p:cTn id="31" presetID="10" presetClass="exit" presetSubtype="0" fill="hold" nodeType="afterEffect">
                                  <p:stCondLst>
                                    <p:cond delay="0"/>
                                  </p:stCondLst>
                                  <p:childTnLst>
                                    <p:animEffect transition="out" filter="fade">
                                      <p:cBhvr>
                                        <p:cTn id="32" dur="10"/>
                                        <p:tgtEl>
                                          <p:spTgt spid="8"/>
                                        </p:tgtEl>
                                      </p:cBhvr>
                                    </p:animEffect>
                                    <p:set>
                                      <p:cBhvr>
                                        <p:cTn id="33" dur="1" fill="hold">
                                          <p:stCondLst>
                                            <p:cond delay="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1000"/>
                            </p:stCondLst>
                            <p:childTnLst>
                              <p:par>
                                <p:cTn id="44" presetID="32" presetClass="emph" presetSubtype="0" fill="hold" nodeType="afterEffect">
                                  <p:stCondLst>
                                    <p:cond delay="0"/>
                                  </p:stCondLst>
                                  <p:childTnLst>
                                    <p:animRot by="120000">
                                      <p:cBhvr>
                                        <p:cTn id="45" dur="100" fill="hold">
                                          <p:stCondLst>
                                            <p:cond delay="0"/>
                                          </p:stCondLst>
                                        </p:cTn>
                                        <p:tgtEl>
                                          <p:spTgt spid="10"/>
                                        </p:tgtEl>
                                        <p:attrNameLst>
                                          <p:attrName>r</p:attrName>
                                        </p:attrNameLst>
                                      </p:cBhvr>
                                    </p:animRot>
                                    <p:animRot by="-240000">
                                      <p:cBhvr>
                                        <p:cTn id="46" dur="200" fill="hold">
                                          <p:stCondLst>
                                            <p:cond delay="200"/>
                                          </p:stCondLst>
                                        </p:cTn>
                                        <p:tgtEl>
                                          <p:spTgt spid="10"/>
                                        </p:tgtEl>
                                        <p:attrNameLst>
                                          <p:attrName>r</p:attrName>
                                        </p:attrNameLst>
                                      </p:cBhvr>
                                    </p:animRot>
                                    <p:animRot by="240000">
                                      <p:cBhvr>
                                        <p:cTn id="47" dur="200" fill="hold">
                                          <p:stCondLst>
                                            <p:cond delay="400"/>
                                          </p:stCondLst>
                                        </p:cTn>
                                        <p:tgtEl>
                                          <p:spTgt spid="10"/>
                                        </p:tgtEl>
                                        <p:attrNameLst>
                                          <p:attrName>r</p:attrName>
                                        </p:attrNameLst>
                                      </p:cBhvr>
                                    </p:animRot>
                                    <p:animRot by="-240000">
                                      <p:cBhvr>
                                        <p:cTn id="48" dur="200" fill="hold">
                                          <p:stCondLst>
                                            <p:cond delay="600"/>
                                          </p:stCondLst>
                                        </p:cTn>
                                        <p:tgtEl>
                                          <p:spTgt spid="10"/>
                                        </p:tgtEl>
                                        <p:attrNameLst>
                                          <p:attrName>r</p:attrName>
                                        </p:attrNameLst>
                                      </p:cBhvr>
                                    </p:animRot>
                                    <p:animRot by="120000">
                                      <p:cBhvr>
                                        <p:cTn id="49" dur="200" fill="hold">
                                          <p:stCondLst>
                                            <p:cond delay="800"/>
                                          </p:stCondLst>
                                        </p:cTn>
                                        <p:tgtEl>
                                          <p:spTgt spid="10"/>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26" presetClass="emph" presetSubtype="0" fill="hold" nodeType="with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32" presetClass="emph" presetSubtype="0" fill="hold" nodeType="withEffect">
                                  <p:stCondLst>
                                    <p:cond delay="0"/>
                                  </p:stCondLst>
                                  <p:childTnLst>
                                    <p:animRot by="120000">
                                      <p:cBhvr>
                                        <p:cTn id="67" dur="50" fill="hold">
                                          <p:stCondLst>
                                            <p:cond delay="0"/>
                                          </p:stCondLst>
                                        </p:cTn>
                                        <p:tgtEl>
                                          <p:spTgt spid="13"/>
                                        </p:tgtEl>
                                        <p:attrNameLst>
                                          <p:attrName>r</p:attrName>
                                        </p:attrNameLst>
                                      </p:cBhvr>
                                    </p:animRot>
                                    <p:animRot by="-240000">
                                      <p:cBhvr>
                                        <p:cTn id="68" dur="100" fill="hold">
                                          <p:stCondLst>
                                            <p:cond delay="100"/>
                                          </p:stCondLst>
                                        </p:cTn>
                                        <p:tgtEl>
                                          <p:spTgt spid="13"/>
                                        </p:tgtEl>
                                        <p:attrNameLst>
                                          <p:attrName>r</p:attrName>
                                        </p:attrNameLst>
                                      </p:cBhvr>
                                    </p:animRot>
                                    <p:animRot by="240000">
                                      <p:cBhvr>
                                        <p:cTn id="69" dur="100" fill="hold">
                                          <p:stCondLst>
                                            <p:cond delay="200"/>
                                          </p:stCondLst>
                                        </p:cTn>
                                        <p:tgtEl>
                                          <p:spTgt spid="13"/>
                                        </p:tgtEl>
                                        <p:attrNameLst>
                                          <p:attrName>r</p:attrName>
                                        </p:attrNameLst>
                                      </p:cBhvr>
                                    </p:animRot>
                                    <p:animRot by="-240000">
                                      <p:cBhvr>
                                        <p:cTn id="70" dur="100" fill="hold">
                                          <p:stCondLst>
                                            <p:cond delay="300"/>
                                          </p:stCondLst>
                                        </p:cTn>
                                        <p:tgtEl>
                                          <p:spTgt spid="13"/>
                                        </p:tgtEl>
                                        <p:attrNameLst>
                                          <p:attrName>r</p:attrName>
                                        </p:attrNameLst>
                                      </p:cBhvr>
                                    </p:animRot>
                                    <p:animRot by="120000">
                                      <p:cBhvr>
                                        <p:cTn id="71" dur="100" fill="hold">
                                          <p:stCondLst>
                                            <p:cond delay="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4918" y="2369199"/>
            <a:ext cx="9404723" cy="1400530"/>
          </a:xfrm>
        </p:spPr>
        <p:txBody>
          <a:bodyPr/>
          <a:lstStyle/>
          <a:p>
            <a:pPr algn="ctr"/>
            <a:r>
              <a:rPr kumimoji="1" lang="ja-JP" altLang="en-US" sz="7200" b="1" dirty="0" smtClean="0">
                <a:solidFill>
                  <a:srgbClr val="FF0000"/>
                </a:solidFill>
              </a:rPr>
              <a:t>実 機　　　　　 説 明</a:t>
            </a:r>
            <a:endParaRPr kumimoji="1" lang="ja-JP" altLang="en-US" sz="7200" b="1" dirty="0">
              <a:solidFill>
                <a:srgbClr val="FF0000"/>
              </a:solidFill>
            </a:endParaRPr>
          </a:p>
        </p:txBody>
      </p:sp>
      <p:pic>
        <p:nvPicPr>
          <p:cNvPr id="4" name="ブラウザ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346" r="34471"/>
          <a:stretch/>
        </p:blipFill>
        <p:spPr>
          <a:xfrm>
            <a:off x="3883068" y="21464"/>
            <a:ext cx="4359058" cy="6836536"/>
          </a:xfrm>
          <a:prstGeom prst="rect">
            <a:avLst/>
          </a:prstGeom>
        </p:spPr>
      </p:pic>
    </p:spTree>
    <p:extLst>
      <p:ext uri="{BB962C8B-B14F-4D97-AF65-F5344CB8AC3E}">
        <p14:creationId xmlns:p14="http://schemas.microsoft.com/office/powerpoint/2010/main" val="6258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750"/>
                                        <p:tgtEl>
                                          <p:spTgt spid="2"/>
                                        </p:tgtEl>
                                      </p:cBhvr>
                                    </p:animEffect>
                                    <p:set>
                                      <p:cBhvr>
                                        <p:cTn id="14" dur="1" fill="hold">
                                          <p:stCondLst>
                                            <p:cond delay="749"/>
                                          </p:stCondLst>
                                        </p:cTn>
                                        <p:tgtEl>
                                          <p:spTgt spid="2"/>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84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mute="1">
                <p:cTn id="22" fill="hold" display="0">
                  <p:stCondLst>
                    <p:cond delay="indefinite"/>
                  </p:stCondLst>
                </p:cTn>
                <p:tgtEl>
                  <p:spTgt spid="4"/>
                </p:tgtEl>
              </p:cMediaNode>
            </p:video>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4918" y="2369199"/>
            <a:ext cx="9404723" cy="1400530"/>
          </a:xfrm>
        </p:spPr>
        <p:txBody>
          <a:bodyPr/>
          <a:lstStyle/>
          <a:p>
            <a:pPr algn="ctr"/>
            <a:r>
              <a:rPr kumimoji="1" lang="ja-JP" altLang="en-US" sz="7200" b="1" dirty="0" smtClean="0">
                <a:solidFill>
                  <a:srgbClr val="FF0000"/>
                </a:solidFill>
              </a:rPr>
              <a:t>実 機　　　　　 説 明</a:t>
            </a:r>
            <a:endParaRPr kumimoji="1" lang="ja-JP" altLang="en-US" sz="7200" b="1" dirty="0">
              <a:solidFill>
                <a:srgbClr val="FF0000"/>
              </a:solidFill>
            </a:endParaRPr>
          </a:p>
        </p:txBody>
      </p:sp>
      <p:pic>
        <p:nvPicPr>
          <p:cNvPr id="4" name="セキュリティ編Ver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346" r="34009"/>
          <a:stretch/>
        </p:blipFill>
        <p:spPr>
          <a:xfrm>
            <a:off x="3782860" y="21464"/>
            <a:ext cx="4559473" cy="6836536"/>
          </a:xfrm>
          <a:prstGeom prst="rect">
            <a:avLst/>
          </a:prstGeom>
        </p:spPr>
      </p:pic>
    </p:spTree>
    <p:extLst>
      <p:ext uri="{BB962C8B-B14F-4D97-AF65-F5344CB8AC3E}">
        <p14:creationId xmlns:p14="http://schemas.microsoft.com/office/powerpoint/2010/main" val="332700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xit" presetSubtype="0" fill="hold" grpId="1" nodeType="afterEffect">
                                  <p:stCondLst>
                                    <p:cond delay="250"/>
                                  </p:stCondLst>
                                  <p:childTnLst>
                                    <p:animEffect transition="out" filter="fade">
                                      <p:cBhvr>
                                        <p:cTn id="13" dur="750"/>
                                        <p:tgtEl>
                                          <p:spTgt spid="2"/>
                                        </p:tgtEl>
                                      </p:cBhvr>
                                    </p:animEffect>
                                    <p:set>
                                      <p:cBhvr>
                                        <p:cTn id="14" dur="1" fill="hold">
                                          <p:stCondLst>
                                            <p:cond delay="749"/>
                                          </p:stCondLst>
                                        </p:cTn>
                                        <p:tgtEl>
                                          <p:spTgt spid="2"/>
                                        </p:tgtEl>
                                        <p:attrNameLst>
                                          <p:attrName>style.visibility</p:attrName>
                                        </p:attrNameLst>
                                      </p:cBhvr>
                                      <p:to>
                                        <p:strVal val="hidden"/>
                                      </p:to>
                                    </p:set>
                                  </p:childTnLst>
                                </p:cTn>
                              </p:par>
                              <p:par>
                                <p:cTn id="15" presetID="1" presetClass="mediacall" presetSubtype="0" fill="hold" nodeType="withEffect">
                                  <p:stCondLst>
                                    <p:cond delay="250"/>
                                  </p:stCondLst>
                                  <p:childTnLst>
                                    <p:cmd type="call" cmd="playFrom(0.0)">
                                      <p:cBhvr>
                                        <p:cTn id="16" dur="78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mute="1">
                <p:cTn id="22" fill="hold" display="0">
                  <p:stCondLst>
                    <p:cond delay="indefinite"/>
                  </p:stCondLst>
                </p:cTn>
                <p:tgtEl>
                  <p:spTgt spid="4"/>
                </p:tgtEl>
              </p:cMediaNode>
            </p:video>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pPr>
              <a:buFont typeface="Wingdings" panose="05000000000000000000" pitchFamily="2" charset="2"/>
              <a:buChar char="Ø"/>
            </a:pPr>
            <a:r>
              <a:rPr lang="ja-JP" altLang="en-US" sz="8800" b="1" dirty="0">
                <a:solidFill>
                  <a:schemeClr val="bg1"/>
                </a:solidFill>
              </a:rPr>
              <a:t>概要と背景</a:t>
            </a:r>
            <a:endParaRPr lang="en-US" altLang="ja-JP" sz="8800" b="1" dirty="0">
              <a:solidFill>
                <a:schemeClr val="bg1"/>
              </a:solidFill>
            </a:endParaRPr>
          </a:p>
          <a:p>
            <a:pPr>
              <a:buFont typeface="Wingdings" panose="05000000000000000000" pitchFamily="2" charset="2"/>
              <a:buChar char="Ø"/>
            </a:pPr>
            <a:r>
              <a:rPr lang="ja-JP" altLang="en-US" sz="8800" b="1" dirty="0" smtClean="0"/>
              <a:t>効果と</a:t>
            </a:r>
            <a:r>
              <a:rPr lang="ja-JP" altLang="en-US" sz="8800" b="1" dirty="0"/>
              <a:t>利点</a:t>
            </a:r>
            <a:endParaRPr kumimoji="1" lang="ja-JP" altLang="en-US" sz="8800" b="1" dirty="0"/>
          </a:p>
        </p:txBody>
      </p:sp>
    </p:spTree>
    <p:extLst>
      <p:ext uri="{BB962C8B-B14F-4D97-AF65-F5344CB8AC3E}">
        <p14:creationId xmlns:p14="http://schemas.microsoft.com/office/powerpoint/2010/main" val="35593843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1432</TotalTime>
  <Words>1155</Words>
  <Application>Microsoft Office PowerPoint</Application>
  <PresentationFormat>ワイド画面</PresentationFormat>
  <Paragraphs>153</Paragraphs>
  <Slides>14</Slides>
  <Notes>13</Notes>
  <HiddenSlides>2</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HGP創英ﾌﾟﾚｾﾞﾝｽEB</vt:lpstr>
      <vt:lpstr>メイリオ</vt:lpstr>
      <vt:lpstr>游ゴシック</vt:lpstr>
      <vt:lpstr>Arial</vt:lpstr>
      <vt:lpstr>Century Gothic</vt:lpstr>
      <vt:lpstr>Papyrus</vt:lpstr>
      <vt:lpstr>Wingdings</vt:lpstr>
      <vt:lpstr>Wingdings 3</vt:lpstr>
      <vt:lpstr>イオン</vt:lpstr>
      <vt:lpstr>JavaWork</vt:lpstr>
      <vt:lpstr>PowerPoint プレゼンテーション</vt:lpstr>
      <vt:lpstr>PowerPoint プレゼンテーション</vt:lpstr>
      <vt:lpstr>PowerPoint プレゼンテーション</vt:lpstr>
      <vt:lpstr>PowerPoint プレゼンテーション</vt:lpstr>
      <vt:lpstr>アプリの概要</vt:lpstr>
      <vt:lpstr>実 機　　　　　 説 明</vt:lpstr>
      <vt:lpstr>実 機　　　　　 説 明</vt:lpstr>
      <vt:lpstr>PowerPoint プレゼンテーション</vt:lpstr>
      <vt:lpstr>効果</vt:lpstr>
      <vt:lpstr>利点</vt:lpstr>
      <vt:lpstr>PowerPoint プレゼンテーション</vt:lpstr>
      <vt:lpstr>質疑応答</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キャッチタイトル</dc:title>
  <dc:creator>高桑　大悟</dc:creator>
  <cp:lastModifiedBy>高桑　大悟</cp:lastModifiedBy>
  <cp:revision>80</cp:revision>
  <dcterms:created xsi:type="dcterms:W3CDTF">2018-01-19T06:04:51Z</dcterms:created>
  <dcterms:modified xsi:type="dcterms:W3CDTF">2018-02-05T00:48:27Z</dcterms:modified>
</cp:coreProperties>
</file>