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17"/>
  </p:notesMasterIdLst>
  <p:sldIdLst>
    <p:sldId id="256" r:id="rId2"/>
    <p:sldId id="283" r:id="rId3"/>
    <p:sldId id="284" r:id="rId4"/>
    <p:sldId id="259" r:id="rId5"/>
    <p:sldId id="262" r:id="rId6"/>
    <p:sldId id="279" r:id="rId7"/>
    <p:sldId id="285" r:id="rId8"/>
    <p:sldId id="278" r:id="rId9"/>
    <p:sldId id="280" r:id="rId10"/>
    <p:sldId id="281" r:id="rId11"/>
    <p:sldId id="282" r:id="rId12"/>
    <p:sldId id="275" r:id="rId13"/>
    <p:sldId id="276" r:id="rId14"/>
    <p:sldId id="277" r:id="rId15"/>
    <p:sldId id="286"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691" autoAdjust="0"/>
  </p:normalViewPr>
  <p:slideViewPr>
    <p:cSldViewPr snapToGrid="0">
      <p:cViewPr varScale="1">
        <p:scale>
          <a:sx n="46" d="100"/>
          <a:sy n="46" d="100"/>
        </p:scale>
        <p:origin x="62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FA0ED-D33A-4BCB-BD5E-ACE21D0516C9}" type="datetimeFigureOut">
              <a:rPr kumimoji="1" lang="ja-JP" altLang="en-US" smtClean="0"/>
              <a:t>2018/7/30</a:t>
            </a:fld>
            <a:endParaRPr kumimoji="1"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D81E0-CF8D-4444-95B1-342A523A058F}" type="slidenum">
              <a:rPr kumimoji="1" lang="ja-JP" altLang="en-US" smtClean="0"/>
              <a:t>‹#›</a:t>
            </a:fld>
            <a:endParaRPr kumimoji="1" lang="ja-JP" altLang="en-US" dirty="0"/>
          </a:p>
        </p:txBody>
      </p:sp>
    </p:spTree>
    <p:extLst>
      <p:ext uri="{BB962C8B-B14F-4D97-AF65-F5344CB8AC3E}">
        <p14:creationId xmlns:p14="http://schemas.microsoft.com/office/powerpoint/2010/main" val="5766359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チーム目ディカルの発表を始めます。よろしくお願いします。</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1</a:t>
            </a:fld>
            <a:endParaRPr kumimoji="1" lang="ja-JP" altLang="en-US" dirty="0"/>
          </a:p>
        </p:txBody>
      </p:sp>
    </p:spTree>
    <p:extLst>
      <p:ext uri="{BB962C8B-B14F-4D97-AF65-F5344CB8AC3E}">
        <p14:creationId xmlns:p14="http://schemas.microsoft.com/office/powerpoint/2010/main" val="3049686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また、トレーニングした日にちに花丸が付くようにしたカレンダー機能を設けました。これはお子さんの学習意欲向上にもつながります。</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10</a:t>
            </a:fld>
            <a:endParaRPr kumimoji="1" lang="ja-JP" altLang="en-US"/>
          </a:p>
        </p:txBody>
      </p:sp>
    </p:spTree>
    <p:extLst>
      <p:ext uri="{BB962C8B-B14F-4D97-AF65-F5344CB8AC3E}">
        <p14:creationId xmlns:p14="http://schemas.microsoft.com/office/powerpoint/2010/main" val="1312717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また、保護者画面ではお子さんが長時間画面を見ないように配慮したタイマー機能のほか、先ほど紹介したスクリーンショットの一覧を見ることが出来る機能や、お子さんが誤って保護者画面に移動しないようにするパスワード設定機能など保護者向けにも様々な配慮をいたしました。</a:t>
            </a:r>
            <a:endParaRPr kumimoji="1" lang="en-US" altLang="ja-JP" sz="1200" dirty="0" smtClean="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11</a:t>
            </a:fld>
            <a:endParaRPr kumimoji="1" lang="ja-JP" altLang="en-US"/>
          </a:p>
        </p:txBody>
      </p:sp>
    </p:spTree>
    <p:extLst>
      <p:ext uri="{BB962C8B-B14F-4D97-AF65-F5344CB8AC3E}">
        <p14:creationId xmlns:p14="http://schemas.microsoft.com/office/powerpoint/2010/main" val="1991802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このアプリの強みは類似するサービスと違い、基本無料でトレーニングを提供できる点、</a:t>
            </a:r>
            <a:endParaRPr kumimoji="1" lang="en-US" altLang="ja-JP" dirty="0" smtClean="0"/>
          </a:p>
          <a:p>
            <a:r>
              <a:rPr kumimoji="1" lang="ja-JP" altLang="en-US" dirty="0" smtClean="0"/>
              <a:t>タブレットでのトレーニングなので場所を選ばずどこでもトレーニングができる点、</a:t>
            </a:r>
            <a:endParaRPr kumimoji="1" lang="en-US" altLang="ja-JP" dirty="0" smtClean="0"/>
          </a:p>
          <a:p>
            <a:r>
              <a:rPr kumimoji="1" lang="ja-JP" altLang="en-US" dirty="0" smtClean="0"/>
              <a:t>動体視力を鍛えるアプリが多いなか、ディスレクシアの原因となる「見る力」を鍛えることに重点を置いている点です。</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12</a:t>
            </a:fld>
            <a:endParaRPr kumimoji="1" lang="ja-JP" altLang="en-US"/>
          </a:p>
        </p:txBody>
      </p:sp>
    </p:spTree>
    <p:extLst>
      <p:ext uri="{BB962C8B-B14F-4D97-AF65-F5344CB8AC3E}">
        <p14:creationId xmlns:p14="http://schemas.microsoft.com/office/powerpoint/2010/main" val="3994569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アプリの改善点として、</a:t>
            </a:r>
            <a:endParaRPr kumimoji="1" lang="en-US" altLang="ja-JP" dirty="0" smtClean="0"/>
          </a:p>
          <a:p>
            <a:r>
              <a:rPr kumimoji="1" lang="ja-JP" altLang="en-US" dirty="0" smtClean="0"/>
              <a:t>子供の見る力の成長に合わせた難易度の追加</a:t>
            </a:r>
            <a:endParaRPr kumimoji="1" lang="en-US" altLang="ja-JP" dirty="0" smtClean="0"/>
          </a:p>
          <a:p>
            <a:r>
              <a:rPr kumimoji="1" lang="ja-JP" altLang="en-US" dirty="0" smtClean="0"/>
              <a:t>トレーニングの種類の追加</a:t>
            </a:r>
            <a:endParaRPr kumimoji="1" lang="en-US" altLang="ja-JP" dirty="0" smtClean="0"/>
          </a:p>
          <a:p>
            <a:r>
              <a:rPr kumimoji="1" lang="ja-JP" altLang="en-US" dirty="0" smtClean="0"/>
              <a:t>ビジョントレーニングの教材を出版している会社との提携</a:t>
            </a:r>
            <a:endParaRPr kumimoji="1" lang="en-US" altLang="ja-JP" dirty="0" smtClean="0"/>
          </a:p>
          <a:p>
            <a:r>
              <a:rPr kumimoji="1" lang="ja-JP" altLang="en-US" dirty="0" smtClean="0"/>
              <a:t>を考えています。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13</a:t>
            </a:fld>
            <a:endParaRPr kumimoji="1" lang="ja-JP" altLang="en-US"/>
          </a:p>
        </p:txBody>
      </p:sp>
    </p:spTree>
    <p:extLst>
      <p:ext uri="{BB962C8B-B14F-4D97-AF65-F5344CB8AC3E}">
        <p14:creationId xmlns:p14="http://schemas.microsoft.com/office/powerpoint/2010/main" val="2072470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ご清聴ありがとうございました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14</a:t>
            </a:fld>
            <a:endParaRPr kumimoji="1" lang="ja-JP" altLang="en-US"/>
          </a:p>
        </p:txBody>
      </p:sp>
    </p:spTree>
    <p:extLst>
      <p:ext uri="{BB962C8B-B14F-4D97-AF65-F5344CB8AC3E}">
        <p14:creationId xmlns:p14="http://schemas.microsoft.com/office/powerpoint/2010/main" val="3260552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ご清聴ありがとうございました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15</a:t>
            </a:fld>
            <a:endParaRPr kumimoji="1" lang="ja-JP" altLang="en-US"/>
          </a:p>
        </p:txBody>
      </p:sp>
    </p:spTree>
    <p:extLst>
      <p:ext uri="{BB962C8B-B14F-4D97-AF65-F5344CB8AC3E}">
        <p14:creationId xmlns:p14="http://schemas.microsoft.com/office/powerpoint/2010/main" val="387811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あなたの世界、どう見えていますか？</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文字が二重に重なって見える。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文字が歪んで見える。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文字が飛んで見える。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こんな風には見えていませんか？</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こちらは</a:t>
            </a:r>
            <a:r>
              <a:rPr kumimoji="1" lang="ja-JP" altLang="en-US" sz="1200" b="0" i="0" kern="1200" dirty="0" smtClean="0">
                <a:solidFill>
                  <a:schemeClr val="tx1"/>
                </a:solidFill>
                <a:effectLst/>
                <a:latin typeface="+mn-lt"/>
                <a:ea typeface="+mn-ea"/>
                <a:cs typeface="+mn-cs"/>
              </a:rPr>
              <a:t>ディーキャリア発達チャンネル様からお借りした動画です。</a:t>
            </a:r>
            <a:endParaRPr kumimoji="1" lang="en-US" altLang="ja-JP"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学習障害の一種である「ディスレクシア」という読み書き障害</a:t>
            </a:r>
            <a:r>
              <a:rPr kumimoji="1" lang="ja-JP" altLang="en-US" sz="1200" b="0" i="0" kern="1200" dirty="0" smtClean="0">
                <a:solidFill>
                  <a:schemeClr val="tx1"/>
                </a:solidFill>
                <a:effectLst/>
                <a:latin typeface="+mn-lt"/>
                <a:ea typeface="+mn-ea"/>
                <a:cs typeface="+mn-cs"/>
              </a:rPr>
              <a:t>の代表的な三種類の症状を簡単にまとめられたものになります。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2</a:t>
            </a:fld>
            <a:endParaRPr kumimoji="1" lang="ja-JP" altLang="en-US" dirty="0"/>
          </a:p>
        </p:txBody>
      </p:sp>
    </p:spTree>
    <p:extLst>
      <p:ext uri="{BB962C8B-B14F-4D97-AF65-F5344CB8AC3E}">
        <p14:creationId xmlns:p14="http://schemas.microsoft.com/office/powerpoint/2010/main" val="218627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私たちは授業初めに、この「ディスレクシア」興味をもち、</a:t>
            </a:r>
            <a:endParaRPr kumimoji="1" lang="en-US" altLang="ja-JP" dirty="0" smtClean="0"/>
          </a:p>
          <a:p>
            <a:r>
              <a:rPr kumimoji="1" lang="ja-JP" altLang="en-US" dirty="0" smtClean="0"/>
              <a:t>「ディスレクシア」の方々を対象に手助けをするためのアプリを開発しました。</a:t>
            </a:r>
            <a:endParaRPr kumimoji="1" lang="en-US" altLang="ja-JP" dirty="0" smtClean="0"/>
          </a:p>
          <a:p>
            <a:r>
              <a:rPr lang="ja-JP" altLang="en-US" dirty="0" smtClean="0"/>
              <a:t>研究所の研究によると</a:t>
            </a:r>
            <a:r>
              <a:rPr kumimoji="1" lang="ja-JP" altLang="en-US" dirty="0" smtClean="0"/>
              <a:t>小学校 </a:t>
            </a:r>
            <a:r>
              <a:rPr kumimoji="1" lang="en-US" altLang="ja-JP" dirty="0" smtClean="0"/>
              <a:t>126 </a:t>
            </a:r>
            <a:r>
              <a:rPr kumimoji="1" lang="ja-JP" altLang="en-US" dirty="0" smtClean="0"/>
              <a:t>校の児童 </a:t>
            </a:r>
            <a:r>
              <a:rPr kumimoji="1" lang="en-US" altLang="ja-JP" dirty="0" smtClean="0"/>
              <a:t>54,543</a:t>
            </a:r>
            <a:r>
              <a:rPr kumimoji="1" lang="ja-JP" altLang="en-US" dirty="0" smtClean="0"/>
              <a:t>名を対象とする調査から、ディスレクシアの有病率は </a:t>
            </a:r>
            <a:endParaRPr kumimoji="1" lang="en-US" altLang="ja-JP" dirty="0" smtClean="0"/>
          </a:p>
          <a:p>
            <a:r>
              <a:rPr kumimoji="1" lang="en-US" altLang="ja-JP" dirty="0" smtClean="0"/>
              <a:t>0.7</a:t>
            </a:r>
            <a:r>
              <a:rPr kumimoji="1" lang="ja-JP" altLang="en-US" dirty="0" smtClean="0"/>
              <a:t>～</a:t>
            </a:r>
            <a:r>
              <a:rPr kumimoji="1" lang="en-US" altLang="ja-JP" dirty="0" smtClean="0"/>
              <a:t>2.2%</a:t>
            </a:r>
            <a:r>
              <a:rPr kumimoji="1" lang="ja-JP" altLang="en-US" dirty="0" smtClean="0"/>
              <a:t>と推定されています。これは１校につき約</a:t>
            </a:r>
            <a:r>
              <a:rPr kumimoji="1" lang="en-US" altLang="ja-JP" dirty="0" smtClean="0"/>
              <a:t>3</a:t>
            </a:r>
            <a:r>
              <a:rPr kumimoji="1" lang="ja-JP" altLang="en-US" dirty="0" smtClean="0"/>
              <a:t>～</a:t>
            </a:r>
            <a:r>
              <a:rPr kumimoji="1" lang="en-US" altLang="ja-JP" dirty="0" smtClean="0"/>
              <a:t>9</a:t>
            </a:r>
            <a:r>
              <a:rPr kumimoji="1" lang="ja-JP" altLang="en-US" dirty="0" smtClean="0"/>
              <a:t>人いる計算となります。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3</a:t>
            </a:fld>
            <a:endParaRPr kumimoji="1" lang="ja-JP" altLang="en-US" dirty="0"/>
          </a:p>
        </p:txBody>
      </p:sp>
    </p:spTree>
    <p:extLst>
      <p:ext uri="{BB962C8B-B14F-4D97-AF65-F5344CB8AC3E}">
        <p14:creationId xmlns:p14="http://schemas.microsoft.com/office/powerpoint/2010/main" val="2900427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学習障害はトレーニングをすることで改善されることが多くのブログや記述で語られていたことから自分たちで持ち運べる教材を作ろうと思い立ち、出回っている教材を参考に二つのトレーニングを作成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4</a:t>
            </a:fld>
            <a:endParaRPr kumimoji="1" lang="ja-JP" altLang="en-US" dirty="0"/>
          </a:p>
        </p:txBody>
      </p:sp>
    </p:spTree>
    <p:extLst>
      <p:ext uri="{BB962C8B-B14F-4D97-AF65-F5344CB8AC3E}">
        <p14:creationId xmlns:p14="http://schemas.microsoft.com/office/powerpoint/2010/main" val="72663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こちらは１つめのトレーニング、「ことりさがし」のチュートリアル用として撮った動画になります。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5</a:t>
            </a:fld>
            <a:endParaRPr kumimoji="1" lang="ja-JP" altLang="en-US" dirty="0"/>
          </a:p>
        </p:txBody>
      </p:sp>
    </p:spTree>
    <p:extLst>
      <p:ext uri="{BB962C8B-B14F-4D97-AF65-F5344CB8AC3E}">
        <p14:creationId xmlns:p14="http://schemas.microsoft.com/office/powerpoint/2010/main" val="52493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一つ目のトレーニングの概要です。</a:t>
            </a:r>
            <a:endParaRPr kumimoji="1" lang="en-US" altLang="ja-JP" dirty="0" smtClean="0"/>
          </a:p>
          <a:p>
            <a:r>
              <a:rPr kumimoji="1" lang="ja-JP" altLang="en-US" dirty="0" smtClean="0"/>
              <a:t>こちらは「跳躍性眼球運動」をテーマにしたトレーニングです。</a:t>
            </a:r>
            <a:endParaRPr kumimoji="1" lang="en-US" altLang="ja-JP" dirty="0" smtClean="0"/>
          </a:p>
          <a:p>
            <a:r>
              <a:rPr kumimoji="1" lang="ja-JP" altLang="en-US" dirty="0" smtClean="0"/>
              <a:t>「跳躍性眼球運動」とは、</a:t>
            </a:r>
            <a:r>
              <a:rPr kumimoji="1" lang="ja-JP" altLang="en-US" sz="1200" b="0" i="0" kern="1200" dirty="0" smtClean="0">
                <a:solidFill>
                  <a:schemeClr val="tx1"/>
                </a:solidFill>
                <a:effectLst/>
                <a:latin typeface="+mn-lt"/>
                <a:ea typeface="+mn-ea"/>
                <a:cs typeface="+mn-cs"/>
              </a:rPr>
              <a:t>見ていた点から別の点へと跳躍するように素早く眼球を動かす運動のことを言います。</a:t>
            </a:r>
            <a:endParaRPr kumimoji="1" lang="en-US" altLang="ja-JP" sz="1200" b="0" i="0" kern="1200" dirty="0" smtClean="0">
              <a:solidFill>
                <a:schemeClr val="tx1"/>
              </a:solidFill>
              <a:effectLst/>
              <a:latin typeface="+mn-lt"/>
              <a:ea typeface="+mn-ea"/>
              <a:cs typeface="+mn-cs"/>
            </a:endParaRPr>
          </a:p>
          <a:p>
            <a:endParaRPr kumimoji="1" lang="en-US" altLang="ja-JP" dirty="0" smtClean="0"/>
          </a:p>
          <a:p>
            <a:r>
              <a:rPr kumimoji="1" lang="ja-JP" altLang="en-US" dirty="0" smtClean="0"/>
              <a:t>このトレーニングでは、画面上にランダムで出現する鳥を首を動かさずに目だけを使って追いかけるトレーニングとなっています。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D81E0-CF8D-4444-95B1-342A523A058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4555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こちらは</a:t>
            </a:r>
            <a:r>
              <a:rPr kumimoji="1" lang="en-US" altLang="ja-JP" dirty="0" smtClean="0"/>
              <a:t>2</a:t>
            </a:r>
            <a:r>
              <a:rPr kumimoji="1" lang="ja-JP" altLang="en-US" dirty="0" smtClean="0"/>
              <a:t>つめ</a:t>
            </a:r>
            <a:r>
              <a:rPr kumimoji="1" lang="ja-JP" altLang="en-US" smtClean="0"/>
              <a:t>のトレーニング、「めいろ」のチュートリアル用</a:t>
            </a:r>
            <a:r>
              <a:rPr kumimoji="1" lang="ja-JP" altLang="en-US" dirty="0" smtClean="0"/>
              <a:t>として撮った動画になります。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7</a:t>
            </a:fld>
            <a:endParaRPr kumimoji="1" lang="ja-JP" altLang="en-US" dirty="0"/>
          </a:p>
        </p:txBody>
      </p:sp>
    </p:spTree>
    <p:extLst>
      <p:ext uri="{BB962C8B-B14F-4D97-AF65-F5344CB8AC3E}">
        <p14:creationId xmlns:p14="http://schemas.microsoft.com/office/powerpoint/2010/main" val="353783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2</a:t>
            </a:r>
            <a:r>
              <a:rPr kumimoji="1" lang="ja-JP" altLang="en-US" dirty="0" smtClean="0"/>
              <a:t>つ目のトレーニングの概要です。こちらは「追従性眼球運動」をテーマにしたトレーニングです。</a:t>
            </a:r>
            <a:endParaRPr kumimoji="1" lang="en-US" altLang="ja-JP" dirty="0" smtClean="0"/>
          </a:p>
          <a:p>
            <a:r>
              <a:rPr kumimoji="1" lang="ja-JP" altLang="en-US" dirty="0" smtClean="0"/>
              <a:t>「追従性眼球運動」とは、見ているものの動きに合わせて、同じ速さで眼球を動かす運動のことをいいます。</a:t>
            </a:r>
            <a:endParaRPr kumimoji="1" lang="en-US" altLang="ja-JP" dirty="0" smtClean="0"/>
          </a:p>
          <a:p>
            <a:r>
              <a:rPr kumimoji="1" lang="ja-JP" altLang="en-US" dirty="0" smtClean="0"/>
              <a:t>キャッチボールや線のなぞり書きなどがあげられます。</a:t>
            </a:r>
            <a:endParaRPr kumimoji="1" lang="en-US" altLang="ja-JP" dirty="0" smtClean="0"/>
          </a:p>
          <a:p>
            <a:endParaRPr kumimoji="1" lang="en-US" altLang="ja-JP" dirty="0" smtClean="0"/>
          </a:p>
          <a:p>
            <a:r>
              <a:rPr kumimoji="1" lang="ja-JP" altLang="en-US" dirty="0" smtClean="0"/>
              <a:t>線を書きながら目で追いかけるトレーニングと</a:t>
            </a:r>
            <a:endParaRPr kumimoji="1" lang="en-US" altLang="ja-JP" dirty="0" smtClean="0"/>
          </a:p>
          <a:p>
            <a:r>
              <a:rPr kumimoji="1" lang="ja-JP" altLang="en-US" dirty="0" smtClean="0"/>
              <a:t>自らが書いた線後の線を辿って、順序通りに図形を選ぶトレーニングの２つを一度に行えるようになっています。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8</a:t>
            </a:fld>
            <a:endParaRPr kumimoji="1" lang="ja-JP" altLang="en-US"/>
          </a:p>
        </p:txBody>
      </p:sp>
    </p:spTree>
    <p:extLst>
      <p:ext uri="{BB962C8B-B14F-4D97-AF65-F5344CB8AC3E}">
        <p14:creationId xmlns:p14="http://schemas.microsoft.com/office/powerpoint/2010/main" val="70223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トレーニング以外では、お子さんが健康で安全に練習できる親御さん向けの機能を設けて要ります。その一つはスクリーンショットの機能です。トレーニング終了後結果を撮影し保存します。</a:t>
            </a:r>
            <a:endParaRPr kumimoji="1" lang="en-US" altLang="ja-JP" dirty="0" smtClean="0"/>
          </a:p>
          <a:p>
            <a:r>
              <a:rPr kumimoji="1" lang="ja-JP" altLang="en-US" dirty="0" smtClean="0"/>
              <a:t>親御さんがお子さんのトレーニングを温かく見守れるような機能を目指しました。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721D81E0-CF8D-4444-95B1-342A523A058F}" type="slidenum">
              <a:rPr kumimoji="1" lang="ja-JP" altLang="en-US" smtClean="0"/>
              <a:t>9</a:t>
            </a:fld>
            <a:endParaRPr kumimoji="1" lang="ja-JP" altLang="en-US"/>
          </a:p>
        </p:txBody>
      </p:sp>
    </p:spTree>
    <p:extLst>
      <p:ext uri="{BB962C8B-B14F-4D97-AF65-F5344CB8AC3E}">
        <p14:creationId xmlns:p14="http://schemas.microsoft.com/office/powerpoint/2010/main" val="151221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142520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ja-JP" altLang="en-US" dirty="0" smtClean="0"/>
              <a:t>図を追加</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358586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2312041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ja-JP" altLang="en-US" smtClean="0"/>
              <a:t>マスター タイトルの書式設定</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ja-JP" altLang="en-US" smtClean="0"/>
              <a:t>マスター テキストの書式設定</a:t>
            </a:r>
          </a:p>
        </p:txBody>
      </p:sp>
      <p:sp>
        <p:nvSpPr>
          <p:cNvPr id="2" name="Date Placeholder 1"/>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19616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2792478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256062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56997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39411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313734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404387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2299071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2221908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F51F5C7-EB31-4030-84C3-E436C8D1C405}" type="datetimeFigureOut">
              <a:rPr kumimoji="1" lang="ja-JP" altLang="en-US" smtClean="0"/>
              <a:t>2018/7/30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2183893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ja-JP" altLang="en-US" smtClean="0"/>
              <a:t>マスター タイトルの書式設定</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ja-JP" altLang="en-US" dirty="0" smtClean="0"/>
              <a:t>図を追加</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885810" y="6041362"/>
            <a:ext cx="976879" cy="365125"/>
          </a:xfrm>
        </p:spPr>
        <p:txBody>
          <a:bodyPr/>
          <a:lstStyle/>
          <a:p>
            <a:fld id="{5F51F5C7-EB31-4030-84C3-E436C8D1C405}" type="datetimeFigureOut">
              <a:rPr kumimoji="1" lang="ja-JP" altLang="en-US" smtClean="0"/>
              <a:t>2018/7/30</a:t>
            </a:fld>
            <a:endParaRPr kumimoji="1" lang="ja-JP" altLang="en-US" dirty="0"/>
          </a:p>
        </p:txBody>
      </p:sp>
      <p:sp>
        <p:nvSpPr>
          <p:cNvPr id="6" name="Footer Placeholder 5"/>
          <p:cNvSpPr>
            <a:spLocks noGrp="1"/>
          </p:cNvSpPr>
          <p:nvPr>
            <p:ph type="ftr" sz="quarter" idx="11"/>
          </p:nvPr>
        </p:nvSpPr>
        <p:spPr>
          <a:xfrm>
            <a:off x="590396" y="6041362"/>
            <a:ext cx="3295413" cy="365125"/>
          </a:xfrm>
        </p:spPr>
        <p:txBody>
          <a:bodyPr/>
          <a:lstStyle/>
          <a:p>
            <a:endParaRPr kumimoji="1" lang="ja-JP" altLang="en-US" dirty="0"/>
          </a:p>
        </p:txBody>
      </p:sp>
      <p:sp>
        <p:nvSpPr>
          <p:cNvPr id="7" name="Slide Number Placeholder 6"/>
          <p:cNvSpPr>
            <a:spLocks noGrp="1"/>
          </p:cNvSpPr>
          <p:nvPr>
            <p:ph type="sldNum" sz="quarter" idx="12"/>
          </p:nvPr>
        </p:nvSpPr>
        <p:spPr>
          <a:xfrm>
            <a:off x="4862689" y="5915888"/>
            <a:ext cx="1062155" cy="490599"/>
          </a:xfrm>
        </p:spPr>
        <p:txBody>
          <a:body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311731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kumimoji="1" lang="ja-JP" alt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5F51F5C7-EB31-4030-84C3-E436C8D1C405}" type="datetimeFigureOut">
              <a:rPr kumimoji="1" lang="ja-JP" altLang="en-US" smtClean="0"/>
              <a:t>2018/7/30</a:t>
            </a:fld>
            <a:endParaRPr kumimoji="1" lang="ja-JP" alt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B8BD1753-ECA1-4D5A-9919-D817668C2F72}" type="slidenum">
              <a:rPr kumimoji="1" lang="ja-JP" altLang="en-US" smtClean="0"/>
              <a:t>‹#›</a:t>
            </a:fld>
            <a:endParaRPr kumimoji="1" lang="ja-JP" altLang="en-US" dirty="0"/>
          </a:p>
        </p:txBody>
      </p:sp>
    </p:spTree>
    <p:extLst>
      <p:ext uri="{BB962C8B-B14F-4D97-AF65-F5344CB8AC3E}">
        <p14:creationId xmlns:p14="http://schemas.microsoft.com/office/powerpoint/2010/main" val="1364535989"/>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txStyles>
    <p:titleStyle>
      <a:lvl1pPr algn="l" defTabSz="457200" rtl="0" eaLnBrk="1" latinLnBrk="0" hangingPunct="1">
        <a:spcBef>
          <a:spcPct val="0"/>
        </a:spcBef>
        <a:buNone/>
        <a:defRPr kumimoji="1" sz="4000" b="1" kern="1200">
          <a:solidFill>
            <a:srgbClr val="FEFEFE"/>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kumimoji="1"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kumimoji="1"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kumimoji="1"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kumimoji="1"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kumimoji="1"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kumimoji="1"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kumimoji="1"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kumimoji="1"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kumimoji="1" sz="1200" kern="1200">
          <a:solidFill>
            <a:schemeClr val="tx1"/>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6.mp4"/><Relationship Id="rId7"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13.png"/><Relationship Id="rId5" Type="http://schemas.microsoft.com/office/2007/relationships/media" Target="../media/media7.mp4"/><Relationship Id="rId10" Type="http://schemas.openxmlformats.org/officeDocument/2006/relationships/image" Target="../media/image12.png"/><Relationship Id="rId4" Type="http://schemas.openxmlformats.org/officeDocument/2006/relationships/video" Target="../media/media6.mp4"/><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50239" y="1171384"/>
            <a:ext cx="10572000" cy="2971051"/>
          </a:xfrm>
        </p:spPr>
        <p:txBody>
          <a:bodyPr/>
          <a:lstStyle/>
          <a:p>
            <a:pPr algn="ctr"/>
            <a:r>
              <a:rPr lang="ja-JP" altLang="en-US" sz="16000" dirty="0" smtClean="0"/>
              <a:t>あいトレ！</a:t>
            </a:r>
            <a:endParaRPr kumimoji="1" lang="ja-JP" altLang="en-US" sz="16000" dirty="0"/>
          </a:p>
        </p:txBody>
      </p:sp>
      <p:sp>
        <p:nvSpPr>
          <p:cNvPr id="3" name="サブタイトル 2"/>
          <p:cNvSpPr>
            <a:spLocks noGrp="1"/>
          </p:cNvSpPr>
          <p:nvPr>
            <p:ph type="subTitle" idx="1"/>
          </p:nvPr>
        </p:nvSpPr>
        <p:spPr>
          <a:xfrm>
            <a:off x="2616767" y="5387248"/>
            <a:ext cx="7170264" cy="615012"/>
          </a:xfrm>
        </p:spPr>
        <p:txBody>
          <a:bodyPr>
            <a:noAutofit/>
          </a:bodyPr>
          <a:lstStyle/>
          <a:p>
            <a:r>
              <a:rPr lang="en-US" altLang="ja-JP" sz="3200" dirty="0" smtClean="0"/>
              <a:t>~</a:t>
            </a:r>
            <a:r>
              <a:rPr lang="ja-JP" altLang="en-US" sz="3200" dirty="0" smtClean="0"/>
              <a:t>ビジョントレーニングをどこでも</a:t>
            </a:r>
            <a:r>
              <a:rPr lang="en-US" altLang="ja-JP" sz="3200" dirty="0" smtClean="0"/>
              <a:t>~</a:t>
            </a:r>
            <a:endParaRPr kumimoji="1" lang="ja-JP" altLang="en-US" sz="3200" dirty="0"/>
          </a:p>
        </p:txBody>
      </p:sp>
      <p:sp>
        <p:nvSpPr>
          <p:cNvPr id="4" name="テキスト ボックス 3"/>
          <p:cNvSpPr txBox="1"/>
          <p:nvPr/>
        </p:nvSpPr>
        <p:spPr>
          <a:xfrm>
            <a:off x="9566694" y="6211669"/>
            <a:ext cx="3058636" cy="646331"/>
          </a:xfrm>
          <a:prstGeom prst="rect">
            <a:avLst/>
          </a:prstGeom>
          <a:noFill/>
        </p:spPr>
        <p:txBody>
          <a:bodyPr wrap="square" rtlCol="0">
            <a:spAutoFit/>
          </a:bodyPr>
          <a:lstStyle/>
          <a:p>
            <a:r>
              <a:rPr lang="ja-JP" altLang="en-US" dirty="0" smtClean="0"/>
              <a:t>チーム：目ディカル</a:t>
            </a:r>
            <a:endParaRPr lang="en-US" altLang="ja-JP" dirty="0" smtClean="0"/>
          </a:p>
          <a:p>
            <a:r>
              <a:rPr lang="en-US" altLang="ja-JP" dirty="0" smtClean="0"/>
              <a:t>NS</a:t>
            </a:r>
            <a:r>
              <a:rPr kumimoji="1" lang="en-US" altLang="ja-JP" dirty="0" smtClean="0"/>
              <a:t>1 </a:t>
            </a:r>
            <a:r>
              <a:rPr lang="ja-JP" altLang="en-US" dirty="0" smtClean="0"/>
              <a:t>木舩 竹内</a:t>
            </a:r>
            <a:r>
              <a:rPr kumimoji="1" lang="en-US" altLang="ja-JP" dirty="0" smtClean="0"/>
              <a:t> </a:t>
            </a:r>
            <a:r>
              <a:rPr kumimoji="1" lang="ja-JP" altLang="en-US" dirty="0" smtClean="0"/>
              <a:t>宮原</a:t>
            </a:r>
            <a:r>
              <a:rPr kumimoji="1" lang="en-US" altLang="ja-JP" dirty="0" smtClean="0"/>
              <a:t> </a:t>
            </a:r>
            <a:r>
              <a:rPr kumimoji="1" lang="ja-JP" altLang="en-US" dirty="0" smtClean="0"/>
              <a:t>𠮷田</a:t>
            </a:r>
            <a:endParaRPr kumimoji="1"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37" y="226592"/>
            <a:ext cx="1409524" cy="1409524"/>
          </a:xfrm>
          <a:prstGeom prst="rect">
            <a:avLst/>
          </a:prstGeom>
        </p:spPr>
      </p:pic>
    </p:spTree>
    <p:extLst>
      <p:ext uri="{BB962C8B-B14F-4D97-AF65-F5344CB8AC3E}">
        <p14:creationId xmlns:p14="http://schemas.microsoft.com/office/powerpoint/2010/main" val="462444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6000" dirty="0"/>
              <a:t>こどもの成長を見守る</a:t>
            </a:r>
          </a:p>
        </p:txBody>
      </p:sp>
      <p:sp>
        <p:nvSpPr>
          <p:cNvPr id="3" name="コンテンツ プレースホルダー 2"/>
          <p:cNvSpPr>
            <a:spLocks noGrp="1"/>
          </p:cNvSpPr>
          <p:nvPr>
            <p:ph idx="1"/>
          </p:nvPr>
        </p:nvSpPr>
        <p:spPr>
          <a:xfrm>
            <a:off x="827424" y="2209930"/>
            <a:ext cx="10554574" cy="3636511"/>
          </a:xfrm>
          <a:effectLst/>
        </p:spPr>
        <p:txBody>
          <a:bodyPr>
            <a:normAutofit/>
          </a:bodyPr>
          <a:lstStyle/>
          <a:p>
            <a:r>
              <a:rPr lang="ja-JP" altLang="en-US" sz="3200" dirty="0"/>
              <a:t>カレンダー</a:t>
            </a:r>
            <a:r>
              <a:rPr lang="ja-JP" altLang="en-US" sz="3200" dirty="0" smtClean="0"/>
              <a:t>機能</a:t>
            </a:r>
            <a:endParaRPr lang="ja-JP" altLang="en-US" sz="3200"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319" y="0"/>
            <a:ext cx="4285067" cy="6858000"/>
          </a:xfrm>
          <a:prstGeom prst="rect">
            <a:avLst/>
          </a:prstGeom>
        </p:spPr>
      </p:pic>
    </p:spTree>
    <p:extLst>
      <p:ext uri="{BB962C8B-B14F-4D97-AF65-F5344CB8AC3E}">
        <p14:creationId xmlns:p14="http://schemas.microsoft.com/office/powerpoint/2010/main" val="380306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smtClean="0"/>
              <a:t>保護者目線でも。</a:t>
            </a:r>
            <a:endParaRPr kumimoji="1" lang="ja-JP" altLang="en-US" sz="6000" dirty="0"/>
          </a:p>
        </p:txBody>
      </p:sp>
      <p:sp>
        <p:nvSpPr>
          <p:cNvPr id="3" name="コンテンツ プレースホルダー 2"/>
          <p:cNvSpPr>
            <a:spLocks noGrp="1"/>
          </p:cNvSpPr>
          <p:nvPr>
            <p:ph idx="1"/>
          </p:nvPr>
        </p:nvSpPr>
        <p:spPr>
          <a:effectLst/>
        </p:spPr>
        <p:txBody>
          <a:bodyPr/>
          <a:lstStyle/>
          <a:p>
            <a:r>
              <a:rPr lang="ja-JP" altLang="en-US" sz="3200" dirty="0" smtClean="0"/>
              <a:t>長時間トレーニングを防止</a:t>
            </a:r>
            <a:endParaRPr lang="en-US" altLang="ja-JP" sz="3200" dirty="0" smtClean="0"/>
          </a:p>
          <a:p>
            <a:r>
              <a:rPr lang="ja-JP" altLang="en-US" sz="3200" dirty="0" smtClean="0"/>
              <a:t>保護者用</a:t>
            </a:r>
            <a:r>
              <a:rPr lang="ja-JP" altLang="en-US" sz="3200" dirty="0"/>
              <a:t>の設定画面には</a:t>
            </a:r>
            <a:r>
              <a:rPr lang="ja-JP" altLang="en-US" sz="3200" dirty="0" smtClean="0"/>
              <a:t>パスワードを設けて安心を</a:t>
            </a:r>
            <a:endParaRPr lang="ja-JP" altLang="en-US" sz="3200" dirty="0"/>
          </a:p>
        </p:txBody>
      </p:sp>
      <p:pic>
        <p:nvPicPr>
          <p:cNvPr id="7" name="alarms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045234" y="0"/>
            <a:ext cx="5146766"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alar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7010400" y="0"/>
            <a:ext cx="518160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s">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7010400" y="0"/>
            <a:ext cx="518160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7190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77" fill="hold"/>
                                        <p:tgtEl>
                                          <p:spTgt spid="7"/>
                                        </p:tgtEl>
                                      </p:cBhvr>
                                    </p:cmd>
                                  </p:childTnLst>
                                </p:cTn>
                              </p:par>
                            </p:childTnLst>
                          </p:cTn>
                        </p:par>
                        <p:par>
                          <p:cTn id="11" fill="hold">
                            <p:stCondLst>
                              <p:cond delay="2377"/>
                            </p:stCondLst>
                            <p:childTnLst>
                              <p:par>
                                <p:cTn id="12" presetID="10" presetClass="exit" presetSubtype="0" fill="hold" nodeType="afterEffect">
                                  <p:stCondLst>
                                    <p:cond delay="100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md type="call" cmd="stop">
                                      <p:cBhvr>
                                        <p:cTn id="15" dur="1">
                                          <p:stCondLst>
                                            <p:cond delay="499"/>
                                          </p:stCondLst>
                                        </p:cTn>
                                        <p:tgtEl>
                                          <p:spTgt spid="7"/>
                                        </p:tgtEl>
                                      </p:cBhvr>
                                    </p:cmd>
                                  </p:childTnLst>
                                </p:cTn>
                              </p:par>
                            </p:childTnLst>
                          </p:cTn>
                        </p:par>
                        <p:par>
                          <p:cTn id="16" fill="hold">
                            <p:stCondLst>
                              <p:cond delay="3877"/>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377"/>
                            </p:stCondLst>
                            <p:childTnLst>
                              <p:par>
                                <p:cTn id="21" presetID="1" presetClass="mediacall" presetSubtype="0" fill="hold" nodeType="afterEffect">
                                  <p:stCondLst>
                                    <p:cond delay="0"/>
                                  </p:stCondLst>
                                  <p:childTnLst>
                                    <p:cmd type="call" cmd="playFrom(0.0)">
                                      <p:cBhvr>
                                        <p:cTn id="22" dur="6805" fill="hold"/>
                                        <p:tgtEl>
                                          <p:spTgt spid="8"/>
                                        </p:tgtEl>
                                      </p:cBhvr>
                                    </p:cmd>
                                  </p:childTnLst>
                                </p:cTn>
                              </p:par>
                            </p:childTnLst>
                          </p:cTn>
                        </p:par>
                        <p:par>
                          <p:cTn id="23" fill="hold">
                            <p:stCondLst>
                              <p:cond delay="11182"/>
                            </p:stCondLst>
                            <p:childTnLst>
                              <p:par>
                                <p:cTn id="24" presetID="10" presetClass="exit" presetSubtype="0" fill="hold" nodeType="afterEffect">
                                  <p:stCondLst>
                                    <p:cond delay="100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md type="call" cmd="stop">
                                      <p:cBhvr>
                                        <p:cTn id="27" dur="1">
                                          <p:stCondLst>
                                            <p:cond delay="499"/>
                                          </p:stCondLst>
                                        </p:cTn>
                                        <p:tgtEl>
                                          <p:spTgt spid="8"/>
                                        </p:tgtEl>
                                      </p:cBhvr>
                                    </p:cmd>
                                  </p:childTnLst>
                                </p:cTn>
                              </p:par>
                            </p:childTnLst>
                          </p:cTn>
                        </p:par>
                        <p:par>
                          <p:cTn id="28" fill="hold">
                            <p:stCondLst>
                              <p:cond delay="12682"/>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3182"/>
                            </p:stCondLst>
                            <p:childTnLst>
                              <p:par>
                                <p:cTn id="33" presetID="1" presetClass="mediacall" presetSubtype="0" fill="hold" nodeType="afterEffect">
                                  <p:stCondLst>
                                    <p:cond delay="0"/>
                                  </p:stCondLst>
                                  <p:childTnLst>
                                    <p:cmd type="call" cmd="playFrom(0.0)">
                                      <p:cBhvr>
                                        <p:cTn id="34" dur="138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7"/>
                </p:tgtEl>
              </p:cMediaNode>
            </p:video>
            <p:video>
              <p:cMediaNode vol="80000">
                <p:cTn id="36" fill="hold" display="0">
                  <p:stCondLst>
                    <p:cond delay="indefinite"/>
                  </p:stCondLst>
                </p:cTn>
                <p:tgtEl>
                  <p:spTgt spid="8"/>
                </p:tgtEl>
              </p:cMediaNode>
            </p:video>
            <p:video>
              <p:cMediaNode vol="80000">
                <p:cTn id="3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smtClean="0"/>
              <a:t>アプリの強み</a:t>
            </a:r>
            <a:endParaRPr kumimoji="1" lang="ja-JP" altLang="en-US" sz="6000" dirty="0"/>
          </a:p>
        </p:txBody>
      </p:sp>
      <p:sp>
        <p:nvSpPr>
          <p:cNvPr id="3" name="コンテンツ プレースホルダー 2"/>
          <p:cNvSpPr>
            <a:spLocks noGrp="1"/>
          </p:cNvSpPr>
          <p:nvPr>
            <p:ph idx="1"/>
          </p:nvPr>
        </p:nvSpPr>
        <p:spPr>
          <a:xfrm>
            <a:off x="1083271" y="2420592"/>
            <a:ext cx="10025455" cy="3636511"/>
          </a:xfrm>
          <a:effectLst/>
        </p:spPr>
        <p:txBody>
          <a:bodyPr>
            <a:noAutofit/>
          </a:bodyPr>
          <a:lstStyle/>
          <a:p>
            <a:r>
              <a:rPr lang="ja-JP" altLang="en-US" sz="4800" dirty="0"/>
              <a:t>基本</a:t>
            </a:r>
            <a:r>
              <a:rPr lang="ja-JP" altLang="en-US" sz="4800" dirty="0" smtClean="0"/>
              <a:t>無料でトレーニングを提供</a:t>
            </a:r>
            <a:endParaRPr lang="en-US" altLang="ja-JP" sz="4800" dirty="0" smtClean="0"/>
          </a:p>
          <a:p>
            <a:r>
              <a:rPr lang="ja-JP" altLang="en-US" sz="4800" dirty="0"/>
              <a:t>どこでもトレーニングが</a:t>
            </a:r>
            <a:r>
              <a:rPr lang="ja-JP" altLang="en-US" sz="4800" dirty="0" smtClean="0"/>
              <a:t>出来る</a:t>
            </a:r>
            <a:endParaRPr lang="en-US" altLang="ja-JP" sz="4800" dirty="0"/>
          </a:p>
          <a:p>
            <a:r>
              <a:rPr lang="ja-JP" altLang="en-US" sz="4800" dirty="0" smtClean="0"/>
              <a:t>見る</a:t>
            </a:r>
            <a:r>
              <a:rPr lang="ja-JP" altLang="en-US" sz="4800" dirty="0"/>
              <a:t>力</a:t>
            </a:r>
            <a:r>
              <a:rPr lang="ja-JP" altLang="en-US" sz="4800" dirty="0" smtClean="0"/>
              <a:t>を鍛えるのがメイン</a:t>
            </a:r>
            <a:endParaRPr lang="en-US" altLang="ja-JP" sz="4800" dirty="0" smtClean="0"/>
          </a:p>
        </p:txBody>
      </p:sp>
    </p:spTree>
    <p:extLst>
      <p:ext uri="{BB962C8B-B14F-4D97-AF65-F5344CB8AC3E}">
        <p14:creationId xmlns:p14="http://schemas.microsoft.com/office/powerpoint/2010/main" val="404888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smtClean="0"/>
              <a:t>このアプリのこれから</a:t>
            </a:r>
            <a:endParaRPr kumimoji="1" lang="ja-JP" altLang="en-US" sz="6000" dirty="0"/>
          </a:p>
        </p:txBody>
      </p:sp>
      <p:sp>
        <p:nvSpPr>
          <p:cNvPr id="3" name="コンテンツ プレースホルダー 2"/>
          <p:cNvSpPr>
            <a:spLocks noGrp="1"/>
          </p:cNvSpPr>
          <p:nvPr>
            <p:ph idx="1"/>
          </p:nvPr>
        </p:nvSpPr>
        <p:spPr>
          <a:xfrm>
            <a:off x="2307928" y="2585844"/>
            <a:ext cx="7576142" cy="4079361"/>
          </a:xfrm>
          <a:effectLst/>
        </p:spPr>
        <p:txBody>
          <a:bodyPr>
            <a:normAutofit/>
          </a:bodyPr>
          <a:lstStyle/>
          <a:p>
            <a:r>
              <a:rPr lang="ja-JP" altLang="en-US" sz="4800" dirty="0" smtClean="0"/>
              <a:t>難易度の追加</a:t>
            </a:r>
            <a:endParaRPr lang="en-US" altLang="ja-JP" sz="4800" dirty="0" smtClean="0"/>
          </a:p>
          <a:p>
            <a:r>
              <a:rPr lang="ja-JP" altLang="en-US" sz="4800" dirty="0" smtClean="0"/>
              <a:t>トレーニング種類の追加</a:t>
            </a:r>
            <a:endParaRPr lang="en-US" altLang="ja-JP" sz="4800" dirty="0" smtClean="0"/>
          </a:p>
          <a:p>
            <a:r>
              <a:rPr lang="ja-JP" altLang="en-US" sz="4800" dirty="0"/>
              <a:t>教材</a:t>
            </a:r>
            <a:r>
              <a:rPr lang="ja-JP" altLang="en-US" sz="4800" dirty="0" smtClean="0"/>
              <a:t>との提携</a:t>
            </a:r>
            <a:endParaRPr lang="en-US" altLang="ja-JP" sz="4800" dirty="0" smtClean="0"/>
          </a:p>
          <a:p>
            <a:endParaRPr lang="ja-JP" altLang="en-US" sz="3200" dirty="0"/>
          </a:p>
        </p:txBody>
      </p:sp>
    </p:spTree>
    <p:extLst>
      <p:ext uri="{BB962C8B-B14F-4D97-AF65-F5344CB8AC3E}">
        <p14:creationId xmlns:p14="http://schemas.microsoft.com/office/powerpoint/2010/main" val="328866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783682" y="837807"/>
            <a:ext cx="6723876" cy="3549341"/>
          </a:xfrm>
        </p:spPr>
        <p:txBody>
          <a:bodyPr/>
          <a:lstStyle/>
          <a:p>
            <a:pPr>
              <a:spcBef>
                <a:spcPct val="20000"/>
              </a:spcBef>
              <a:spcAft>
                <a:spcPts val="600"/>
              </a:spcAft>
              <a:buClr>
                <a:schemeClr val="accent1"/>
              </a:buClr>
            </a:pPr>
            <a:r>
              <a:rPr lang="en-US" altLang="ja-JP" sz="8800" spc="300" dirty="0" smtClean="0"/>
              <a:t>T</a:t>
            </a:r>
            <a:r>
              <a:rPr lang="en-US" altLang="ja-JP" sz="7200" dirty="0" smtClean="0"/>
              <a:t>hank </a:t>
            </a:r>
            <a:r>
              <a:rPr lang="en-US" altLang="ja-JP" sz="7200" dirty="0"/>
              <a:t>you for </a:t>
            </a:r>
            <a:r>
              <a:rPr lang="en-US" altLang="ja-JP" sz="7200" dirty="0" smtClean="0"/>
              <a:t/>
            </a:r>
            <a:br>
              <a:rPr lang="en-US" altLang="ja-JP" sz="7200" dirty="0" smtClean="0"/>
            </a:br>
            <a:r>
              <a:rPr lang="en-US" altLang="ja-JP" sz="7200" dirty="0" smtClean="0"/>
              <a:t>Watch </a:t>
            </a:r>
            <a:r>
              <a:rPr lang="en-US" altLang="ja-JP" sz="7200" dirty="0"/>
              <a:t>our </a:t>
            </a:r>
            <a:r>
              <a:rPr lang="en-US" altLang="ja-JP" sz="7200" dirty="0" smtClean="0"/>
              <a:t/>
            </a:r>
            <a:br>
              <a:rPr lang="en-US" altLang="ja-JP" sz="7200" dirty="0" smtClean="0"/>
            </a:br>
            <a:r>
              <a:rPr lang="en-US" altLang="ja-JP" sz="7200" dirty="0" smtClean="0"/>
              <a:t>Presentation</a:t>
            </a:r>
            <a:r>
              <a:rPr lang="en-US" altLang="ja-JP" sz="7200" dirty="0"/>
              <a:t>!</a:t>
            </a:r>
            <a:endParaRPr lang="ja-JP" altLang="en-US" dirty="0">
              <a:solidFill>
                <a:schemeClr val="tx1"/>
              </a:solidFill>
              <a:latin typeface="+mn-lt"/>
              <a:ea typeface="+mn-ea"/>
              <a:cs typeface="+mn-cs"/>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3485">
            <a:off x="9975454" y="5346484"/>
            <a:ext cx="1865976" cy="1247600"/>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25351" flipH="1">
            <a:off x="592061" y="5346484"/>
            <a:ext cx="1865976" cy="1247600"/>
          </a:xfrm>
          <a:prstGeom prst="rect">
            <a:avLst/>
          </a:prstGeom>
        </p:spPr>
      </p:pic>
    </p:spTree>
    <p:extLst>
      <p:ext uri="{BB962C8B-B14F-4D97-AF65-F5344CB8AC3E}">
        <p14:creationId xmlns:p14="http://schemas.microsoft.com/office/powerpoint/2010/main" val="22843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783682" y="837807"/>
            <a:ext cx="6723876" cy="3549341"/>
          </a:xfrm>
        </p:spPr>
        <p:txBody>
          <a:bodyPr/>
          <a:lstStyle/>
          <a:p>
            <a:pPr algn="ctr">
              <a:spcBef>
                <a:spcPct val="20000"/>
              </a:spcBef>
              <a:spcAft>
                <a:spcPts val="600"/>
              </a:spcAft>
              <a:buClr>
                <a:schemeClr val="accent1"/>
              </a:buClr>
            </a:pPr>
            <a:r>
              <a:rPr lang="ja-JP" altLang="en-US" sz="8800" spc="300" dirty="0" smtClean="0"/>
              <a:t>質疑応答</a:t>
            </a:r>
            <a:endParaRPr lang="ja-JP" altLang="en-US" dirty="0">
              <a:solidFill>
                <a:schemeClr val="tx1"/>
              </a:solidFill>
              <a:latin typeface="+mn-lt"/>
              <a:ea typeface="+mn-ea"/>
              <a:cs typeface="+mn-cs"/>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3485">
            <a:off x="9975454" y="5346484"/>
            <a:ext cx="1865976" cy="1247600"/>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25351" flipH="1">
            <a:off x="592061" y="5346484"/>
            <a:ext cx="1865976" cy="1247600"/>
          </a:xfrm>
          <a:prstGeom prst="rect">
            <a:avLst/>
          </a:prstGeom>
        </p:spPr>
      </p:pic>
    </p:spTree>
    <p:extLst>
      <p:ext uri="{BB962C8B-B14F-4D97-AF65-F5344CB8AC3E}">
        <p14:creationId xmlns:p14="http://schemas.microsoft.com/office/powerpoint/2010/main" val="81417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4130" y="387227"/>
            <a:ext cx="11962151" cy="970450"/>
          </a:xfrm>
        </p:spPr>
        <p:txBody>
          <a:bodyPr/>
          <a:lstStyle/>
          <a:p>
            <a:r>
              <a:rPr lang="ja-JP" altLang="en-US" sz="5400" dirty="0"/>
              <a:t>あなたの世界、</a:t>
            </a:r>
            <a:r>
              <a:rPr lang="ja-JP" altLang="en-US" sz="5400" dirty="0" smtClean="0"/>
              <a:t>どう見えて</a:t>
            </a:r>
            <a:r>
              <a:rPr lang="ja-JP" altLang="en-US" sz="5400" dirty="0"/>
              <a:t>いますか？</a:t>
            </a:r>
            <a:endParaRPr kumimoji="1" lang="ja-JP" altLang="en-US" sz="5400" dirty="0"/>
          </a:p>
        </p:txBody>
      </p:sp>
      <p:pic>
        <p:nvPicPr>
          <p:cNvPr id="4" name="限局性学習障害(SLD)とは？">
            <a:hlinkClick r:id="" action="ppaction://media"/>
          </p:cNvPr>
          <p:cNvPicPr>
            <a:picLocks noGrp="1" noChangeAspect="1"/>
          </p:cNvPicPr>
          <p:nvPr>
            <p:ph idx="1"/>
            <a:videoFile r:link="rId1"/>
            <p:extLst>
              <p:ext uri="{DAA4B4D4-6D71-4841-9C94-3DE7FCFB9230}">
                <p14:media xmlns:p14="http://schemas.microsoft.com/office/powerpoint/2010/main" r:embed="rId2">
                  <p14:trim st="41698" end="9740"/>
                  <p14:fade in="500" out="500"/>
                </p14:media>
              </p:ext>
            </p:extLst>
          </p:nvPr>
        </p:nvPicPr>
        <p:blipFill>
          <a:blip r:embed="rId5"/>
          <a:stretch>
            <a:fillRect/>
          </a:stretch>
        </p:blipFill>
        <p:spPr>
          <a:xfrm>
            <a:off x="4276725" y="2222500"/>
            <a:ext cx="3636963" cy="3636963"/>
          </a:xfrm>
        </p:spPr>
      </p:pic>
      <p:sp>
        <p:nvSpPr>
          <p:cNvPr id="3" name="テキスト ボックス 2"/>
          <p:cNvSpPr txBox="1"/>
          <p:nvPr/>
        </p:nvSpPr>
        <p:spPr>
          <a:xfrm>
            <a:off x="7913688" y="6021659"/>
            <a:ext cx="3557239" cy="369332"/>
          </a:xfrm>
          <a:prstGeom prst="rect">
            <a:avLst/>
          </a:prstGeom>
          <a:noFill/>
        </p:spPr>
        <p:txBody>
          <a:bodyPr wrap="square" rtlCol="0">
            <a:spAutoFit/>
          </a:bodyPr>
          <a:lstStyle/>
          <a:p>
            <a:r>
              <a:rPr lang="ja-JP" altLang="en-US"/>
              <a:t>ディーキャリア発達チャンネル</a:t>
            </a:r>
            <a:endParaRPr kumimoji="1" lang="ja-JP" altLang="en-US" dirty="0"/>
          </a:p>
        </p:txBody>
      </p:sp>
    </p:spTree>
    <p:extLst>
      <p:ext uri="{BB962C8B-B14F-4D97-AF65-F5344CB8AC3E}">
        <p14:creationId xmlns:p14="http://schemas.microsoft.com/office/powerpoint/2010/main" val="344101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mute="1">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6649" y="447188"/>
            <a:ext cx="11930332" cy="970450"/>
          </a:xfrm>
        </p:spPr>
        <p:txBody>
          <a:bodyPr/>
          <a:lstStyle/>
          <a:p>
            <a:r>
              <a:rPr kumimoji="1" lang="ja-JP" altLang="en-US" sz="5400" dirty="0" smtClean="0"/>
              <a:t>ディスレクシア</a:t>
            </a:r>
            <a:r>
              <a:rPr lang="ja-JP" altLang="en-US" sz="5400" dirty="0"/>
              <a:t>（読字障害）</a:t>
            </a:r>
            <a:r>
              <a:rPr kumimoji="1" lang="ja-JP" altLang="en-US" sz="5400" dirty="0" smtClean="0"/>
              <a:t>の人々</a:t>
            </a:r>
            <a:endParaRPr kumimoji="1" lang="ja-JP" altLang="en-US" sz="5400" dirty="0"/>
          </a:p>
        </p:txBody>
      </p:sp>
      <p:sp>
        <p:nvSpPr>
          <p:cNvPr id="3" name="コンテンツ プレースホルダー 2"/>
          <p:cNvSpPr>
            <a:spLocks noGrp="1"/>
          </p:cNvSpPr>
          <p:nvPr>
            <p:ph idx="1"/>
          </p:nvPr>
        </p:nvSpPr>
        <p:spPr>
          <a:xfrm>
            <a:off x="-64133" y="2077206"/>
            <a:ext cx="12351895" cy="2314912"/>
          </a:xfrm>
          <a:effectLst/>
        </p:spPr>
        <p:txBody>
          <a:bodyPr>
            <a:noAutofit/>
          </a:bodyPr>
          <a:lstStyle/>
          <a:p>
            <a:r>
              <a:rPr lang="ja-JP" altLang="en-US" sz="3600" dirty="0" smtClean="0"/>
              <a:t>小学校 </a:t>
            </a:r>
            <a:r>
              <a:rPr lang="en-US" altLang="ja-JP" sz="4000" b="1" dirty="0"/>
              <a:t>126 </a:t>
            </a:r>
            <a:r>
              <a:rPr lang="ja-JP" altLang="en-US" sz="4000" b="1" dirty="0"/>
              <a:t>校</a:t>
            </a:r>
            <a:r>
              <a:rPr lang="ja-JP" altLang="en-US" sz="3600" dirty="0"/>
              <a:t>の児童 </a:t>
            </a:r>
            <a:r>
              <a:rPr lang="en-US" altLang="ja-JP" sz="4000" b="1" dirty="0"/>
              <a:t>54,543</a:t>
            </a:r>
            <a:r>
              <a:rPr lang="ja-JP" altLang="en-US" sz="4000" b="1" dirty="0"/>
              <a:t>名</a:t>
            </a:r>
            <a:r>
              <a:rPr lang="ja-JP" altLang="en-US" sz="3600" dirty="0"/>
              <a:t>を</a:t>
            </a:r>
            <a:r>
              <a:rPr lang="ja-JP" altLang="en-US" sz="3600" dirty="0" smtClean="0"/>
              <a:t>対象に調査した結果</a:t>
            </a:r>
            <a:endParaRPr lang="en-US" altLang="ja-JP" sz="3600" dirty="0" smtClean="0"/>
          </a:p>
          <a:p>
            <a:pPr marL="0" indent="0">
              <a:buNone/>
            </a:pPr>
            <a:r>
              <a:rPr lang="ja-JP" altLang="en-US" sz="3600" b="1" dirty="0" smtClean="0"/>
              <a:t>ディスレクシア</a:t>
            </a:r>
            <a:r>
              <a:rPr lang="ja-JP" altLang="en-US" sz="3600" dirty="0"/>
              <a:t>の有病率は </a:t>
            </a:r>
            <a:r>
              <a:rPr lang="en-US" altLang="ja-JP" sz="4000" b="1" dirty="0" smtClean="0"/>
              <a:t>0.7</a:t>
            </a:r>
            <a:r>
              <a:rPr lang="ja-JP" altLang="en-US" sz="4000" b="1" dirty="0"/>
              <a:t>～</a:t>
            </a:r>
            <a:r>
              <a:rPr lang="en-US" altLang="ja-JP" sz="4000" b="1" dirty="0"/>
              <a:t>2.2%</a:t>
            </a:r>
            <a:r>
              <a:rPr lang="ja-JP" altLang="en-US" sz="3600" dirty="0" smtClean="0"/>
              <a:t>と推定</a:t>
            </a:r>
            <a:r>
              <a:rPr lang="ja-JP" altLang="en-US" sz="3600" dirty="0"/>
              <a:t>されて</a:t>
            </a:r>
            <a:r>
              <a:rPr lang="ja-JP" altLang="en-US" sz="3600" dirty="0" smtClean="0"/>
              <a:t>います（</a:t>
            </a:r>
            <a:r>
              <a:rPr lang="ja-JP" altLang="en-US" sz="3600" dirty="0"/>
              <a:t>参照元：国立精神・神経センター精神保健研究所）</a:t>
            </a:r>
            <a:endParaRPr lang="en-US" altLang="ja-JP" sz="3600" dirty="0"/>
          </a:p>
        </p:txBody>
      </p:sp>
      <p:grpSp>
        <p:nvGrpSpPr>
          <p:cNvPr id="22" name="グループ化 21"/>
          <p:cNvGrpSpPr/>
          <p:nvPr/>
        </p:nvGrpSpPr>
        <p:grpSpPr>
          <a:xfrm>
            <a:off x="953589" y="5051686"/>
            <a:ext cx="9733923" cy="2400300"/>
            <a:chOff x="0" y="4937760"/>
            <a:chExt cx="9733923" cy="240030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37760"/>
              <a:ext cx="2943902" cy="1854658"/>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059" y="5674723"/>
              <a:ext cx="1064536" cy="1663337"/>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225" y="5674722"/>
              <a:ext cx="1064536" cy="1663337"/>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6391" y="5674722"/>
              <a:ext cx="1064536" cy="1663337"/>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557" y="5674721"/>
              <a:ext cx="1064536" cy="1663337"/>
            </a:xfrm>
            <a:prstGeom prst="rect">
              <a:avLst/>
            </a:prstGeom>
          </p:spPr>
        </p:pic>
        <p:pic>
          <p:nvPicPr>
            <p:cNvPr id="17" name="図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723" y="5674720"/>
              <a:ext cx="1064536" cy="1663337"/>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7889" y="5674719"/>
              <a:ext cx="1064536" cy="1663337"/>
            </a:xfrm>
            <a:prstGeom prst="rect">
              <a:avLst/>
            </a:prstGeom>
          </p:spPr>
        </p:pic>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055" y="5674719"/>
              <a:ext cx="1064536" cy="1663337"/>
            </a:xfrm>
            <a:prstGeom prst="rect">
              <a:avLst/>
            </a:prstGeom>
          </p:spPr>
        </p:pic>
        <p:pic>
          <p:nvPicPr>
            <p:cNvPr id="20" name="図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932" y="5674718"/>
              <a:ext cx="1064536" cy="1663337"/>
            </a:xfrm>
            <a:prstGeom prst="rect">
              <a:avLst/>
            </a:prstGeom>
          </p:spPr>
        </p:pic>
        <p:pic>
          <p:nvPicPr>
            <p:cNvPr id="21" name="図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387" y="5674717"/>
              <a:ext cx="1064536" cy="1663337"/>
            </a:xfrm>
            <a:prstGeom prst="rect">
              <a:avLst/>
            </a:prstGeom>
          </p:spPr>
        </p:pic>
      </p:grpSp>
    </p:spTree>
    <p:extLst>
      <p:ext uri="{BB962C8B-B14F-4D97-AF65-F5344CB8AC3E}">
        <p14:creationId xmlns:p14="http://schemas.microsoft.com/office/powerpoint/2010/main" val="29606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smtClean="0"/>
              <a:t>楽しく改善しませんか？</a:t>
            </a:r>
            <a:endParaRPr kumimoji="1" lang="ja-JP" altLang="en-US" sz="6000" dirty="0"/>
          </a:p>
        </p:txBody>
      </p:sp>
      <p:sp>
        <p:nvSpPr>
          <p:cNvPr id="3" name="コンテンツ プレースホルダー 2"/>
          <p:cNvSpPr>
            <a:spLocks noGrp="1"/>
          </p:cNvSpPr>
          <p:nvPr>
            <p:ph idx="1"/>
          </p:nvPr>
        </p:nvSpPr>
        <p:spPr>
          <a:xfrm>
            <a:off x="1427731" y="3249975"/>
            <a:ext cx="9336535" cy="2399502"/>
          </a:xfrm>
          <a:effectLst/>
        </p:spPr>
        <p:txBody>
          <a:bodyPr>
            <a:normAutofit/>
          </a:bodyPr>
          <a:lstStyle/>
          <a:p>
            <a:pPr marL="0" indent="0" algn="ctr">
              <a:buNone/>
            </a:pPr>
            <a:r>
              <a:rPr lang="en-US" altLang="ja-JP" sz="4000" dirty="0" smtClean="0"/>
              <a:t>“</a:t>
            </a:r>
            <a:r>
              <a:rPr lang="ja-JP" altLang="en-US" sz="4000" dirty="0" smtClean="0"/>
              <a:t>どこでもトレーニングが出来る</a:t>
            </a:r>
            <a:r>
              <a:rPr lang="en-US" altLang="ja-JP" sz="4000" dirty="0" smtClean="0"/>
              <a:t>”</a:t>
            </a:r>
          </a:p>
          <a:p>
            <a:pPr marL="0" indent="0" algn="ctr">
              <a:buNone/>
            </a:pPr>
            <a:r>
              <a:rPr lang="ja-JP" altLang="en-US" sz="4000" dirty="0" smtClean="0"/>
              <a:t>を</a:t>
            </a:r>
            <a:r>
              <a:rPr lang="ja-JP" altLang="en-US" sz="4000" dirty="0"/>
              <a:t>モットーにアプリの作成をしました</a:t>
            </a:r>
            <a:r>
              <a:rPr lang="ja-JP" altLang="en-US" sz="4000" dirty="0" smtClean="0"/>
              <a:t>。</a:t>
            </a:r>
            <a:endParaRPr lang="ja-JP" altLang="en-US" sz="4000" dirty="0"/>
          </a:p>
        </p:txBody>
      </p:sp>
    </p:spTree>
    <p:extLst>
      <p:ext uri="{BB962C8B-B14F-4D97-AF65-F5344CB8AC3E}">
        <p14:creationId xmlns:p14="http://schemas.microsoft.com/office/powerpoint/2010/main" val="130670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3">
                                            <p:txEl>
                                              <p:pRg st="0" end="0"/>
                                            </p:txEl>
                                          </p:spTgt>
                                        </p:tgtEl>
                                      </p:cBhvr>
                                    </p:animEffect>
                                    <p:animScale>
                                      <p:cBhvr>
                                        <p:cTn id="19"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smtClean="0"/>
              <a:t>実機説明</a:t>
            </a:r>
            <a:endParaRPr kumimoji="1" lang="ja-JP" altLang="en-US" sz="6000" dirty="0"/>
          </a:p>
        </p:txBody>
      </p:sp>
      <p:pic>
        <p:nvPicPr>
          <p:cNvPr id="5" name="Trainingtu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07901" y="1417638"/>
            <a:ext cx="2976196" cy="4761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4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783" y="447188"/>
            <a:ext cx="11183215" cy="970450"/>
          </a:xfrm>
        </p:spPr>
        <p:txBody>
          <a:bodyPr/>
          <a:lstStyle/>
          <a:p>
            <a:r>
              <a:rPr lang="ja-JP" altLang="en-US" sz="6000" dirty="0"/>
              <a:t>ことりさがし</a:t>
            </a:r>
            <a:r>
              <a:rPr lang="en-US" altLang="ja-JP" sz="4800" dirty="0"/>
              <a:t>~</a:t>
            </a:r>
            <a:r>
              <a:rPr lang="ja-JP" altLang="en-US" sz="4800" dirty="0"/>
              <a:t>跳躍性眼球運動</a:t>
            </a:r>
            <a:r>
              <a:rPr lang="en-US" altLang="ja-JP" sz="4800" dirty="0"/>
              <a:t>~</a:t>
            </a:r>
            <a:endParaRPr kumimoji="1" lang="ja-JP" altLang="en-US" sz="3600" dirty="0"/>
          </a:p>
        </p:txBody>
      </p:sp>
      <p:sp>
        <p:nvSpPr>
          <p:cNvPr id="7" name="テキスト ボックス 6"/>
          <p:cNvSpPr txBox="1"/>
          <p:nvPr/>
        </p:nvSpPr>
        <p:spPr>
          <a:xfrm>
            <a:off x="198783" y="2218095"/>
            <a:ext cx="11383617" cy="5780044"/>
          </a:xfrm>
          <a:prstGeom prst="rect">
            <a:avLst/>
          </a:prstGeom>
          <a:noFill/>
          <a:effectLst/>
        </p:spPr>
        <p:txBody>
          <a:bodyPr wrap="square" rtlCol="0">
            <a:spAutoFit/>
          </a:bodyPr>
          <a:lstStyle/>
          <a:p>
            <a:pPr marL="342900" marR="0" lvl="0" indent="-342900" algn="l" defTabSz="457200" rtl="0" eaLnBrk="1" fontAlgn="auto" latinLnBrk="0" hangingPunct="1">
              <a:lnSpc>
                <a:spcPct val="100000"/>
              </a:lnSpc>
              <a:spcBef>
                <a:spcPct val="20000"/>
              </a:spcBef>
              <a:spcAft>
                <a:spcPts val="600"/>
              </a:spcAft>
              <a:buClr>
                <a:srgbClr val="99CB38"/>
              </a:buClr>
              <a:buSzTx/>
              <a:buFont typeface="Wingdings 2" charset="2"/>
              <a:buChar char=""/>
              <a:tabLst/>
              <a:defRPr/>
            </a:pPr>
            <a:r>
              <a:rPr kumimoji="1" lang="ja-JP" altLang="en-US" sz="3600" b="0" i="0" u="none" strike="noStrike" kern="1200" cap="none" spc="0" normalizeH="0" baseline="0" noProof="0" dirty="0" smtClean="0">
                <a:ln>
                  <a:noFill/>
                </a:ln>
                <a:solidFill>
                  <a:prstClr val="white"/>
                </a:solidFill>
                <a:effectLst/>
                <a:uLnTx/>
                <a:uFillTx/>
                <a:latin typeface="Century Gothic" panose="020B0502020202020204"/>
                <a:ea typeface="ＭＳ ゴシック" panose="020B0609070205080204" pitchFamily="49" charset="-128"/>
                <a:cs typeface="+mn-cs"/>
              </a:rPr>
              <a:t>跳躍性眼球運動</a:t>
            </a:r>
            <a:endParaRPr kumimoji="1" lang="en-US" altLang="ja-JP" sz="3600" b="0" i="0" u="none" strike="noStrike" kern="1200" cap="none" spc="0" normalizeH="0" baseline="0" noProof="0" dirty="0" smtClean="0">
              <a:ln>
                <a:noFill/>
              </a:ln>
              <a:solidFill>
                <a:prstClr val="white"/>
              </a:solidFill>
              <a:effectLst/>
              <a:uLnTx/>
              <a:uFillTx/>
              <a:latin typeface="Century Gothic" panose="020B0502020202020204"/>
              <a:ea typeface="ＭＳ ゴシック" panose="020B0609070205080204" pitchFamily="49" charset="-128"/>
              <a:cs typeface="+mn-cs"/>
            </a:endParaRPr>
          </a:p>
          <a:p>
            <a:pPr>
              <a:lnSpc>
                <a:spcPct val="150000"/>
              </a:lnSpc>
            </a:pPr>
            <a:r>
              <a:rPr lang="ja-JP" altLang="en-US" sz="3200" dirty="0"/>
              <a:t>跳躍性眼球運動とは見ていた点から別の点へと跳躍するように素早く眼球を動かす運動のことを言います。</a:t>
            </a:r>
            <a:endParaRPr lang="en-US" altLang="ja-JP" sz="6600" dirty="0"/>
          </a:p>
          <a:p>
            <a:pPr marR="0" lvl="0" algn="l" defTabSz="457200" rtl="0" eaLnBrk="1" fontAlgn="auto" latinLnBrk="0" hangingPunct="1">
              <a:lnSpc>
                <a:spcPct val="100000"/>
              </a:lnSpc>
              <a:spcBef>
                <a:spcPct val="20000"/>
              </a:spcBef>
              <a:spcAft>
                <a:spcPts val="600"/>
              </a:spcAft>
              <a:buClr>
                <a:srgbClr val="99CB38"/>
              </a:buClr>
              <a:buSzTx/>
              <a:tabLst/>
              <a:defRPr/>
            </a:pPr>
            <a:endParaRPr kumimoji="1" lang="en-US" altLang="ja-JP" sz="3200" b="0" i="0" u="none" strike="noStrike" kern="1200" cap="none" spc="0" normalizeH="0" baseline="0" noProof="0" dirty="0" smtClean="0">
              <a:ln>
                <a:noFill/>
              </a:ln>
              <a:solidFill>
                <a:prstClr val="white"/>
              </a:solidFill>
              <a:effectLst/>
              <a:uLnTx/>
              <a:uFillTx/>
              <a:latin typeface="Century Gothic" panose="020B0502020202020204"/>
              <a:ea typeface="ＭＳ ゴシック" panose="020B0609070205080204" pitchFamily="49" charset="-128"/>
              <a:cs typeface="+mn-cs"/>
            </a:endParaRPr>
          </a:p>
          <a:p>
            <a:pPr marL="342900" indent="-342900" defTabSz="457200">
              <a:spcBef>
                <a:spcPct val="20000"/>
              </a:spcBef>
              <a:spcAft>
                <a:spcPts val="600"/>
              </a:spcAft>
              <a:buClr>
                <a:schemeClr val="accent1"/>
              </a:buClr>
              <a:buFont typeface="Wingdings 2" charset="2"/>
              <a:buChar char=""/>
            </a:pPr>
            <a:r>
              <a:rPr lang="ja-JP" altLang="en-US" sz="3200" dirty="0" smtClean="0"/>
              <a:t>首</a:t>
            </a:r>
            <a:r>
              <a:rPr lang="ja-JP" altLang="en-US" sz="3200" dirty="0"/>
              <a:t>を動かさず目だけをうごかして画面に出てきた物体を追いかけ、目の本来の力を身につけるためのトレーニングです。</a:t>
            </a:r>
            <a:endParaRPr lang="en-US" altLang="ja-JP" sz="3200" dirty="0"/>
          </a:p>
          <a:p>
            <a:pPr marL="0" marR="0" lvl="0" indent="0" algn="l" defTabSz="457200" rtl="0" eaLnBrk="1" fontAlgn="auto" latinLnBrk="0" hangingPunct="1">
              <a:lnSpc>
                <a:spcPct val="100000"/>
              </a:lnSpc>
              <a:spcBef>
                <a:spcPct val="20000"/>
              </a:spcBef>
              <a:spcAft>
                <a:spcPts val="600"/>
              </a:spcAft>
              <a:buClr>
                <a:srgbClr val="99CB38"/>
              </a:buClr>
              <a:buSzTx/>
              <a:buFontTx/>
              <a:buNone/>
              <a:tabLst/>
              <a:defRPr/>
            </a:pPr>
            <a:endParaRPr kumimoji="1" lang="en-US" altLang="ja-JP" sz="3200" b="0" i="0" u="none" strike="noStrike" kern="1200" cap="none" spc="0" normalizeH="0" baseline="0" noProof="0" dirty="0" smtClean="0">
              <a:ln>
                <a:noFill/>
              </a:ln>
              <a:solidFill>
                <a:prstClr val="white"/>
              </a:solidFill>
              <a:effectLst/>
              <a:uLnTx/>
              <a:uFillTx/>
              <a:latin typeface="Century Gothic" panose="020B0502020202020204"/>
              <a:ea typeface="ＭＳ ゴシック" panose="020B0609070205080204" pitchFamily="49" charset="-128"/>
              <a:cs typeface="+mn-cs"/>
            </a:endParaRPr>
          </a:p>
          <a:p>
            <a:pPr marL="342900" marR="0" lvl="0" indent="-342900" algn="l" defTabSz="457200" rtl="0" eaLnBrk="1" fontAlgn="auto" latinLnBrk="0" hangingPunct="1">
              <a:lnSpc>
                <a:spcPct val="100000"/>
              </a:lnSpc>
              <a:spcBef>
                <a:spcPct val="20000"/>
              </a:spcBef>
              <a:spcAft>
                <a:spcPts val="600"/>
              </a:spcAft>
              <a:buClr>
                <a:srgbClr val="99CB38"/>
              </a:buClr>
              <a:buSzTx/>
              <a:buFont typeface="Wingdings 2" charset="2"/>
              <a:buChar char=""/>
              <a:tabLst/>
              <a:defRPr/>
            </a:pPr>
            <a:endParaRPr kumimoji="1" lang="en-US" altLang="ja-JP" sz="3200" b="0" i="0" u="none" strike="noStrike" kern="1200" cap="none" spc="0" normalizeH="0" baseline="0" noProof="0" dirty="0">
              <a:ln>
                <a:noFill/>
              </a:ln>
              <a:solidFill>
                <a:prstClr val="white"/>
              </a:solidFill>
              <a:effectLst/>
              <a:uLnTx/>
              <a:uFillTx/>
              <a:latin typeface="Century Gothic" panose="020B0502020202020204"/>
              <a:ea typeface="ＭＳ ゴシック" panose="020B0609070205080204" pitchFamily="49" charset="-128"/>
              <a:cs typeface="+mn-cs"/>
            </a:endParaRPr>
          </a:p>
        </p:txBody>
      </p:sp>
      <p:sp>
        <p:nvSpPr>
          <p:cNvPr id="5" name="テキスト ボックス 4"/>
          <p:cNvSpPr txBox="1"/>
          <p:nvPr/>
        </p:nvSpPr>
        <p:spPr>
          <a:xfrm>
            <a:off x="5033788" y="216355"/>
            <a:ext cx="2385913" cy="461665"/>
          </a:xfrm>
          <a:prstGeom prst="rect">
            <a:avLst/>
          </a:prstGeom>
          <a:noFill/>
          <a:effectLst>
            <a:outerShdw blurRad="50800" dir="14400000" algn="tl" rotWithShape="0">
              <a:prstClr val="black">
                <a:alpha val="60000"/>
              </a:prstClr>
            </a:outerShdw>
          </a:effectLst>
        </p:spPr>
        <p:txBody>
          <a:bodyPr wrap="square" rtlCol="0">
            <a:spAutoFit/>
          </a:bodyPr>
          <a:lstStyle>
            <a:defPPr>
              <a:defRPr lang="ja-JP"/>
            </a:defPPr>
            <a:lvl1pPr>
              <a:defRPr sz="2000"/>
            </a:lvl1pPr>
          </a:lstStyle>
          <a:p>
            <a:r>
              <a:rPr lang="ja-JP" altLang="en-US" sz="2400" dirty="0"/>
              <a:t>ちょうやくせい</a:t>
            </a:r>
          </a:p>
        </p:txBody>
      </p:sp>
      <p:pic>
        <p:nvPicPr>
          <p:cNvPr id="3" name="図 2"/>
          <p:cNvPicPr>
            <a:picLocks noChangeAspect="1"/>
          </p:cNvPicPr>
          <p:nvPr/>
        </p:nvPicPr>
        <p:blipFill>
          <a:blip r:embed="rId3"/>
          <a:stretch>
            <a:fillRect/>
          </a:stretch>
        </p:blipFill>
        <p:spPr>
          <a:xfrm>
            <a:off x="10291371" y="0"/>
            <a:ext cx="1908213" cy="3060457"/>
          </a:xfrm>
          <a:prstGeom prst="rect">
            <a:avLst/>
          </a:prstGeom>
        </p:spPr>
      </p:pic>
    </p:spTree>
    <p:extLst>
      <p:ext uri="{BB962C8B-B14F-4D97-AF65-F5344CB8AC3E}">
        <p14:creationId xmlns:p14="http://schemas.microsoft.com/office/powerpoint/2010/main" val="120679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16667E-6 1.85185E-6 L -0.43529 0.1206 " pathEditMode="relative" rAng="0" ptsTypes="AA">
                                      <p:cBhvr>
                                        <p:cTn id="18" dur="2000" fill="hold"/>
                                        <p:tgtEl>
                                          <p:spTgt spid="3"/>
                                        </p:tgtEl>
                                        <p:attrNameLst>
                                          <p:attrName>ppt_x</p:attrName>
                                          <p:attrName>ppt_y</p:attrName>
                                        </p:attrNameLst>
                                      </p:cBhvr>
                                      <p:rCtr x="-21771" y="6019"/>
                                    </p:animMotion>
                                  </p:childTnLst>
                                </p:cTn>
                              </p:par>
                              <p:par>
                                <p:cTn id="19" presetID="6" presetClass="emph" presetSubtype="0" fill="hold" nodeType="withEffect">
                                  <p:stCondLst>
                                    <p:cond delay="0"/>
                                  </p:stCondLst>
                                  <p:childTnLst>
                                    <p:animScale>
                                      <p:cBhvr>
                                        <p:cTn id="20" dur="2000" fill="hold"/>
                                        <p:tgtEl>
                                          <p:spTgt spid="3"/>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smtClean="0"/>
              <a:t>実機説明</a:t>
            </a:r>
            <a:endParaRPr kumimoji="1" lang="ja-JP" altLang="en-US" sz="6000" dirty="0"/>
          </a:p>
        </p:txBody>
      </p:sp>
      <p:pic>
        <p:nvPicPr>
          <p:cNvPr id="5" name="Trainingtut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06215" y="1417638"/>
            <a:ext cx="2979567" cy="4767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810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smtClean="0"/>
              <a:t>めいろ</a:t>
            </a:r>
            <a:r>
              <a:rPr kumimoji="1" lang="ja-JP" altLang="en-US" sz="4400" dirty="0" smtClean="0"/>
              <a:t>～</a:t>
            </a:r>
            <a:r>
              <a:rPr kumimoji="1" lang="ja-JP" altLang="en-US" sz="4800" dirty="0" smtClean="0"/>
              <a:t>追従性眼球運動</a:t>
            </a:r>
            <a:r>
              <a:rPr kumimoji="1" lang="ja-JP" altLang="en-US" sz="4400" dirty="0" smtClean="0"/>
              <a:t>～</a:t>
            </a:r>
            <a:endParaRPr kumimoji="1" lang="ja-JP" altLang="en-US" sz="4400" dirty="0"/>
          </a:p>
        </p:txBody>
      </p:sp>
      <p:sp>
        <p:nvSpPr>
          <p:cNvPr id="7" name="テキスト ボックス 6"/>
          <p:cNvSpPr txBox="1"/>
          <p:nvPr/>
        </p:nvSpPr>
        <p:spPr>
          <a:xfrm>
            <a:off x="198783" y="2218095"/>
            <a:ext cx="11383617" cy="5321457"/>
          </a:xfrm>
          <a:prstGeom prst="rect">
            <a:avLst/>
          </a:prstGeom>
          <a:noFill/>
          <a:effectLst/>
        </p:spPr>
        <p:txBody>
          <a:bodyPr wrap="square" rtlCol="0">
            <a:spAutoFit/>
          </a:bodyPr>
          <a:lstStyle/>
          <a:p>
            <a:pPr marL="342900" indent="-342900" defTabSz="457200">
              <a:spcBef>
                <a:spcPct val="20000"/>
              </a:spcBef>
              <a:spcAft>
                <a:spcPts val="600"/>
              </a:spcAft>
              <a:buClr>
                <a:schemeClr val="accent1"/>
              </a:buClr>
              <a:buFont typeface="Wingdings 2" charset="2"/>
              <a:buChar char=""/>
            </a:pPr>
            <a:r>
              <a:rPr lang="ja-JP" altLang="en-US" sz="3600" dirty="0" smtClean="0"/>
              <a:t>追従性眼球運動</a:t>
            </a:r>
            <a:endParaRPr lang="en-US" altLang="ja-JP" sz="3600" dirty="0" smtClean="0"/>
          </a:p>
          <a:p>
            <a:pPr defTabSz="457200">
              <a:spcBef>
                <a:spcPct val="20000"/>
              </a:spcBef>
              <a:spcAft>
                <a:spcPts val="600"/>
              </a:spcAft>
              <a:buClr>
                <a:schemeClr val="accent1"/>
              </a:buClr>
            </a:pPr>
            <a:r>
              <a:rPr lang="ja-JP" altLang="en-US" sz="3200" dirty="0"/>
              <a:t>見て</a:t>
            </a:r>
            <a:r>
              <a:rPr lang="ja-JP" altLang="en-US" sz="3200" dirty="0" smtClean="0"/>
              <a:t>いるモノの</a:t>
            </a:r>
            <a:r>
              <a:rPr lang="ja-JP" altLang="en-US" sz="3200" dirty="0"/>
              <a:t>動きに</a:t>
            </a:r>
            <a:r>
              <a:rPr lang="ja-JP" altLang="en-US" sz="3200" dirty="0" smtClean="0"/>
              <a:t>合わせ、同じ速さで眼球を動かす</a:t>
            </a:r>
            <a:endParaRPr lang="en-US" altLang="ja-JP" sz="3200" dirty="0" smtClean="0"/>
          </a:p>
          <a:p>
            <a:pPr defTabSz="457200">
              <a:spcBef>
                <a:spcPct val="20000"/>
              </a:spcBef>
              <a:spcAft>
                <a:spcPts val="600"/>
              </a:spcAft>
              <a:buClr>
                <a:schemeClr val="accent1"/>
              </a:buClr>
            </a:pPr>
            <a:r>
              <a:rPr lang="ja-JP" altLang="en-US" sz="3200" dirty="0" smtClean="0"/>
              <a:t>運動のことを言います。</a:t>
            </a:r>
            <a:endParaRPr lang="en-US" altLang="ja-JP" sz="3200" dirty="0" smtClean="0"/>
          </a:p>
          <a:p>
            <a:pPr marL="342900" indent="-342900" defTabSz="457200">
              <a:spcBef>
                <a:spcPct val="20000"/>
              </a:spcBef>
              <a:spcAft>
                <a:spcPts val="600"/>
              </a:spcAft>
              <a:buClr>
                <a:schemeClr val="accent1"/>
              </a:buClr>
              <a:buFont typeface="Wingdings 2" charset="2"/>
              <a:buChar char=""/>
            </a:pPr>
            <a:endParaRPr lang="en-US" altLang="ja-JP" sz="3200" dirty="0" smtClean="0"/>
          </a:p>
          <a:p>
            <a:pPr marL="342900" indent="-342900" defTabSz="457200">
              <a:spcBef>
                <a:spcPct val="20000"/>
              </a:spcBef>
              <a:spcAft>
                <a:spcPts val="600"/>
              </a:spcAft>
              <a:buClr>
                <a:schemeClr val="accent1"/>
              </a:buClr>
              <a:buFont typeface="Wingdings 2" charset="2"/>
              <a:buChar char=""/>
            </a:pPr>
            <a:r>
              <a:rPr lang="ja-JP" altLang="en-US" sz="3200" dirty="0" smtClean="0"/>
              <a:t>スタートからゴールを線で</a:t>
            </a:r>
            <a:r>
              <a:rPr lang="ja-JP" altLang="en-US" sz="3200" dirty="0"/>
              <a:t>繋</a:t>
            </a:r>
            <a:r>
              <a:rPr lang="ja-JP" altLang="en-US" sz="3200" dirty="0" smtClean="0"/>
              <a:t>ぎ、順路の中にある図形を、</a:t>
            </a:r>
            <a:endParaRPr lang="en-US" altLang="ja-JP" sz="3200" dirty="0" smtClean="0"/>
          </a:p>
          <a:p>
            <a:pPr defTabSz="457200">
              <a:spcBef>
                <a:spcPct val="20000"/>
              </a:spcBef>
              <a:spcAft>
                <a:spcPts val="600"/>
              </a:spcAft>
              <a:buClr>
                <a:schemeClr val="accent1"/>
              </a:buClr>
            </a:pPr>
            <a:r>
              <a:rPr lang="ja-JP" altLang="en-US" sz="3200" dirty="0" smtClean="0"/>
              <a:t>順番通りに画面下部の解答欄に当てはめるトレーニング</a:t>
            </a:r>
            <a:endParaRPr lang="en-US" altLang="ja-JP" sz="3200" dirty="0" smtClean="0"/>
          </a:p>
          <a:p>
            <a:pPr defTabSz="457200">
              <a:spcBef>
                <a:spcPct val="20000"/>
              </a:spcBef>
              <a:spcAft>
                <a:spcPts val="600"/>
              </a:spcAft>
              <a:buClr>
                <a:schemeClr val="accent1"/>
              </a:buClr>
            </a:pPr>
            <a:endParaRPr lang="en-US" altLang="ja-JP" sz="3200" dirty="0" smtClean="0"/>
          </a:p>
          <a:p>
            <a:pPr marL="342900" lvl="0" indent="-342900" defTabSz="457200">
              <a:spcBef>
                <a:spcPct val="20000"/>
              </a:spcBef>
              <a:spcAft>
                <a:spcPts val="600"/>
              </a:spcAft>
              <a:buClr>
                <a:srgbClr val="99CB38"/>
              </a:buClr>
              <a:buFont typeface="Wingdings 2" charset="2"/>
              <a:buChar char=""/>
            </a:pPr>
            <a:endParaRPr lang="en-US" altLang="ja-JP" sz="3200" dirty="0">
              <a:solidFill>
                <a:prstClr val="white"/>
              </a:solidFill>
            </a:endParaRPr>
          </a:p>
        </p:txBody>
      </p:sp>
      <p:sp>
        <p:nvSpPr>
          <p:cNvPr id="5" name="テキスト ボックス 4"/>
          <p:cNvSpPr txBox="1"/>
          <p:nvPr/>
        </p:nvSpPr>
        <p:spPr>
          <a:xfrm>
            <a:off x="3569235" y="216355"/>
            <a:ext cx="2321356" cy="461665"/>
          </a:xfrm>
          <a:prstGeom prst="rect">
            <a:avLst/>
          </a:prstGeom>
          <a:noFill/>
          <a:effectLst>
            <a:outerShdw blurRad="50800" dir="14400000" algn="tl" rotWithShape="0">
              <a:prstClr val="black">
                <a:alpha val="60000"/>
              </a:prstClr>
            </a:outerShdw>
          </a:effectLst>
        </p:spPr>
        <p:txBody>
          <a:bodyPr wrap="square" rtlCol="0">
            <a:spAutoFit/>
          </a:bodyPr>
          <a:lstStyle/>
          <a:p>
            <a:r>
              <a:rPr kumimoji="1" lang="ja-JP" altLang="en-US" sz="2400" dirty="0" smtClean="0"/>
              <a:t>ついじゅうせい</a:t>
            </a:r>
            <a:endParaRPr kumimoji="1" lang="ja-JP" altLang="en-US" sz="2400"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6541" y="0"/>
            <a:ext cx="1955459" cy="3122704"/>
          </a:xfrm>
          <a:prstGeom prst="rect">
            <a:avLst/>
          </a:prstGeom>
        </p:spPr>
      </p:pic>
      <p:sp>
        <p:nvSpPr>
          <p:cNvPr id="3" name="角丸四角形 2"/>
          <p:cNvSpPr/>
          <p:nvPr/>
        </p:nvSpPr>
        <p:spPr>
          <a:xfrm>
            <a:off x="4157062" y="3781167"/>
            <a:ext cx="3467058" cy="1000897"/>
          </a:xfrm>
          <a:prstGeom prst="roundRect">
            <a:avLst/>
          </a:prstGeom>
          <a:noFill/>
          <a:ln w="762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8643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4.16667E-6 1.85185E-6 L -0.43529 0.1206 " pathEditMode="relative" rAng="0" ptsTypes="AA">
                                      <p:cBhvr>
                                        <p:cTn id="23" dur="2000" fill="hold"/>
                                        <p:tgtEl>
                                          <p:spTgt spid="4"/>
                                        </p:tgtEl>
                                        <p:attrNameLst>
                                          <p:attrName>ppt_x</p:attrName>
                                          <p:attrName>ppt_y</p:attrName>
                                        </p:attrNameLst>
                                      </p:cBhvr>
                                      <p:rCtr x="-21771" y="6019"/>
                                    </p:animMotion>
                                  </p:childTnLst>
                                </p:cTn>
                              </p:par>
                              <p:par>
                                <p:cTn id="24" presetID="6" presetClass="emph" presetSubtype="0" fill="hold" nodeType="withEffect">
                                  <p:stCondLst>
                                    <p:cond delay="0"/>
                                  </p:stCondLst>
                                  <p:childTnLst>
                                    <p:animScale>
                                      <p:cBhvr>
                                        <p:cTn id="25" dur="2000" fill="hold"/>
                                        <p:tgtEl>
                                          <p:spTgt spid="4"/>
                                        </p:tgtEl>
                                      </p:cBhvr>
                                      <p:by x="150000" y="15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heel(1)">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6000" dirty="0" smtClean="0"/>
              <a:t>こどもの成長を</a:t>
            </a:r>
            <a:r>
              <a:rPr lang="ja-JP" altLang="en-US" sz="6000" dirty="0"/>
              <a:t>見守る</a:t>
            </a:r>
          </a:p>
        </p:txBody>
      </p:sp>
      <p:sp>
        <p:nvSpPr>
          <p:cNvPr id="3" name="コンテンツ プレースホルダー 2"/>
          <p:cNvSpPr>
            <a:spLocks noGrp="1"/>
          </p:cNvSpPr>
          <p:nvPr>
            <p:ph idx="1"/>
          </p:nvPr>
        </p:nvSpPr>
        <p:spPr>
          <a:effectLst/>
        </p:spPr>
        <p:txBody>
          <a:bodyPr>
            <a:normAutofit/>
          </a:bodyPr>
          <a:lstStyle/>
          <a:p>
            <a:r>
              <a:rPr lang="ja-JP" altLang="en-US" sz="3200" dirty="0" smtClean="0"/>
              <a:t>スクリーンショット機能</a:t>
            </a:r>
            <a:endParaRPr lang="ja-JP" altLang="en-US" sz="3200" dirty="0"/>
          </a:p>
        </p:txBody>
      </p:sp>
      <p:pic>
        <p:nvPicPr>
          <p:cNvPr id="5" name="pho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40732" y="0"/>
            <a:ext cx="5002969"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81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559" fill="hold"/>
                                        <p:tgtEl>
                                          <p:spTgt spid="5"/>
                                        </p:tgtEl>
                                      </p:cBhvr>
                                    </p:cmd>
                                  </p:childTnLst>
                                </p:cTn>
                              </p:par>
                            </p:childTnLst>
                          </p:cTn>
                        </p:par>
                        <p:par>
                          <p:cTn id="11" fill="hold">
                            <p:stCondLst>
                              <p:cond delay="3059"/>
                            </p:stCondLst>
                            <p:childTnLst>
                              <p:par>
                                <p:cTn id="12" presetID="1" presetClass="mediacall" presetSubtype="0" fill="hold" nodeType="afterEffect">
                                  <p:stCondLst>
                                    <p:cond delay="0"/>
                                  </p:stCondLst>
                                  <p:childTnLst>
                                    <p:cmd type="call" cmd="playFrom(0.0)">
                                      <p:cBhvr>
                                        <p:cTn id="13" dur="25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timing>
</p:sld>
</file>

<file path=ppt/theme/theme1.xml><?xml version="1.0" encoding="utf-8"?>
<a:theme xmlns:a="http://schemas.openxmlformats.org/drawingml/2006/main" name="クォータブル">
  <a:themeElements>
    <a:clrScheme name="黄緑">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クォータブル">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クォータブル</Template>
  <TotalTime>568</TotalTime>
  <Words>997</Words>
  <Application>Microsoft Office PowerPoint</Application>
  <PresentationFormat>ワイド画面</PresentationFormat>
  <Paragraphs>100</Paragraphs>
  <Slides>15</Slides>
  <Notes>15</Notes>
  <HiddenSlides>0</HiddenSlides>
  <MMClips>7</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ＭＳ ゴシック</vt:lpstr>
      <vt:lpstr>游ゴシック</vt:lpstr>
      <vt:lpstr>Century Gothic</vt:lpstr>
      <vt:lpstr>Wingdings 2</vt:lpstr>
      <vt:lpstr>クォータブル</vt:lpstr>
      <vt:lpstr>あいトレ！</vt:lpstr>
      <vt:lpstr>あなたの世界、どう見えていますか？</vt:lpstr>
      <vt:lpstr>ディスレクシア（読字障害）の人々</vt:lpstr>
      <vt:lpstr>楽しく改善しませんか？</vt:lpstr>
      <vt:lpstr>実機説明</vt:lpstr>
      <vt:lpstr>ことりさがし~跳躍性眼球運動~</vt:lpstr>
      <vt:lpstr>実機説明</vt:lpstr>
      <vt:lpstr>めいろ～追従性眼球運動～</vt:lpstr>
      <vt:lpstr>こどもの成長を見守る</vt:lpstr>
      <vt:lpstr>こどもの成長を見守る</vt:lpstr>
      <vt:lpstr>保護者目線でも。</vt:lpstr>
      <vt:lpstr>アプリの強み</vt:lpstr>
      <vt:lpstr>このアプリのこれから</vt:lpstr>
      <vt:lpstr>Thank you for  Watch our  Presentation!</vt:lpstr>
      <vt:lpstr>質疑応答</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眼トレ！</dc:title>
  <dc:creator>宮原　直樹</dc:creator>
  <cp:lastModifiedBy>宮原　直樹</cp:lastModifiedBy>
  <cp:revision>76</cp:revision>
  <dcterms:created xsi:type="dcterms:W3CDTF">2018-07-09T02:42:01Z</dcterms:created>
  <dcterms:modified xsi:type="dcterms:W3CDTF">2018-07-30T02:35:56Z</dcterms:modified>
</cp:coreProperties>
</file>